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70" r:id="rId9"/>
    <p:sldId id="265" r:id="rId10"/>
    <p:sldId id="266" r:id="rId11"/>
    <p:sldId id="261" r:id="rId12"/>
    <p:sldId id="269" r:id="rId13"/>
    <p:sldId id="272" r:id="rId14"/>
    <p:sldId id="273" r:id="rId15"/>
    <p:sldId id="274" r:id="rId16"/>
    <p:sldId id="275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ravda.com.ua/publications/2016/01/3/575002/" TargetMode="External"/><Relationship Id="rId2" Type="http://schemas.openxmlformats.org/officeDocument/2006/relationships/hyperlink" Target="http://www.bloomberg.com/news/articles/2016-01-11/meet-2016-s-worst-economic-performers-flirting-with-disa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ravda.com.ua/publications/2015/12/8/571369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Лекція</a:t>
            </a:r>
            <a:r>
              <a:rPr lang="ru-RU" sz="2800"/>
              <a:t> </a:t>
            </a:r>
            <a:r>
              <a:rPr lang="ru-RU" sz="2800" smtClean="0"/>
              <a:t>4.</a:t>
            </a:r>
            <a:endParaRPr lang="ru-RU" sz="2800" dirty="0"/>
          </a:p>
          <a:p>
            <a:r>
              <a:rPr lang="ru-RU" sz="2800" dirty="0"/>
              <a:t>Тема: </a:t>
            </a:r>
            <a:r>
              <a:rPr lang="ru-RU" sz="2800" dirty="0" err="1"/>
              <a:t>Фінансові</a:t>
            </a:r>
            <a:r>
              <a:rPr lang="ru-RU" sz="2800" dirty="0"/>
              <a:t> </a:t>
            </a:r>
            <a:r>
              <a:rPr lang="ru-RU" sz="2800" dirty="0" err="1"/>
              <a:t>ресурси</a:t>
            </a:r>
            <a:endParaRPr lang="ru-RU" sz="2800" dirty="0"/>
          </a:p>
          <a:p>
            <a:endParaRPr lang="en-US" sz="2800" dirty="0" smtClean="0"/>
          </a:p>
          <a:p>
            <a:r>
              <a:rPr lang="ru-RU" sz="2800" dirty="0" err="1" smtClean="0"/>
              <a:t>Питання</a:t>
            </a:r>
            <a:r>
              <a:rPr lang="ru-RU" sz="2800" dirty="0"/>
              <a:t>:</a:t>
            </a:r>
          </a:p>
          <a:p>
            <a:r>
              <a:rPr lang="ru-RU" sz="2800" dirty="0"/>
              <a:t>1.	</a:t>
            </a:r>
            <a:r>
              <a:rPr lang="ru-RU" sz="2800" dirty="0" err="1"/>
              <a:t>Економічна</a:t>
            </a:r>
            <a:r>
              <a:rPr lang="ru-RU" sz="2800" dirty="0"/>
              <a:t> </a:t>
            </a:r>
            <a:r>
              <a:rPr lang="ru-RU" sz="2800" dirty="0" err="1"/>
              <a:t>сутність</a:t>
            </a:r>
            <a:r>
              <a:rPr lang="ru-RU" sz="2800" dirty="0"/>
              <a:t> і </a:t>
            </a:r>
            <a:r>
              <a:rPr lang="ru-RU" sz="2800" dirty="0" err="1"/>
              <a:t>призначення</a:t>
            </a:r>
            <a:r>
              <a:rPr lang="ru-RU" sz="2800" dirty="0"/>
              <a:t> </a:t>
            </a:r>
            <a:r>
              <a:rPr lang="ru-RU" sz="2800" dirty="0" err="1"/>
              <a:t>фінансових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.</a:t>
            </a:r>
          </a:p>
          <a:p>
            <a:r>
              <a:rPr lang="ru-RU" sz="2800" dirty="0"/>
              <a:t>2.	Склад </a:t>
            </a:r>
            <a:r>
              <a:rPr lang="ru-RU" sz="2800" dirty="0" err="1"/>
              <a:t>фінансових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 у </a:t>
            </a:r>
            <a:r>
              <a:rPr lang="ru-RU" sz="2800" dirty="0" err="1"/>
              <a:t>економіці</a:t>
            </a:r>
            <a:r>
              <a:rPr lang="ru-RU" sz="2800" dirty="0"/>
              <a:t> </a:t>
            </a:r>
            <a:r>
              <a:rPr lang="ru-RU" sz="2800" dirty="0" err="1"/>
              <a:t>держави</a:t>
            </a:r>
            <a:r>
              <a:rPr lang="ru-RU" sz="2800" dirty="0"/>
              <a:t>.</a:t>
            </a:r>
          </a:p>
          <a:p>
            <a:r>
              <a:rPr lang="ru-RU" sz="2800" dirty="0"/>
              <a:t>3.	ВВП як </a:t>
            </a:r>
            <a:r>
              <a:rPr lang="ru-RU" sz="2800" dirty="0" err="1"/>
              <a:t>основне</a:t>
            </a:r>
            <a:r>
              <a:rPr lang="ru-RU" sz="2800" dirty="0"/>
              <a:t> </a:t>
            </a:r>
            <a:r>
              <a:rPr lang="ru-RU" sz="2800" dirty="0" err="1"/>
              <a:t>джерело</a:t>
            </a:r>
            <a:r>
              <a:rPr lang="ru-RU" sz="2800" dirty="0"/>
              <a:t> </a:t>
            </a:r>
            <a:r>
              <a:rPr lang="ru-RU" sz="2800" dirty="0" err="1"/>
              <a:t>фінансових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.</a:t>
            </a:r>
          </a:p>
          <a:p>
            <a:r>
              <a:rPr lang="ru-RU" sz="2800" dirty="0"/>
              <a:t>4.	Баланс </a:t>
            </a:r>
            <a:r>
              <a:rPr lang="ru-RU" sz="2800" dirty="0" err="1"/>
              <a:t>фінансових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 і </a:t>
            </a:r>
            <a:r>
              <a:rPr lang="ru-RU" sz="2800" dirty="0" err="1"/>
              <a:t>витрат</a:t>
            </a:r>
            <a:r>
              <a:rPr lang="ru-RU" sz="2800" dirty="0"/>
              <a:t> у </a:t>
            </a:r>
            <a:r>
              <a:rPr lang="ru-RU" sz="2800" dirty="0" err="1"/>
              <a:t>державі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17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-1464647"/>
            <a:ext cx="8712968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у 2016 році може зрости на 1,2-1,4%.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це йдеться у прогнозі 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Bloomberg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ґрунтується на опитуванні провідних економістів.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"Незважаючи на очікуване зростання ВВП на 1,2%, економіка країни зберігає ризики. Економісти оцінили ймовірність рецесії української економіки на рівні 60% протягом найближчих 12 місяців", - пише видання.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повідомлялося, у першому </a:t>
            </a:r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кварталі 2015 року ВВП України обвалився на 17%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другому кварталі падіння сповільнилося до 14,6%, у третьому - до 7%.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прогнозами МВФ, в 2015 році ВВП України впаде на 11%. Міжнародне рейтингове агентство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Fitch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погіршило прогноз зниження ВВП України з 9% до 10% за підсумками 2015 року.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 в </a:t>
            </a:r>
            <a:r>
              <a:rPr lang="uk-UA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інтерв'ю ЕП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новий глава Європейської бізнес асоціації Кшиштоф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Седлецьки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заявляв, що зростання економіки України на 1-2% в 2016 році - це нуль.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"Але 1-2% - це нуль. Ми сидимо в ямі... Якщо процес реформ піде тими темпами, як зараз, то коли Україна збирається виходити з цієї кризи? За останні кілька років, останні два роки економіка показала мінус 25% ВВП. це катастрофа. Інакше це назвати неможливо", - сказав він.</a:t>
            </a:r>
          </a:p>
        </p:txBody>
      </p:sp>
    </p:spTree>
    <p:extLst>
      <p:ext uri="{BB962C8B-B14F-4D97-AF65-F5344CB8AC3E}">
        <p14:creationId xmlns:p14="http://schemas.microsoft.com/office/powerpoint/2010/main" val="32288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9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4.	Баланс </a:t>
            </a:r>
            <a:r>
              <a:rPr lang="ru-RU" sz="3200" dirty="0" err="1"/>
              <a:t>фінансових</a:t>
            </a:r>
            <a:r>
              <a:rPr lang="ru-RU" sz="3200" dirty="0"/>
              <a:t> </a:t>
            </a:r>
            <a:r>
              <a:rPr lang="ru-RU" sz="3200" dirty="0" err="1"/>
              <a:t>ресурсів</a:t>
            </a:r>
            <a:r>
              <a:rPr lang="ru-RU" sz="3200" dirty="0"/>
              <a:t> і </a:t>
            </a:r>
            <a:r>
              <a:rPr lang="ru-RU" sz="3200" dirty="0" err="1"/>
              <a:t>витрат</a:t>
            </a:r>
            <a:r>
              <a:rPr lang="ru-RU" sz="3200" dirty="0"/>
              <a:t> у </a:t>
            </a:r>
            <a:r>
              <a:rPr lang="ru-RU" sz="3200" dirty="0" err="1"/>
              <a:t>державі</a:t>
            </a:r>
            <a:r>
              <a:rPr lang="ru-RU" sz="32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	</a:t>
            </a:r>
            <a:r>
              <a:rPr lang="ru-RU" sz="2400" dirty="0" smtClean="0"/>
              <a:t>Баланс </a:t>
            </a:r>
            <a:r>
              <a:rPr lang="ru-RU" sz="2400" dirty="0" err="1"/>
              <a:t>фінансових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 і </a:t>
            </a:r>
            <a:r>
              <a:rPr lang="ru-RU" sz="2400" dirty="0" err="1"/>
              <a:t>витрат</a:t>
            </a:r>
            <a:r>
              <a:rPr lang="ru-RU" sz="2400" dirty="0"/>
              <a:t> в </a:t>
            </a:r>
            <a:r>
              <a:rPr lang="ru-RU" sz="2400" dirty="0" err="1"/>
              <a:t>державі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комплексний</a:t>
            </a:r>
            <a:r>
              <a:rPr lang="ru-RU" sz="2400" dirty="0"/>
              <a:t> документ-прогноз,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відображено</a:t>
            </a:r>
            <a:r>
              <a:rPr lang="ru-RU" sz="2400" dirty="0"/>
              <a:t> </a:t>
            </a:r>
            <a:r>
              <a:rPr lang="ru-RU" sz="2400" dirty="0" err="1"/>
              <a:t>обсяг</a:t>
            </a:r>
            <a:r>
              <a:rPr lang="ru-RU" sz="2400" dirty="0"/>
              <a:t> </a:t>
            </a:r>
            <a:r>
              <a:rPr lang="ru-RU" sz="2400" dirty="0" err="1"/>
              <a:t>утворюваних</a:t>
            </a:r>
            <a:r>
              <a:rPr lang="ru-RU" sz="2400" dirty="0"/>
              <a:t> </a:t>
            </a:r>
            <a:r>
              <a:rPr lang="ru-RU" sz="2400" dirty="0" err="1"/>
              <a:t>фінансових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  та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в </a:t>
            </a:r>
            <a:r>
              <a:rPr lang="ru-RU" sz="2400" dirty="0" err="1"/>
              <a:t>усіх</a:t>
            </a:r>
            <a:r>
              <a:rPr lang="ru-RU" sz="2400" dirty="0"/>
              <a:t> секторах </a:t>
            </a:r>
            <a:r>
              <a:rPr lang="ru-RU" sz="2400" dirty="0" err="1"/>
              <a:t>економіки</a:t>
            </a:r>
            <a:r>
              <a:rPr lang="ru-RU" sz="2400" dirty="0"/>
              <a:t>.</a:t>
            </a:r>
          </a:p>
          <a:p>
            <a:pPr algn="just"/>
            <a:r>
              <a:rPr lang="en-US" sz="2400" dirty="0" smtClean="0"/>
              <a:t>	</a:t>
            </a:r>
            <a:r>
              <a:rPr lang="ru-RU" sz="2400" dirty="0" smtClean="0"/>
              <a:t>Баланс </a:t>
            </a:r>
            <a:r>
              <a:rPr lang="ru-RU" sz="2400" dirty="0"/>
              <a:t>є </a:t>
            </a:r>
            <a:r>
              <a:rPr lang="ru-RU" sz="2400" dirty="0" err="1"/>
              <a:t>складовою</a:t>
            </a:r>
            <a:r>
              <a:rPr lang="ru-RU" sz="2400" dirty="0"/>
              <a:t> прогнозу </a:t>
            </a:r>
            <a:r>
              <a:rPr lang="ru-RU" sz="2400" dirty="0" err="1"/>
              <a:t>економічного</a:t>
            </a:r>
            <a:r>
              <a:rPr lang="ru-RU" sz="2400" dirty="0"/>
              <a:t> та </a:t>
            </a:r>
            <a:r>
              <a:rPr lang="ru-RU" sz="2400" dirty="0" err="1"/>
              <a:t>соціального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держави</a:t>
            </a:r>
            <a:r>
              <a:rPr lang="ru-RU" sz="2400" dirty="0"/>
              <a:t>,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фінансовою</a:t>
            </a:r>
            <a:r>
              <a:rPr lang="ru-RU" sz="2400" dirty="0"/>
              <a:t> </a:t>
            </a:r>
            <a:r>
              <a:rPr lang="ru-RU" sz="2400" dirty="0" err="1"/>
              <a:t>програмою</a:t>
            </a:r>
            <a:r>
              <a:rPr lang="ru-RU" sz="2400" dirty="0"/>
              <a:t>.</a:t>
            </a:r>
          </a:p>
          <a:p>
            <a:pPr algn="just"/>
            <a:r>
              <a:rPr lang="en-US" sz="2400" dirty="0" smtClean="0"/>
              <a:t>	</a:t>
            </a:r>
            <a:r>
              <a:rPr lang="ru-RU" sz="2400" dirty="0" smtClean="0"/>
              <a:t>Баланс </a:t>
            </a:r>
            <a:r>
              <a:rPr lang="ru-RU" sz="2400" dirty="0" err="1"/>
              <a:t>фінансових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 і </a:t>
            </a:r>
            <a:r>
              <a:rPr lang="ru-RU" sz="2400" dirty="0" err="1"/>
              <a:t>витрат</a:t>
            </a:r>
            <a:r>
              <a:rPr lang="ru-RU" sz="2400" dirty="0"/>
              <a:t> </a:t>
            </a:r>
            <a:r>
              <a:rPr lang="ru-RU" sz="2400" dirty="0" err="1"/>
              <a:t>держави</a:t>
            </a:r>
            <a:r>
              <a:rPr lang="ru-RU" sz="2400" dirty="0"/>
              <a:t> </a:t>
            </a:r>
            <a:r>
              <a:rPr lang="ru-RU" sz="2400" dirty="0" err="1"/>
              <a:t>складається</a:t>
            </a:r>
            <a:r>
              <a:rPr lang="ru-RU" sz="2400" dirty="0"/>
              <a:t> з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розділів</a:t>
            </a:r>
            <a:r>
              <a:rPr lang="ru-RU" sz="2400" dirty="0"/>
              <a:t>: перший – доходи, </a:t>
            </a:r>
            <a:r>
              <a:rPr lang="ru-RU" sz="2400" dirty="0" err="1"/>
              <a:t>другий</a:t>
            </a:r>
            <a:r>
              <a:rPr lang="ru-RU" sz="2400" dirty="0"/>
              <a:t> – </a:t>
            </a:r>
            <a:r>
              <a:rPr lang="ru-RU" sz="2400" dirty="0" err="1"/>
              <a:t>витрати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43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TExMQFhUXFxgbGBYXFhccGBcZFhwcGhcXGBgbHCggGx0nIBgYITEhJSkrLi4uGh8zODYsNyotLisBCgoKDQwMDgwMFCwZHxk3LCsrKzcrLCsrKysrKysrKysrKyssKysrKysrKysrKysrKysrKysrKysrKysrKysrK//AABEIAPcAzAMBIgACEQEDEQH/xAAbAAACAwEBAQAAAAAAAAAAAAAEBQACAwYBB//EAEoQAAIBAgMFBQQHBQYEBAcAAAECEQMSAAQhBRMiMVEUQVKRoRUyYYEGI0JTYnHRM5PC0+EWVHOSscMkgrPwNENywQdjZIOUovH/xAAVAQEBAAAAAAAAAAAAAAAAAAAAAf/EABURAQEAAAAAAAAAAAAAAAAAAAAB/9oADAMBAAIRAxEAPwD7iccXX+kmdphpyxqFRmdVo1gJpmouX0lrg5okmDoKtOJBk9pjkKGf2jcv1Lsu+BYstMHc2oHWA+jBnZhF2lOJaZwGuR2/mHNOaLhQYqlsvVUwWqANT4jpFMH7Rhl924DDOptNxmRTtJpGncSKVSQ0i3i92DJFsSI1OE2ezm0w1Xd0kKi+wm2dO02QJ1m3LTJHvd8mIK+09WAW1UBKsFLuxNSQgCKJEUtTAiRBJkAVmtsZpazItIFGZlRtzVNpD0FDOQ0FStWo32f2R15wGn0izjQoy5U20eJqNUqXZqYrCLhAUVlI1/8AKqz1A+e2htN1qbmiwINQJcFWIOZKE8XELRlhHIlu7UjbM53assEo0/ecITaRbOaCu4kcguVMAmZ7pNobH6Q5sVUTsxKF2V6op1IpgVWQG3m0qFaRoL9dBOB6X0ozxFKciwLqC0q8Jw5dmJPd+1rALzlADEMQXs7NbSNcCpTQUpqm6FEggiiphpBDISTGoqp0OMBtPPolMtSrN7u8mlTlTfQ3oARzKhDmADE8I97QsHlH6QZzcVajZdwwahYGpuTbVeyqbFgwsFgJm2CTrptQ+kmZc2jLVULigKbVKNQasU7QaigwoQOYF3Om2p0wPk87tS2kWpAklN8DaLRvaAewACfqzX0k8veOgN8vmdquFmnTpsocvdbDSVZFUKWkhWKTcuqXHQ24D3JfSfNvbOTqAstEjgqCWKg1wS2ihWdQJ52vgnZ+28zUSozU1R1ol1RqNcAMERhL8mDFm4VFwtI4iDAzZzaQDndSwqKbIS1qakkqrEgh2QAayAzd0W42Ga2kFoTTQt9bvogAW5imqFBJmaJqkD4SSCACGTfSHOx/4QqWVGUWOxBqMn1bcQFyI5JJYCUIkakeVdv5yShy7qyhIKozKzADerMEW8aRB5pU1IE43TO59suS1JqdbfaQqMN2y3LcA50Qmxo4ms0tuuUnLV84SLl03wDSqzZDXBIYcINkMZJk/ngBF+kOb3iIcmwDOgY2tCIz01ZpGhP1hIHRWJ904IqbZzITMsaQG6qCnTIpVHNWW98ICCVtZFmQAy1DNox5R2lm1ppdSZ3aqwAZQDYFuF1hhZMrJ0H4veZltDaNRUJo0HqOrJKGFlWPHax0LBZIBPOJiZwC2ltrMm+aAlXoiAlSAtSru3IYjj4IqAgCAYbDTK52oWqq1JoWrYpWACliMHNxE6uw4Z904UPtnOqFuyqrKgNBL21C1MEACCyw766e4ca0duZgirdlaikBN2LWMsXKODHcphp0lTPdgMdmbdzNRqYalwux13NZCRHMhv2VvPi94EaK0qNsntnMM9NWpW3UL3G7qi1uKFDnQmVHBExqSJUHOltnOshIycNaIDEiGhLgZOo1qgdN2Od4wbtXM5j6o0kqAEtfaqM1wiwQzAWE3SZB5aiZwCvIbaz5NI1cqqqVDubTKpw3SA7FXEvCC8taJCToftHaeZDOtOkNKwRWam7Ap2fel4BE8Y3czEnrphe+0tocloPdykqlslaombxoH3J7tLsdJsmpUajTNZbatovXTRho0QSIJEjXkRgObG3c7FzUFRC1t5pVGKaMbjSR73BICzCwWHvDHtXb2dFI1eyySH+qCPchSjvOJruOX4YAExAk467EwHHZv6R5tVrEUOJZtHZ651BqgUiRo5IpobxC8Y0Mrd19NpAMRIGnTFsTAfLPpltvMU87WRK9VVUpCq0ATTQn1JOEv9o83/ea/wDnODPp0hOfzEAnWn3f/Kp4Q7tvC3kcVDL+0eb/ALzX/wA5xP7R5v8AvNf/ADnC3dt4W8jibtvC3kcA6TamfKBxWzBUmBD6nWNFm4iTEgROmJV2pn1YqaubDKbSJbQ9NP8As4Cy+0KqKqgCFmCaakgN7yhiJtMmR8Tg1vpFmCxaBaWLWWm0SZjqRIB16YDOptvOqJatmgJIklhqOY17/hjP+0eb/vNf/OcZ5zaNaqgRxwggwEA1AIHIdwYj8o6DAO7bwt5HAMv7R5v+81/85xP7R5v+81/85wt3beFvI4m7bwt5HAOcht7MtUVWzNYKTqTVsHzYggD5HDZtpm5B23MWtUtJ36SFJqAkwDFoWmbuRv05Y5Ddt4W8jhrs2jQ3NTehxU1t0ae6ywRBM3XT3RHfgDcttbMVN0BnK4Zkqs/GDaaYZgIJUCQv2j3zjDN7YzaFozdR0VrQ61BrJa0wCSJsJ8uon2pQyYIjtB4hOjAWaAkcM3czrpz+GEhpnwsPhB0wDH+0eb/vNf8AznBGztv5hqqLUzVdULAM28iATBMnQRzwl3beFvI4e0XywRQyAtZxEU6nPSV/9XOHnmW5CBgNaG16ziiO3VkLby8s8hLBKaaEXctTgmrnKoGm0nJETDr3qDIBcaAyukknu5wqDUd231YDbpABZUneQbmDaxrB+JjUCQa53J0ZUU3YaC4kMVkgHnbzBumNOXfOCnZr1gWI2mXVQdQ4E8IIMXkxc1vywt2ptjMUqhRM9UqrA41bQz3aMf8AXFMvQypopfvBUu4tGu5rzAEWW3ajWfniuZpZUA2CudKkXAjWfqo05Rzn4YDH+0eb/vNf/OcM9k7YqurGrnK6wyAHfKDBOpCNqwAkkjl8cc1u28LeRwy2TQonSuKoJZQCJACn3idPywQ4O1qkkdrryGpcPaEiHRmcXxBtYAXctR+eK189XioyZ6pAqMlMGosPBSOO4dz8wCOEyQMAtRygnSuT0F0E2jQEr7l06nXl3a4qaOVt07Rdb0PvWn3eHXjt56W3d8YKpV29nFgHMVtQD786MJHL4HH0b6AZypVygao7O17iWMmByGPl20aSX/UhykLzDc44okAxM88fS/8A4aiMn/8Acf8A9sKCdqZGrWLikwFuYBdTUqUxUU5cKF3lPiWGZX052RpMjzsOfuP/ABFMJvAwgAndhtaZupnmsazIK89ZxTatKnUaoj1KiRXkWTJJy4UcucXXfmoOMvZNKCDmK0m8gzqLlCz8TpJPeSeU4ggyu1DYGq5cQtrMpHGbXl4NIwZNPkQBB0I0wTWyuelQtVBFMyxtg1DfAjdyYmnrwjSYM24CzGxKTCO1ZpSVYG1yNWWAVE8MCIA7gPiTejsumtQVO1ZhoqGpDMLTqxsjlYA3LqiE6jULVcltELpmEJNiiFQ2y8VHNyCYRpA8VP7QaFvUyO0QSe1IRbUhVppcSUUU4LLGjhjqQDcOWMX2RSLSczmAbiRDRBvSpP8A6oQrPhY6YHo7DUGBmqsCnaIkmTvgx1JFpFUEqO9AdIGA6nIF1o09+y7y0XnQLeRLBfhMx8BgpGBEggjqMcYdhrbb23MWFGGvvC5KdMMGJ0gU51HNjh7sk0qFIUhUdwGcy5lvrHZ4J+F0AdAMA3xMCjaCdce9uTqfLAE4XbW2sKNKrUsdjSUsRDKCBzhyLT8pwR25Op8sZ1dq0li5onlI/wC+oHzHXALKX0oUnMhhTTcXQXqgBrDVBDEjgMUGfv4CrdQGex89v6KVbQtwJgNcNCQCDAMGJ1AInUAyMZHatA2NIMtwkr9r3NNNDqV+cd+CO3J8fLAFYmBu3J1PliduTqfLAaVa4UgEPqYEIzD5lQQOffGENH6VKalJCtNb3zCtdWAZRlqj02e22CspqSRFwi6Dhw+0aYBJJAHPQ4xG1aDgrcGFuoI0KkCZnSIYT+YnngKbM20tavXohGG5s4mBF95cSARymmYPfzGkS0wHT2jTIBUyCAQQNCDyI+GL9uTqfLAE4q7QCTOgnQEnToBqfyGMO3J1PliduTqfLALtobfFN1QIOKjVqBqjGmPqnpIVa5ZUTWUzHnOMB9KFK5VgqfX2XDeiaZfd2qFAuc/WryAgamBrhg+2qIJUuJBAIg9//wDDi1PaFG5gpFwILQNZiAT8oGAPwJkffrf4g/6dPFu3J1PljLZrhjWI5bz/AG0wCnP5JHqVC7qv162kxF24TncpHKefwwPS2Pl1hRVpwsCC6n9m066Toza69/5Y02vtGnTd1qUXqlswAiKRJYZdXPMgaKrnU93XGA2tkl4QpUh7IBqgh6kDmBIBsi7loRPPAWo7Co3KFqoSJAW4GbWLxynQ3Hr8dMats+han1tIBFhTcNBchnUR7yL/ANnGeV27k6dhUg3AujAuwg3kAEKQP/MhNDoYE4zz+18lwK6MRUPcalq+8bqgjg1pFZOvCQdAYClX6P5cAjfKNI98H9nryjWJB+Y64Jp7Eo3LUFVSULmbhHczTAgdx7tMBJtfIEFuQIudL6h/ahGBcCe5VM8hE4Jo7byQVlW20Xl4NQheFbyxjhFpUax054DRtlUIX62nwKoBvGgpmBMjuMTOKnYtCCpq0iFMFS4IDBroOknUHQnvI/LM7cyV5ADXmWIXfBrmcI0ALIe4BSBxaRyxdNrZNnQjXia08drM5QXXlfEUWZglo1OAY7P2Hu1hWBJgsx5sbQCx05mJ/MnBPs9uq+v6Y09pfh9f6YntL8Pr/TAZ+z26r6/pgLauyFIVqh0UiLZmWZQAIEzMaiDz1gnDH2l+H1/pjDMVEqTdSBkQTMNHOLgJjAJMvkaDILahK0ypUBe96hClQE73BXSPdPKTLyjkyyhlZSrAEHXUHUHlgcUaQmKRE2zDsPc1TXutOojlgulnQqhVSAAAADyA0A5YDz2e3VfX9MT2e3VfX9Mae0vw+v8ATE9pfh9f6YDDMbJLqVJEEQf+yI88K9nZamGTd1SSxCqpB5LTvAHBKrbD9wkjrGHFXOKwhqasJmDB166jAi0KIMiiA1xa643hiCpIY68icBNmZVWpgUmUqkIDr9kAd46Rgr2e3VfX9MeZfMqk2odTJlySTAHMz3AaY19pfh9f6YDP2e3VfX9MT2e3VfX9Mae0vw+v9MVqZ4MIZAQeYJkeUYBJnNk0Q73sbiVLC09GiTZ7sBpM6REjljenlkSKhqe+5pgsCOMEhwBaIkoT0000wZVNNomlygaMQIWYEDu4jpyM4lRkIKlGtJJK3sAbixaQOYJYyDocBt7Pbqvr+mL7Jp270HuqfwJj32l+H1/pibKqXGqeU1P4EwHMfSfNUUarv6Qqq1YAIVRtRl1fQPzMIwAGpJA78LU2plbmsyktfVkrSp6tTAqlpnmSdOrA9+OqzdI31WRFZt9zKlojLqRABEEmFn8RHfjCrnGZXAybVBxg8T2taxS0grrMd0iD36wHKLnciCCMkR7sEUVC2sgKnoFtrGe4S04c5GlQzIVtwBuKjKoZFFrILWAA5qCzDpKyO44cDMNa5GVqALbavFLAzMdIgad048FW2QuUcAFtBdrqCfdUiSWJ0PcddRICtsmgQAaFAgcgaawIFo0jpp+WPTsyiTJo0Z1+wveAD3d4AH5AY27a0f8Ag6vd3t3nUHTuH5/++CBUMT2ap+1stkzbqL5mI0B5xrz78AvOyKH3FDlH7NOU3Ry66/nrjUZGlKndUpUkqbF4SYJK6aSQPIYvSzzGJyVYTb3tpdzHLmPLqRjSpmWAkZVm0kANUmYqaEMgI9xdfxiJ0kPcTFsvWvqKu4dRPEWD6cMjmB3yJ+GGnY08Pqf1wCnAe1clvqZpm3UjUiYE8VvRrbgD3Eg46LsaeH1P64zzFGmilmBgc4uPoJOA5z2fdVp1GCDdhwoAMmTFMlugW/h5SwPdhjg9NyWCibioYA3jQ8ufI6Exz0ON+xp4fU/rgFOJht2NPD6n9cTsaeH1P64BQwkEYRZXYtRcu1A1PeBIcEgq0rAAWJHCSepY85OO07Gnh9T+uA9/l7L54SYBh9SBJj4QCZ5QCcAKcTDbsaeH1P64nY08Pqf1wCnEw27Gnh9T+uJ2NPD6n9cBy2ayFQ5ha6VJCoy7ppt4istIPPTmQToIx7sTZzUQ4Z77nuBjXkASepMTjoitHeCnHGRdHFy5STyHI8+mJlBRqrcmo/5h3Ajn1BBHUEHAL8F7D5Vf8T+BMF9jTw+p/XGWzkAasBy3n+2mAFc1Lqu7577X/wDHW2fhdbjzeZqSAFA0tJKTopJkA8ybQfnGFu08sXq1gDH1vUiZy6gcviQfljAUMxcOMW6yeHxCNCnhuEdx1JOAa9pzZKg0wNFDEFPiajCW0OgCjUSdfgw2c1SG3sTIiOXuLdHwvvj4Y5VcrmbpFVSLU4jEGAbwFCaEnW7oRp3DTs+a7qlMyAII0BiCwhBr366T8MB2M4k45E0awAmrTu3kzGhTUWx11Hf3c8ZLls131qf2fsj/AJj7vp6jAdnOJOOPqZfMEcNVQYjW1oMPrO7GutM69Dz77U6FbeKXZLQSYB94WxytH2tfngOunEnCHEwD6cUrU1dSrag6ETzHTCTGOcr2LdAOqjU2jiIGrQYGvTAPFyi33yS2vM6d8actAxH5YInHKUdoBnVbYDIGBuEyZ4So1EAczpOmDcA+nEnCHEwD6cLhselbZxW+G4x7tkf5OH8vjrgOMKxtcGneFWbgAt/O5Q4ANvvawREAgyYBOA7GcScIox5gH04k4Q4mAbV8orMrkm5eUHkYImOUwzD5/lEyWTp0gQgABMn4mAJ8gB8sc/VzoWqtOBxAazykORpGo+rMmftL1092fmt4t0ACYBDXAiAZBgaakfKRIgkOnnAmR96t/iD/AKdPCzBmw+VX/E/gTAK9p5W56pLhBveZ+OXUaD4Ak/kD+eM0+j9QDhrGdALjI4VAgAMOgJ164ZVbL6l9Q0zvxYQRJbcJIEgzw3Hl3T3YCfJZRmI3rahiya3G9lMTbcNV0HMz3jAZU/o433tTkNQwBMNdJM6n7M9Ao7sRPo44I+sIGkWmCYYsRNx4deXwH5Yv2TKEzvmIjkI0Uln1KrI4qdRufc3dgqllcukNvKhE1CNSRo3EAQvCA3QifjgAU+jTAgmrVMFdCw+yxYD1+cdNMWqfR5i071ouqGJH2wQVBnQCeXwGDNrigyGXqcVphAGL3LYgFwIninrpPLGAyeVZ143Zo0iCCCAo0C8WneJ75OAxq/R0kEB4mRMjQG0wNe4Lp+Zxvl9jMr3Xg+8TJHNzp38tY/5V6Y1VMsDvVckkxbw63uzWwwH2lf46RMaY0o/R+kQDLwQLQLRapprTI0Gsqo17u6MBoco34fMYi5NjyjzxD9HqURLwII1HMEkGSJ5s3n8BB+Ryi0kFNZgcp54AHsL9B54hyL9B5jDbA20L7Pq7rpX3bbokXRfwzE88ACNnt0Hp36nHvYX6DzwRlhVLIWLABDevDaXmNNLo948/D8cHYBT2F+g88TsL9B54bYmAU9hfoPPHns9vCvphvhNmhmRTIQsal7ETu4CiVQExESFY6TqR+QX7C/QeeJ2F+g88NsTAKewv0HnidhfoPPDbEwCg5BjzA9MejIP0HmMEZhqgrLaH3YHFFhBPEAAPemYM8tANZMb5MPab+dzxy929rOX4bf8A31wAHYX6DzxtsdCu9B57z+BMMMCZH363+IP+nTwCbP5pQ9VWpq81hbcYAIoIS132YAbXAq7Vyx03esE/a13RuJuBgwe+fy0Im+1a4SpVlL5rKAsTqKCMDEHw/LAjbRi7/h9QeIDXiaQZ4Pyk/iHdrgCqO0cuBYKKgRBBU8uOmZnUwTUUzrqeuNcxtmgDu2proeQUwJbUiOQDqJI5EYXdukl+zNcp6a6kBiOHnIU9SNceGsoB/wCEbkZhVEwJHx1DNHeCSDig5ttZeVUoA1vCIYEKmojoQI1593wx5R27lgQQiAgCOE6BgakCPgTjXLIrIpNNVke6QNJ7uWNVoKOSqPyA7uWAETP5bSKPulSBDd4LISJ10ZiJ5SeWHNLaPCLVEQI58u7AO4WItSOkCOvL89caYA32ifCMT2ifCMBYmCDfaJ8IxPaJ8IwFjHOZcVKboeTKy8piRExgGftE+EYntE+EYV7mXFQxIV10HczKRr8LfXG+AN9onwjE9onwjAWJgDfaJ8Ix4dpHovngPCptkG0rvCZe+5hxBits8JUHvOoI15HBXRe0T4Rie0T4RgLEwQb7RPhGJ7RPhGAsTAGe0T0GINpHoPPCitkyaq1QwlQNCOl45zy+sOnVV6Y82ZkdypW6ZM8oAhVUACT3KPmScFOfaJ8IxbZNS41T1qfwJgDBew+VX/E/gTEA2ZR7qxpIjNvTN3Ts6kawftBR88ZHN1ASOzH3iPcYyOAKZGnMvrPJO6RgTa++vqiizA70TEctwkc2H2rf0PLFDWzep4NJgA89QBJJ6XHu7hgD62aqKP8Aw2scgrNaQt0SPekysjkQD3jEOYrSf+FEXGCSeJREH8JILGDytg+8MApVzUkEiARDSNRcO6ZBtLH8wMFZGrVK/WwG6KTAEDTnzmcBvVq1oMZVZ1jiBmGAHTmCTzHLDZcsse6MKt4ep8zibw9T5nANuzJ4RidmTwjCneHqfM4m8PU+ZwDbsyeEYnZk8Iwp3h6nzOJvD1PmcA27MnhGBdp0SKZNNRdK90wCwuIEGSBJ5HAe8PU+ZxSrUeOE+ZPpgCaClqigoVWziBTS7UEBh3yOegiImZDDsyeEY5rLNWsUMXDBlJJI4luMg8Taxroen5YP3h6nzOAbdmTwjE7MnhGFO8PU+ZxN4ep8zgG3Zk8Iwimvu/2YL39y81s/LT6zQfDvHvjZqjRoTPxJwAXr3PO8KsOG1gLTb9kluoOpA1I5jUB03Zk8IxOzJ4RhHk3qBFvLXRrr+hP+p/M88bbw9T5nANuzJ4RidmTwjCneHqfM4m8PU+ZwG+YVhXUCnNK3UhZ14p9Qn+Y6HUqRk8vKneKt1z8hHCHazST9m3CjMbxoAYjiGoYzE8Uj8tPnimWqVC7Ft6FIFoZlPcJ5GRHKPnJ0gOh7MnhGMNnqA1YDlvP9ungDeHqfM4K2IdKv+J/AmAFzdN3NUU3VSKwJlysjcIANASRcVMacseBM1Df8RlwSTGga0FRHcJhgefMNzGA9q5LePWl7BvYmQJLZdVjU/in5Yy9i5mTFQxJIktpdaI0bkApIH4jyicA82eagZjVq0yIFqqRoZMkm0Tpb64O3y+JfMY5apsXMxAqtMakkgnhgHQ6cWukAyfhjw7CzMn6+pqSQB9mYheeoEEa68Rk6CA6rfL4l8xib5fEvmMcvU2HmCCN/VEzrwiJYEco1A06a8sMxlH8J9MA13y+JfMYm+XxL5jCvsr+E+mJ2V/CfTANN8viXzGJvl8S+Ywr7K/hPpidlfwn0wDTfL4l8xjOtUn3Xpj8xP+jDC/sr+E+mB8/s53pstq6+IAjTXr/38cBanlawFMGurWOzFryLgzlgCNToulsgcUaAaut8viXzGOYy+RN6VC1Ii2xSCJYiR7066fZHIzz0hn2V/CfTANN8viXzGJvl8S+Ywr7K/hPpidlfwn0wDN6wjRkB7idR5SMAV6bkvFRTfTVffKhWXeEsBrEyg018sZ9lfwn0wmfYzWuhqKYYuxa25bkKyQDAj3wdNQMB02QNtNVd1LDmZ+PIE6kDlr0xvvl8S+YwqXLsRIEg6ggggg94OPeyv4T6YBpvl8S+YxN8viXzGFfZX8J9MTsr+E+mA12gjOBbUpiGBHEykAc5gm/pEDnzBAxMkrCrUd3W1wsLfNpAggCAB39Z+HLC3N7PfeU6l1tpgKxAVi0jQz7x06+7+ePdmbOZAycJYGWCwIkADhnh0Hz56mSQ6DfL4l8xgfIGWrR95/t08B9lfwn0xvsZCN6Dz3n8CYBfnqdN2qo7sv12kd92XVSPJiflipyVISd9WJMwxglSSIt000UDTunqcU2ll6Zeq1VwqisCJJGq0Ubu+CtjGlsegpH16cJAANRYBpcXSZF2snkw+GAKp5OiGP1jEXCFIGlrB7flBHUBmwZs2tSpLZvWczqWMsTAB/0Jj88KauxaBm6tTiCD9Yo0cciQJ+MzPeSceZjY9BgRv6QMRIddNEA7tINND3a/nGA6Jdo0zyM4t25Op8sIaWyqNNt5vaVwuEtUEDWG00A1MadcNPZ7dV9f0wBXbk6nyxO3J1Plgb2e3VfX9MT2e3VfX9MAT25Op8sTtydT5YG9nt1X1/TE9nt1X1/TAE9uTqfLGOYz1IC5mZQskmSAANSW11Gnfins9uq+v6YFz+zQyhKh0cwIv56sNVGnKZOApU3LGmhqNKw2gIZuK9iSDBuKgx8D8m3bk6nywho0aYNN97NxamgM62sVMSs84E94A588NfZ7dV9f0wBPbk6nyxO3J1Plgb2e3VfX9MT2e3VfX9MBu+cQiJbXpIPmMKWqUSHqCsQj6EkHWQFBuJBJkJDfmO8EGvkSASSNNdJPL4AScJvZtGxwahsVRVaLlgMpCmVUa2ry5xqeckH2TrJTQICxjvMkkkyTr8TjbtydT5YDpZMsoZWUhgCD8Di/s9uq+v6YAntydT5Ynbk6nywN7Pbqvr+mJ7Pbqvr+mAHzzUqjqt9QMCHgXHTUcuQ7/hpyOPdm5ilJqCpfPRYEmCx6wdCJ7jpocB5zKoKqlqlrhlVdO9g1upXXQuOcfMDGmzcgil6VNpZLbgZkSoVNY8KAfL54Bx25Op8sZbNcMaxHLef7aYz9nt1X1/TFtk07d6D3VP4EwCvaO0KdNqu8ps43ukH/AOnW7vH2bh88C9pydxgNJJJtqVYmUJmNBMUx8hgvaFOne+8S66uFExap3Cm5iQYEAgnofljG/KQeAxGvAnJgHGnxkH4d8YDN81lGEWuI0AVqwtuG7gADQagRy5T3Y3yyZV5ZKSmWMkM2rGLiepMLJ74E8seM2WUklGUk6tampEsdRPLdnXvKiJkTrQeiotRXABC2qKYg3LTAie4lRI0jvwFmyuXIIOXSDM69xa4j8pAMYYDaP4fX+mFftKhaWmrAAJ4QYBW9dBJMjuEkd8YtUz9ERrU1IA0UjUlZJB0EqRPzEjXAM/aX4fX+mJ7S/D6/0wuqZyiCQTUlbboA0uQ1J1iRaDy10jFPaNDQk1ADOrACAFvBM9xAJB+BwDT2l+H1/pie0vw+v9MLRnaOk74XFQJUSS0aRzETJkCIOGns5eremAr7S/D6/wBMCZ/a1MK16BrFLlLgSQAZ4e/SeemDfZy9W9MYZvKKLVNzB2tPKACCdQeY0j54BV27LoHO6KLSJMXQpJqP7oBg3VEIg8yF05Yb0tqhlDBdCARr3HUd2E2+pCoQKZ1qWlh33OackBOdwbnpz1B0w+XZqgQCYH5YCvtL8Pr/AExPaX4fX+mLezl6t6Yns5eremAzfaYAJKgDvJaB/phTTz1C9wlIhlTUo4BdVWBxAg6XiCY1AM6SHFXJqupL/JSfQA4UNQpujVN2jEuFguIqXAIDcEM6vbyjnqRBwDDJbSXdrahCxoC0n5nWesyZ5439pfh9f6YF2ZRSoGjQI1ohgwItVgQYHcw/U4M9nL1b0wFfaX4fX+mJ7S/D6/0xb2cvVvTE9nL1b0wCvN7UpEg2F7o9ypoxUhQrQQDrUGh064rk9q0ldbadS6qqm4uT3EiZOhNrTHM9ca7Tp01gFWbUg3CBESbSVhjoIUc45jF8ts2marAIoCBYcEH3hAWLeGB0PJh1wBntL8Pr/TE2VUuNUxE1P4Exb2cvVvTHmzKdprAd1T/bTAKs3tFqVWoAtwauqmBJE0aeuBE+kSmG3RuIXSwXC8sII9T/AOodcNHYLUqcF5auq84iaVPX4gRr8Ma1SwSowoXMpaEBIuUTBBIiTHL+kgpo/SNirNunAXdwLBPGxWP+WAT3QfKJ9ITxW0/dlZtHcAwjTlr8iDhvm+H3aUiBJ451a0woEmBJ/wC5wHVzFRSv/CkgsAQCxtBUNJIHU29NMAENvWQgowVBtUKNOIJA0+f5A9MNFzROsLrB90dNMD1M5UCXdke6BwcZIloOoWDA1ga/LXFjmmtJ7K8ipbHFqsE3cuUiJ+OA2fMEwSEJBkSo0MRI+WPDV1m2nPW0ToSR6kn54HOce0EZNyZgrLKdQSCJEd0eXKcXfMuBd2Ykacr5OrjkVkaIp15Xj5gT2xvw+WPe3P1Hlg7sieEeuJ2RPCPXAA9ufqPLGdbaLAcp+Wnz6DDLsieEeuM8xSpIrOwAVQSTroBqTpgOfTbjWIQiMWdRwqYVWawOQASunIHoZiCMNu3P1HljdtyA5MfV++ddNA3z0I5dcbJl6ZAIAgiRz5HABdufqPLE7c/UeWDuyJ4R64nZE8I9cAA20HAn/Qa4XDbBDOAKSwNJWDMXQRzOgJMaCOZ1joOyJ4R64wQ0S7oPeSCwhtJEjXkdOmAAyO0namrQqlhJAA5nny/U/meeCO3P1HlguhRpuquoBVgCDrqCJBxfsieEeuAB7c/UeWJ25+o8sHdkTwj1xOyJ4R64BJntsOtoAWbgBcNCdToeQ5cz6mBjzJbXcuyBUCKBaVAiD7vI941Gg5d+G2Y3KEBtCQSAAxJggaR3yyiO+cVVqJsAB+sEpwvBEE84gaDvjAY9ufqPLGuyHLb0nnvP4EwT2RPCPXGOzkAasBy3n+3TwAx3l1bdsoO+EzGo3KQNR1j5Yyds1GhSY6p8JI05zMd1sTrhR9JdlVMwMwlM2nejjudbZoIJBXvEzBH5QYYDrsnPhi2+DLvHYJbEqWBRLrDAgFO/3rpkDAPs0uZksjLcUAALCxTC8h3m66SfskRri7tmpOtG3i5QG/BEyJAn5xjm6Wx9oaBq4EAiYkk2+8RYPtEaaRaNTcRj2vsHPtI7TCmBG75a05aRrMLUgTAv1nuB+rZ3STlvdE8/eNgPyEVD8blGkSXNJ+EXFZgTB7+/HGV9h5q+9anFu1WSDzFt9ot4Zgm4dYjvxX2Pn4/biTZPDoLVIYjh+0YaPzGA7e8dR54l46jzxx+Q2VnFcGrV3izqAtuliCIt4uIOeYi75Ycdnbwt5YBxeOo88S8dR54T9nbwt5YnZ28LeWAcXjqPPGNfL03uuVCWUqTpJU6EXc8Lezt4W8sYZvJVGBCyJUiIImR4gZX8xrgG9bJ02uuAIYgsCZBIiCR1Foj8sbUgqqFWAFAAE8gNAMcQ2wcyaK0gQrKbg9zEXMaki0r7i3IQp/KRF2Oh7O3hbywDi8dR54l46jzwn7O3hbyxOzt4W8sA2qWsCDaQeYMEH5YHpZKmr3rwk8wDoYFsRyA5cu8DC6plnI0BB62z6YVDZGYFSqwgiooXnUEQG44BlTqBCt3aW4DraCKiqiwFUAATyAEAYveOo88c1sfZtWlSCOCSC50kwGZmCyQJgEDkOXIYN7O3hbywDi8dR54l46jCfs7eFvLE7O3hbywB7ZKkRAVQBMW8MSQZEd8qpn4YtQyyJaR9lSqy0wptkD/IvP49ccxtXY2YqmmVcgK4Y6FdAQe6buREac+Y1nzJ7IzHaWrvorJG7BYgEinpyjQoxn8Z0GpYOvvHUeeBcieKt/iD/p08A9nbwt5YI2KpG9B0+s/gTAL9q7LXMb1XdUUVieJQQWbLCmkhjBguGA6qMAUNgVFAXt7qQ2lJHYLaGZkp6sSBawQ2gaKmmmrXaWxzVLBlVk3oqAbxlkimqQwsII0OAx9Fae7WnuUtXl9e8/tEqni3cmWpqTry05YDDL7EZQhqZ92YW3cT2mafEJ3lyhrBUmYuUmIMYPqbEqHdhMzUCX1KjNfULku4amq8cWqtygGR7vCcAJ9C6QBC0VAIQaV30FIWoB9X3CR+WnLD/J0qlOmlNKdIKiqqjesYVRAEmn0GAUj6M1rVHbq8gNLTUliyFJP1kRyaAPeEgjuxqfRbMMHBz1dJgKUapIWKczNTnNMkRy3jAlpx0W8rfd0v3rfy8TeVvu6X71v5eASN9GqxYN27NQGutloP1gqBDDA2aMscyrATAjDnZGSNGktNqj1SJmo5JZpJIkknugfLu5YtvK33dL9638vE3lb7ul+9b+XgCsTAu8rfd0v3rfy8TeVvu6X71v5eAKwNnc0UBNlRgFJJUAxAn3Qb2/JVJx5vK33dL9638vE3lb7ul+9b+XgOer/SDMDLKy0rq7N7u4rC1SKhQvTklSd3b7xi4HvAPV4Fvrfd0v3rfy8TeVvu6X71v5eAKxMC7yt93S/et/LxN5W+7pfvW/l4Des5USFZj0W2f/2IHrhFQ23V39ZHouEXSkoQ31GCl7byRTkhXgAwIEsJjDbeVvu6X71v5eJfW+7pfvW/l4DDYGcq1aIetT3Tl6gs10VXZUOuplQDMDnywxwLvK33dL9638vE3lb7ul+9b+XgCsTAu8rfd0v3rfy8TeVvu6X71v5eAXba2rWp7sUqDktUCkshZbeRI3bG3mNWiBJgxGJktsVKuasVD2fdXCoadQXEhGUhzCwQ5ERMo3SMMd5W+7pfvW/l4m8rfd0v3rfy8AVgTI+/W/xB/wBOnj3eVvu6X71v5ePclSYXlgoLvdAJIHCq8yB4emAJxMTEwExMTEwExMTEwExMTEwExMTEwExMTEwExMTEwExMTEwHLjM7Q3j2U0KlgQKrU4VA9QGzdm4tZuiA2k38Q0nUZzaFxXc5eQAeemt40N+p4REgAgmSvLHmJgN1r56RNPL2mJiZGsH7eugJHxKjqwx2rTz5Z9y6BNLQFS8fsZ1bT7/Q9RqdImJgCMm+bAqioFZyHNLVbRbBF8QSSzlREcNNSbSxGMjmM+So3VEcSkksApWCHB4iQdVOnQ6nvmJgNclWzxdRUp5YJc15Vmm3Wy0TzOk9I750xytfaJIvp5VBCz7x13gDDR+6nJ/MfHHmJgKdt2hLKKOXkIpHQszMCP2ndEx3jWQeHHQ0GJUFltPeJB/0688TEw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155575" y="-3542139"/>
            <a:ext cx="8880921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uk-UA" dirty="0" smtClean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нормативних документах баланс фінансових ресурсів визначається як комплексний прогнозний розрахунок, у якому відображається обсяг створюваних фінансових ресурсів та їх використання в усіх секторах економіки держави. Він є базою для прийняття управлінських рішень з питань ефективності використання усіх видів фінансових ресурсів, залучення додаткових інвестиційних джерел, служить інформаційною й аналітичною основою для розробки та обґрунтування фінансової політики держави.</a:t>
            </a:r>
          </a:p>
          <a:p>
            <a:pPr algn="just"/>
            <a:r>
              <a:rPr lang="uk-UA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фінансових ресурсів складається за встановленою формою і містить у собі такі основні розділи:</a:t>
            </a:r>
          </a:p>
          <a:p>
            <a:pPr algn="just"/>
            <a:r>
              <a:rPr lang="uk-UA" sz="21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доходами:</a:t>
            </a:r>
          </a:p>
          <a:p>
            <a:pPr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Ресурси бюджетів.</a:t>
            </a:r>
          </a:p>
          <a:p>
            <a:pPr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Довгострокові кредитні ресурси на розвиток народного господарства.</a:t>
            </a:r>
          </a:p>
          <a:p>
            <a:pPr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Ресурси підприємств і організацій.</a:t>
            </a:r>
          </a:p>
          <a:p>
            <a:pPr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Ресурси позабюджетних фондів, які не спрямовуються до державного бюджету.</a:t>
            </a:r>
          </a:p>
          <a:p>
            <a:pPr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Кошти іноземних інвесторів на розвиток народного господарства</a:t>
            </a:r>
          </a:p>
          <a:p>
            <a:pPr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Інші джерела, які спрямовуються на покриття дефіциту бюджету (кредити Національного банку, випуск цінних паперів, фінансова допомога міжнародних фінансових організацій тощо</a:t>
            </a:r>
            <a:r>
              <a:rPr lang="uk-UA" sz="2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12763"/>
            <a:ext cx="828092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1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видатками:</a:t>
            </a:r>
          </a:p>
          <a:p>
            <a:pPr lvl="0"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Видатки бюджетів.</a:t>
            </a:r>
          </a:p>
          <a:p>
            <a:pPr lvl="0"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Видатки на реалізацію національних програм розвитку народного господарства за рахунок довгострокових кредитів.</a:t>
            </a:r>
          </a:p>
          <a:p>
            <a:pPr lvl="0"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Видатки підприємств і організацій за рахунок власних ресурсів.</a:t>
            </a:r>
          </a:p>
          <a:p>
            <a:pPr lvl="0" algn="just"/>
            <a:r>
              <a:rPr lang="uk-UA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Видатки позабюджетних фондів (без бюджетних коштів). Показники балансу розраховуються у тісному взаємозв'язку з показниками валового внутрішнього продукту, національного доходу, фонду оплати праці, прогнозних індексів зміни цін, фондів нагромадження та споживання. В окремих випадках показники балансу визначаються на підставі експертних оцінок.</a:t>
            </a:r>
          </a:p>
        </p:txBody>
      </p:sp>
    </p:spTree>
    <p:extLst>
      <p:ext uri="{BB962C8B-B14F-4D97-AF65-F5344CB8AC3E}">
        <p14:creationId xmlns:p14="http://schemas.microsoft.com/office/powerpoint/2010/main" val="1138648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40960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Open Sans"/>
              </a:rPr>
              <a:t>Баланс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фінансових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ресурсів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регіону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(приклад) (млн. грн.)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2851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698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08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142" y="404664"/>
            <a:ext cx="84383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 algn="just"/>
            <a:endParaRPr lang="uk-UA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Інформаційною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базою для складання зведеного фінансового балансу є дані територіальних фінансових, кредитних, статистичних органів, функціональних підрозділів місцевих органів управління, економічні нормативи і ліміти по головних показниках розвитку регіону, показники прогнозів соціально-економічного розвитку регіону, дані місцевого бюджету, балансів доходів і витрат усіх підприємств і організацій, розміщених на території, баланс грошових доходів і витрат населення.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01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859340"/>
            <a:ext cx="5238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smtClean="0"/>
              <a:t>Дякую </a:t>
            </a:r>
            <a:r>
              <a:rPr lang="uk-UA" sz="4400" dirty="0" smtClean="0"/>
              <a:t>за увагу 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175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96753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стадіях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формах.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продукт.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переміщенні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відокремлюються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32657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1.	</a:t>
            </a:r>
            <a:r>
              <a:rPr lang="ru-RU" sz="2000" dirty="0" err="1"/>
              <a:t>Економічна</a:t>
            </a:r>
            <a:r>
              <a:rPr lang="ru-RU" sz="2000" dirty="0"/>
              <a:t> </a:t>
            </a:r>
            <a:r>
              <a:rPr lang="ru-RU" sz="2000" dirty="0" err="1"/>
              <a:t>сутність</a:t>
            </a:r>
            <a:r>
              <a:rPr lang="ru-RU" sz="2000" dirty="0"/>
              <a:t> і </a:t>
            </a:r>
            <a:r>
              <a:rPr lang="ru-RU" sz="2000" dirty="0" err="1"/>
              <a:t>призначення</a:t>
            </a:r>
            <a:r>
              <a:rPr lang="ru-RU" sz="2000" dirty="0"/>
              <a:t> </a:t>
            </a:r>
            <a:r>
              <a:rPr lang="ru-RU" sz="2000" dirty="0" err="1"/>
              <a:t>фінансових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527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124744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0000"/>
                </a:solidFill>
              </a:rPr>
              <a:t>(за Василиком О.Д.)</a:t>
            </a:r>
          </a:p>
          <a:p>
            <a:pPr algn="just"/>
            <a:r>
              <a:rPr lang="en-US" sz="2000" dirty="0" smtClean="0"/>
              <a:t>	</a:t>
            </a:r>
            <a:r>
              <a:rPr lang="ru-RU" sz="2000" dirty="0" err="1" smtClean="0"/>
              <a:t>Фінансові</a:t>
            </a:r>
            <a:r>
              <a:rPr lang="ru-RU" sz="2000" dirty="0" smtClean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 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грошові</a:t>
            </a:r>
            <a:r>
              <a:rPr lang="ru-RU" sz="2000" dirty="0"/>
              <a:t> </a:t>
            </a:r>
            <a:r>
              <a:rPr lang="ru-RU" sz="2000" dirty="0" err="1"/>
              <a:t>фонди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створюються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, </a:t>
            </a:r>
            <a:r>
              <a:rPr lang="ru-RU" sz="2000" dirty="0" err="1"/>
              <a:t>перерозподілу</a:t>
            </a:r>
            <a:r>
              <a:rPr lang="ru-RU" sz="2000" dirty="0"/>
              <a:t> й </a:t>
            </a:r>
            <a:r>
              <a:rPr lang="ru-RU" sz="2000" dirty="0" err="1"/>
              <a:t>використання</a:t>
            </a:r>
            <a:r>
              <a:rPr lang="ru-RU" sz="2000" dirty="0"/>
              <a:t> ВВП,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створюються</a:t>
            </a:r>
            <a:r>
              <a:rPr lang="ru-RU" sz="2000" dirty="0"/>
              <a:t> </a:t>
            </a:r>
            <a:r>
              <a:rPr lang="ru-RU" sz="2000" dirty="0" err="1"/>
              <a:t>упродовж</a:t>
            </a:r>
            <a:r>
              <a:rPr lang="ru-RU" sz="2000" dirty="0"/>
              <a:t> </a:t>
            </a:r>
            <a:r>
              <a:rPr lang="ru-RU" sz="2000" dirty="0" err="1"/>
              <a:t>певного</a:t>
            </a:r>
            <a:r>
              <a:rPr lang="ru-RU" sz="2000" dirty="0"/>
              <a:t> часу в </a:t>
            </a:r>
            <a:r>
              <a:rPr lang="ru-RU" sz="2000" dirty="0" err="1"/>
              <a:t>державі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З </a:t>
            </a:r>
            <a:r>
              <a:rPr lang="ru-RU" sz="2000" dirty="0" err="1"/>
              <a:t>іншої</a:t>
            </a:r>
            <a:r>
              <a:rPr lang="ru-RU" sz="2000" dirty="0"/>
              <a:t> точки </a:t>
            </a:r>
            <a:r>
              <a:rPr lang="ru-RU" sz="2000" dirty="0" err="1"/>
              <a:t>зору</a:t>
            </a:r>
            <a:r>
              <a:rPr lang="ru-RU" sz="2000" dirty="0"/>
              <a:t>, 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 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грошові</a:t>
            </a:r>
            <a:r>
              <a:rPr lang="ru-RU" sz="2000" dirty="0"/>
              <a:t> </a:t>
            </a:r>
            <a:r>
              <a:rPr lang="ru-RU" sz="2000" dirty="0" err="1"/>
              <a:t>накопичення</a:t>
            </a:r>
            <a:r>
              <a:rPr lang="ru-RU" sz="2000" dirty="0"/>
              <a:t> і доходи,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створюються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 й </a:t>
            </a:r>
            <a:r>
              <a:rPr lang="ru-RU" sz="2000" dirty="0" err="1"/>
              <a:t>перерозподілу</a:t>
            </a:r>
            <a:r>
              <a:rPr lang="ru-RU" sz="2000" dirty="0"/>
              <a:t> ВВП й </a:t>
            </a:r>
            <a:r>
              <a:rPr lang="ru-RU" sz="2000" dirty="0" err="1"/>
              <a:t>зосереджуються</a:t>
            </a:r>
            <a:r>
              <a:rPr lang="ru-RU" sz="2000" dirty="0"/>
              <a:t> у </a:t>
            </a:r>
            <a:r>
              <a:rPr lang="ru-RU" sz="2000" dirty="0" err="1"/>
              <a:t>відповідних</a:t>
            </a:r>
            <a:r>
              <a:rPr lang="ru-RU" sz="2000" dirty="0"/>
              <a:t> фондах для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безперервності</a:t>
            </a:r>
            <a:r>
              <a:rPr lang="ru-RU" sz="2000" dirty="0"/>
              <a:t> </a:t>
            </a:r>
            <a:r>
              <a:rPr lang="ru-RU" sz="2000" dirty="0" err="1"/>
              <a:t>розширеного</a:t>
            </a:r>
            <a:r>
              <a:rPr lang="ru-RU" sz="2000" dirty="0"/>
              <a:t> </a:t>
            </a:r>
            <a:r>
              <a:rPr lang="ru-RU" sz="2000" dirty="0" err="1"/>
              <a:t>відтворення</a:t>
            </a:r>
            <a:r>
              <a:rPr lang="ru-RU" sz="2000" dirty="0"/>
              <a:t> та </a:t>
            </a:r>
            <a:r>
              <a:rPr lang="ru-RU" sz="2000" dirty="0" err="1"/>
              <a:t>задоволення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суспільних</a:t>
            </a:r>
            <a:r>
              <a:rPr lang="ru-RU" sz="2000" dirty="0"/>
              <a:t> потреб.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(за </a:t>
            </a:r>
            <a:r>
              <a:rPr lang="ru-RU" sz="2000" dirty="0" err="1">
                <a:solidFill>
                  <a:srgbClr val="FF0000"/>
                </a:solidFill>
              </a:rPr>
              <a:t>Опаріним</a:t>
            </a:r>
            <a:r>
              <a:rPr lang="ru-RU" sz="2000" dirty="0">
                <a:solidFill>
                  <a:srgbClr val="FF0000"/>
                </a:solidFill>
              </a:rPr>
              <a:t> В.М.)</a:t>
            </a:r>
          </a:p>
          <a:p>
            <a:pPr algn="just"/>
            <a:r>
              <a:rPr lang="en-US" sz="2000" dirty="0" smtClean="0"/>
              <a:t>	</a:t>
            </a:r>
            <a:r>
              <a:rPr lang="ru-RU" sz="2000" dirty="0" err="1" smtClean="0"/>
              <a:t>Фінансові</a:t>
            </a:r>
            <a:r>
              <a:rPr lang="ru-RU" sz="2000" dirty="0" smtClean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 — </a:t>
            </a:r>
            <a:r>
              <a:rPr lang="ru-RU" sz="2000" dirty="0" err="1"/>
              <a:t>це</a:t>
            </a:r>
            <a:r>
              <a:rPr lang="ru-RU" sz="2000" dirty="0"/>
              <a:t> сума </a:t>
            </a:r>
            <a:r>
              <a:rPr lang="ru-RU" sz="2000" dirty="0" err="1"/>
              <a:t>коштів</a:t>
            </a:r>
            <a:r>
              <a:rPr lang="ru-RU" sz="2000" dirty="0"/>
              <a:t>, </a:t>
            </a:r>
            <a:r>
              <a:rPr lang="ru-RU" sz="2000" dirty="0" err="1"/>
              <a:t>спрямованих</a:t>
            </a:r>
            <a:r>
              <a:rPr lang="ru-RU" sz="2000" dirty="0"/>
              <a:t> в </a:t>
            </a:r>
            <a:r>
              <a:rPr lang="ru-RU" sz="2000" dirty="0" err="1"/>
              <a:t>основні</a:t>
            </a:r>
            <a:r>
              <a:rPr lang="ru-RU" sz="2000" dirty="0"/>
              <a:t> та </a:t>
            </a:r>
            <a:r>
              <a:rPr lang="ru-RU" sz="2000" dirty="0" err="1"/>
              <a:t>оборотні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, на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формуються</a:t>
            </a:r>
            <a:r>
              <a:rPr lang="ru-RU" sz="2000" dirty="0"/>
              <a:t> </a:t>
            </a:r>
            <a:r>
              <a:rPr lang="ru-RU" sz="2000" dirty="0" err="1"/>
              <a:t>продуктивні</a:t>
            </a:r>
            <a:r>
              <a:rPr lang="ru-RU" sz="2000" dirty="0"/>
              <a:t> доходи. Основу </a:t>
            </a:r>
            <a:r>
              <a:rPr lang="ru-RU" sz="2000" dirty="0" err="1"/>
              <a:t>фінансових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 становить </a:t>
            </a:r>
            <a:r>
              <a:rPr lang="ru-RU" sz="2000" dirty="0" err="1"/>
              <a:t>капітал</a:t>
            </a:r>
            <a:r>
              <a:rPr lang="ru-RU" sz="2000" dirty="0"/>
              <a:t>. </a:t>
            </a:r>
            <a:r>
              <a:rPr lang="ru-RU" sz="2000" dirty="0" err="1"/>
              <a:t>Однак</a:t>
            </a:r>
            <a:r>
              <a:rPr lang="ru-RU" sz="2000" dirty="0"/>
              <a:t>, з одного боку, не весь </a:t>
            </a:r>
            <a:r>
              <a:rPr lang="ru-RU" sz="2000" dirty="0" err="1"/>
              <a:t>капітал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форму </a:t>
            </a:r>
            <a:r>
              <a:rPr lang="ru-RU" sz="2000" dirty="0" err="1"/>
              <a:t>фінансових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 (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резервний</a:t>
            </a:r>
            <a:r>
              <a:rPr lang="ru-RU" sz="2000" dirty="0"/>
              <a:t> та </a:t>
            </a:r>
            <a:r>
              <a:rPr lang="ru-RU" sz="2000" dirty="0" err="1"/>
              <a:t>непрацюючий</a:t>
            </a:r>
            <a:r>
              <a:rPr lang="ru-RU" sz="2000" dirty="0"/>
              <a:t> </a:t>
            </a:r>
            <a:r>
              <a:rPr lang="ru-RU" sz="2000" dirty="0" err="1"/>
              <a:t>капітал</a:t>
            </a:r>
            <a:r>
              <a:rPr lang="ru-RU" sz="2000" dirty="0"/>
              <a:t>), а з </a:t>
            </a:r>
            <a:r>
              <a:rPr lang="ru-RU" sz="2000" dirty="0" err="1"/>
              <a:t>іншого</a:t>
            </a:r>
            <a:r>
              <a:rPr lang="ru-RU" sz="2000" dirty="0"/>
              <a:t> — 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формуватись</a:t>
            </a:r>
            <a:r>
              <a:rPr lang="ru-RU" sz="2000" dirty="0"/>
              <a:t> і шляхом </a:t>
            </a:r>
            <a:r>
              <a:rPr lang="ru-RU" sz="2000" dirty="0" err="1"/>
              <a:t>залучення</a:t>
            </a:r>
            <a:r>
              <a:rPr lang="ru-RU" sz="2000" dirty="0"/>
              <a:t> та </a:t>
            </a:r>
            <a:r>
              <a:rPr lang="ru-RU" sz="2000" dirty="0" err="1"/>
              <a:t>запозичення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09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2988141"/>
            <a:ext cx="8856984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b="1" dirty="0" smtClean="0"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b="1" dirty="0"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b="1" dirty="0" smtClean="0"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b="1" dirty="0"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b="1" dirty="0" smtClean="0"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b="1" dirty="0"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b="1" dirty="0" smtClean="0">
              <a:latin typeface="Times New Roman"/>
              <a:ea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uk-UA" b="1" dirty="0" smtClean="0">
                <a:latin typeface="Times New Roman"/>
                <a:ea typeface="Times New Roman"/>
              </a:rPr>
              <a:t>2</a:t>
            </a:r>
            <a:r>
              <a:rPr lang="uk-UA" b="1" dirty="0">
                <a:latin typeface="Times New Roman"/>
                <a:ea typeface="Times New Roman"/>
              </a:rPr>
              <a:t>. Склад фінансових ресурсів у економіці держави.</a:t>
            </a:r>
            <a:endParaRPr lang="uk-UA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Структура ФР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                                                  ↓                                ↓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                                     </a:t>
            </a:r>
            <a:r>
              <a:rPr lang="ru-RU" dirty="0" err="1">
                <a:latin typeface="Times New Roman"/>
                <a:ea typeface="Times New Roman"/>
              </a:rPr>
              <a:t>централізовані</a:t>
            </a:r>
            <a:r>
              <a:rPr lang="ru-RU" dirty="0">
                <a:latin typeface="Times New Roman"/>
                <a:ea typeface="Times New Roman"/>
              </a:rPr>
              <a:t>                </a:t>
            </a:r>
            <a:r>
              <a:rPr lang="ru-RU" dirty="0" err="1">
                <a:latin typeface="Times New Roman"/>
                <a:ea typeface="Times New Roman"/>
              </a:rPr>
              <a:t>децентралізовані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                                                                </a:t>
            </a:r>
            <a:r>
              <a:rPr lang="ru-RU" b="1" dirty="0" smtClean="0">
                <a:latin typeface="Times New Roman"/>
                <a:ea typeface="Times New Roman"/>
              </a:rPr>
              <a:t>а</a:t>
            </a:r>
            <a:r>
              <a:rPr lang="ru-RU" b="1" dirty="0">
                <a:latin typeface="Times New Roman"/>
                <a:ea typeface="Times New Roman"/>
              </a:rPr>
              <a:t>) </a:t>
            </a:r>
            <a:r>
              <a:rPr lang="ru-RU" b="1" dirty="0" err="1">
                <a:latin typeface="Times New Roman"/>
                <a:ea typeface="Times New Roman"/>
              </a:rPr>
              <a:t>зосереджені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                            1</a:t>
            </a:r>
            <a:r>
              <a:rPr lang="ru-RU" dirty="0">
                <a:latin typeface="Times New Roman"/>
                <a:ea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</a:rPr>
              <a:t>державний</a:t>
            </a:r>
            <a:r>
              <a:rPr lang="ru-RU" dirty="0">
                <a:latin typeface="Times New Roman"/>
                <a:ea typeface="Times New Roman"/>
              </a:rPr>
              <a:t> бюджет            1) у </a:t>
            </a:r>
            <a:r>
              <a:rPr lang="ru-RU" dirty="0" err="1">
                <a:latin typeface="Times New Roman"/>
                <a:ea typeface="Times New Roman"/>
              </a:rPr>
              <a:t>юридичних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осіб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                 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2) </a:t>
            </a:r>
            <a:r>
              <a:rPr lang="ru-RU" dirty="0" err="1">
                <a:latin typeface="Times New Roman"/>
                <a:ea typeface="Times New Roman"/>
              </a:rPr>
              <a:t>місцевий</a:t>
            </a:r>
            <a:r>
              <a:rPr lang="ru-RU" dirty="0">
                <a:latin typeface="Times New Roman"/>
                <a:ea typeface="Times New Roman"/>
              </a:rPr>
              <a:t> бюджет               </a:t>
            </a:r>
            <a:r>
              <a:rPr lang="ru-RU" dirty="0" smtClean="0">
                <a:latin typeface="Times New Roman"/>
                <a:ea typeface="Times New Roman"/>
              </a:rPr>
              <a:t> 2</a:t>
            </a:r>
            <a:r>
              <a:rPr lang="ru-RU" dirty="0">
                <a:latin typeface="Times New Roman"/>
                <a:ea typeface="Times New Roman"/>
              </a:rPr>
              <a:t>) у </a:t>
            </a:r>
            <a:r>
              <a:rPr lang="uk-UA" dirty="0">
                <a:latin typeface="Times New Roman"/>
                <a:ea typeface="Times New Roman"/>
              </a:rPr>
              <a:t>фізичних осіб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                   </a:t>
            </a:r>
            <a:r>
              <a:rPr lang="ru-RU" dirty="0" smtClean="0">
                <a:latin typeface="Times New Roman"/>
                <a:ea typeface="Times New Roman"/>
              </a:rPr>
              <a:t>3</a:t>
            </a:r>
            <a:r>
              <a:rPr lang="ru-RU" dirty="0">
                <a:latin typeface="Times New Roman"/>
                <a:ea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</a:rPr>
              <a:t>пенсійний</a:t>
            </a:r>
            <a:r>
              <a:rPr lang="ru-RU" dirty="0">
                <a:latin typeface="Times New Roman"/>
                <a:ea typeface="Times New Roman"/>
              </a:rPr>
              <a:t> фонд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                   </a:t>
            </a:r>
            <a:r>
              <a:rPr lang="ru-RU" dirty="0" smtClean="0">
                <a:latin typeface="Times New Roman"/>
                <a:ea typeface="Times New Roman"/>
              </a:rPr>
              <a:t>4</a:t>
            </a:r>
            <a:r>
              <a:rPr lang="ru-RU" dirty="0">
                <a:latin typeface="Times New Roman"/>
                <a:ea typeface="Times New Roman"/>
              </a:rPr>
              <a:t>) фонд соц. </a:t>
            </a:r>
            <a:r>
              <a:rPr lang="ru-RU" dirty="0" err="1">
                <a:latin typeface="Times New Roman"/>
                <a:ea typeface="Times New Roman"/>
              </a:rPr>
              <a:t>страхування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                                                               б) </a:t>
            </a:r>
            <a:r>
              <a:rPr lang="ru-RU" b="1" dirty="0" err="1">
                <a:latin typeface="Times New Roman"/>
                <a:ea typeface="Times New Roman"/>
              </a:rPr>
              <a:t>створюються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dirty="0" smtClean="0">
                <a:latin typeface="Times New Roman"/>
                <a:ea typeface="Times New Roman"/>
              </a:rPr>
              <a:t>          1</a:t>
            </a:r>
            <a:r>
              <a:rPr lang="ru-RU" dirty="0">
                <a:latin typeface="Times New Roman"/>
                <a:ea typeface="Times New Roman"/>
              </a:rPr>
              <a:t>) за </a:t>
            </a:r>
            <a:r>
              <a:rPr lang="ru-RU" dirty="0" err="1">
                <a:latin typeface="Times New Roman"/>
                <a:ea typeface="Times New Roman"/>
              </a:rPr>
              <a:t>рахунок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податкових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неподаткових</a:t>
            </a:r>
            <a:r>
              <a:rPr lang="ru-RU" dirty="0">
                <a:latin typeface="Times New Roman"/>
                <a:ea typeface="Times New Roman"/>
              </a:rPr>
              <a:t>   </a:t>
            </a:r>
            <a:r>
              <a:rPr lang="ru-RU" dirty="0" smtClean="0">
                <a:latin typeface="Times New Roman"/>
                <a:ea typeface="Times New Roman"/>
              </a:rPr>
              <a:t> 1</a:t>
            </a:r>
            <a:r>
              <a:rPr lang="ru-RU" dirty="0">
                <a:latin typeface="Times New Roman"/>
                <a:ea typeface="Times New Roman"/>
              </a:rPr>
              <a:t>) за </a:t>
            </a:r>
            <a:r>
              <a:rPr lang="ru-RU" dirty="0" err="1">
                <a:latin typeface="Times New Roman"/>
                <a:ea typeface="Times New Roman"/>
              </a:rPr>
              <a:t>рах</a:t>
            </a:r>
            <a:r>
              <a:rPr lang="ru-RU" dirty="0">
                <a:latin typeface="Times New Roman"/>
                <a:ea typeface="Times New Roman"/>
              </a:rPr>
              <a:t>. </a:t>
            </a:r>
            <a:r>
              <a:rPr lang="uk-UA" dirty="0">
                <a:latin typeface="Times New Roman"/>
                <a:ea typeface="Times New Roman"/>
              </a:rPr>
              <a:t>трудових, </a:t>
            </a:r>
            <a:r>
              <a:rPr lang="uk-UA" dirty="0" err="1" smtClean="0">
                <a:latin typeface="Times New Roman"/>
                <a:ea typeface="Times New Roman"/>
              </a:rPr>
              <a:t>процентнихдоходів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та </a:t>
            </a:r>
            <a:r>
              <a:rPr lang="ru-RU" dirty="0" err="1">
                <a:latin typeface="Times New Roman"/>
                <a:ea typeface="Times New Roman"/>
              </a:rPr>
              <a:t>ін</a:t>
            </a:r>
            <a:r>
              <a:rPr lang="ru-RU" dirty="0">
                <a:latin typeface="Times New Roman"/>
                <a:ea typeface="Times New Roman"/>
              </a:rPr>
              <a:t>. </a:t>
            </a:r>
            <a:r>
              <a:rPr lang="ru-RU" dirty="0" err="1">
                <a:latin typeface="Times New Roman"/>
                <a:ea typeface="Times New Roman"/>
              </a:rPr>
              <a:t>надходжень</a:t>
            </a:r>
            <a:r>
              <a:rPr lang="ru-RU" dirty="0">
                <a:latin typeface="Times New Roman"/>
                <a:ea typeface="Times New Roman"/>
              </a:rPr>
              <a:t> до </a:t>
            </a:r>
            <a:r>
              <a:rPr lang="ru-RU" dirty="0" err="1">
                <a:latin typeface="Times New Roman"/>
                <a:ea typeface="Times New Roman"/>
              </a:rPr>
              <a:t>бюджетів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всіх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видів</a:t>
            </a:r>
            <a:r>
              <a:rPr lang="ru-RU" dirty="0">
                <a:latin typeface="Times New Roman"/>
                <a:ea typeface="Times New Roman"/>
              </a:rPr>
              <a:t>;  </a:t>
            </a:r>
            <a:r>
              <a:rPr lang="ru-RU" dirty="0" smtClean="0">
                <a:latin typeface="Times New Roman"/>
                <a:ea typeface="Times New Roman"/>
              </a:rPr>
              <a:t> 2</a:t>
            </a:r>
            <a:r>
              <a:rPr lang="ru-RU" dirty="0">
                <a:latin typeface="Times New Roman"/>
                <a:ea typeface="Times New Roman"/>
              </a:rPr>
              <a:t>) за </a:t>
            </a:r>
            <a:r>
              <a:rPr lang="ru-RU" dirty="0" err="1">
                <a:latin typeface="Times New Roman"/>
                <a:ea typeface="Times New Roman"/>
              </a:rPr>
              <a:t>рах</a:t>
            </a:r>
            <a:r>
              <a:rPr lang="ru-RU" dirty="0">
                <a:latin typeface="Times New Roman"/>
                <a:ea typeface="Times New Roman"/>
              </a:rPr>
              <a:t>. </a:t>
            </a:r>
            <a:r>
              <a:rPr lang="ru-RU" dirty="0" err="1">
                <a:latin typeface="Times New Roman"/>
                <a:ea typeface="Times New Roman"/>
              </a:rPr>
              <a:t>прибутку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</a:t>
            </a:r>
            <a:r>
              <a:rPr lang="ru-RU" dirty="0" smtClean="0">
                <a:latin typeface="Times New Roman"/>
                <a:ea typeface="Times New Roman"/>
              </a:rPr>
              <a:t>2</a:t>
            </a:r>
            <a:r>
              <a:rPr lang="ru-RU" dirty="0">
                <a:latin typeface="Times New Roman"/>
                <a:ea typeface="Times New Roman"/>
              </a:rPr>
              <a:t>) за </a:t>
            </a:r>
            <a:r>
              <a:rPr lang="ru-RU" dirty="0" err="1">
                <a:latin typeface="Times New Roman"/>
                <a:ea typeface="Times New Roman"/>
              </a:rPr>
              <a:t>рахунок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бюджетних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асигнувань</a:t>
            </a:r>
            <a:r>
              <a:rPr lang="ru-RU" dirty="0">
                <a:latin typeface="Times New Roman"/>
                <a:ea typeface="Times New Roman"/>
              </a:rPr>
              <a:t>        </a:t>
            </a:r>
            <a:r>
              <a:rPr lang="ru-RU" dirty="0" smtClean="0">
                <a:latin typeface="Times New Roman"/>
                <a:ea typeface="Times New Roman"/>
              </a:rPr>
              <a:t>  3</a:t>
            </a:r>
            <a:r>
              <a:rPr lang="ru-RU" dirty="0">
                <a:latin typeface="Times New Roman"/>
                <a:ea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</a:rPr>
              <a:t>амортизаційні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відрахування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  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бюджету </a:t>
            </a:r>
            <a:r>
              <a:rPr lang="ru-RU" dirty="0" err="1">
                <a:latin typeface="Times New Roman"/>
                <a:ea typeface="Times New Roman"/>
              </a:rPr>
              <a:t>вищого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рівня</a:t>
            </a:r>
            <a:r>
              <a:rPr lang="ru-RU" dirty="0">
                <a:latin typeface="Times New Roman"/>
                <a:ea typeface="Times New Roman"/>
              </a:rPr>
              <a:t>;                             </a:t>
            </a:r>
            <a:r>
              <a:rPr lang="ru-RU" dirty="0" smtClean="0">
                <a:latin typeface="Times New Roman"/>
                <a:ea typeface="Times New Roman"/>
              </a:rPr>
              <a:t>4</a:t>
            </a:r>
            <a:r>
              <a:rPr lang="ru-RU" dirty="0">
                <a:latin typeface="Times New Roman"/>
                <a:ea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</a:rPr>
              <a:t>залучені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чи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запозичені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кошти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</a:t>
            </a:r>
            <a:r>
              <a:rPr lang="ru-RU" dirty="0" smtClean="0">
                <a:latin typeface="Times New Roman"/>
                <a:ea typeface="Times New Roman"/>
              </a:rPr>
              <a:t>3</a:t>
            </a:r>
            <a:r>
              <a:rPr lang="ru-RU" dirty="0">
                <a:latin typeface="Times New Roman"/>
                <a:ea typeface="Times New Roman"/>
              </a:rPr>
              <a:t>) за </a:t>
            </a:r>
            <a:r>
              <a:rPr lang="ru-RU" dirty="0" err="1">
                <a:latin typeface="Times New Roman"/>
                <a:ea typeface="Times New Roman"/>
              </a:rPr>
              <a:t>рахунок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відрахувань</a:t>
            </a:r>
            <a:r>
              <a:rPr lang="ru-RU" dirty="0">
                <a:latin typeface="Times New Roman"/>
                <a:ea typeface="Times New Roman"/>
              </a:rPr>
              <a:t> з юр. та </a:t>
            </a:r>
            <a:endParaRPr lang="ru-RU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       </a:t>
            </a:r>
            <a:r>
              <a:rPr lang="ru-RU" dirty="0" err="1" smtClean="0">
                <a:latin typeface="Times New Roman"/>
                <a:ea typeface="Times New Roman"/>
              </a:rPr>
              <a:t>фіз</a:t>
            </a:r>
            <a:r>
              <a:rPr lang="ru-RU" dirty="0">
                <a:latin typeface="Times New Roman"/>
                <a:ea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</a:rPr>
              <a:t>осіб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у ЦФР;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</a:t>
            </a:r>
            <a:r>
              <a:rPr lang="ru-RU" dirty="0" smtClean="0">
                <a:latin typeface="Times New Roman"/>
                <a:ea typeface="Times New Roman"/>
              </a:rPr>
              <a:t>4</a:t>
            </a:r>
            <a:r>
              <a:rPr lang="ru-RU" dirty="0">
                <a:latin typeface="Times New Roman"/>
                <a:ea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</a:rPr>
              <a:t>запозичені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кошти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                                                    </a:t>
            </a:r>
            <a:r>
              <a:rPr lang="ru-RU" b="1" dirty="0">
                <a:latin typeface="Times New Roman"/>
                <a:ea typeface="Times New Roman"/>
              </a:rPr>
              <a:t>  в) </a:t>
            </a:r>
            <a:r>
              <a:rPr lang="ru-RU" b="1" dirty="0" err="1">
                <a:latin typeface="Times New Roman"/>
                <a:ea typeface="Times New Roman"/>
              </a:rPr>
              <a:t>використання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</a:t>
            </a:r>
            <a:r>
              <a:rPr lang="ru-RU" dirty="0" smtClean="0">
                <a:latin typeface="Times New Roman"/>
                <a:ea typeface="Times New Roman"/>
              </a:rPr>
              <a:t>1)</a:t>
            </a:r>
            <a:r>
              <a:rPr lang="ru-RU" dirty="0" err="1" smtClean="0">
                <a:latin typeface="Times New Roman"/>
                <a:ea typeface="Times New Roman"/>
              </a:rPr>
              <a:t>витрати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на </a:t>
            </a:r>
            <a:r>
              <a:rPr lang="ru-RU" dirty="0" err="1">
                <a:latin typeface="Times New Roman"/>
                <a:ea typeface="Times New Roman"/>
              </a:rPr>
              <a:t>економічний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розвиток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       1</a:t>
            </a:r>
            <a:r>
              <a:rPr lang="ru-RU" dirty="0">
                <a:latin typeface="Times New Roman"/>
                <a:ea typeface="Times New Roman"/>
              </a:rPr>
              <a:t>) на </a:t>
            </a:r>
            <a:r>
              <a:rPr lang="ru-RU" dirty="0" err="1">
                <a:latin typeface="Times New Roman"/>
                <a:ea typeface="Times New Roman"/>
              </a:rPr>
              <a:t>поточну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виробничу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діяльність</a:t>
            </a:r>
            <a:r>
              <a:rPr lang="ru-RU" dirty="0">
                <a:latin typeface="Times New Roman"/>
                <a:ea typeface="Times New Roman"/>
              </a:rPr>
              <a:t> п-</a:t>
            </a:r>
            <a:r>
              <a:rPr lang="ru-RU" dirty="0" err="1">
                <a:latin typeface="Times New Roman"/>
                <a:ea typeface="Times New Roman"/>
              </a:rPr>
              <a:t>ва</a:t>
            </a:r>
            <a:r>
              <a:rPr lang="ru-RU" dirty="0">
                <a:latin typeface="Times New Roman"/>
                <a:ea typeface="Times New Roman"/>
              </a:rPr>
              <a:t>;  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             </a:t>
            </a:r>
            <a:r>
              <a:rPr lang="ru-RU" dirty="0" err="1">
                <a:latin typeface="Times New Roman"/>
                <a:ea typeface="Times New Roman"/>
              </a:rPr>
              <a:t>держави</a:t>
            </a:r>
            <a:r>
              <a:rPr lang="ru-RU" dirty="0">
                <a:latin typeface="Times New Roman"/>
                <a:ea typeface="Times New Roman"/>
              </a:rPr>
              <a:t>;                                         </a:t>
            </a:r>
            <a:r>
              <a:rPr lang="ru-RU" dirty="0" smtClean="0">
                <a:latin typeface="Times New Roman"/>
                <a:ea typeface="Times New Roman"/>
              </a:rPr>
              <a:t>2</a:t>
            </a:r>
            <a:r>
              <a:rPr lang="ru-RU" dirty="0">
                <a:latin typeface="Times New Roman"/>
                <a:ea typeface="Times New Roman"/>
              </a:rPr>
              <a:t>) на </a:t>
            </a:r>
            <a:r>
              <a:rPr lang="ru-RU" dirty="0" err="1">
                <a:latin typeface="Times New Roman"/>
                <a:ea typeface="Times New Roman"/>
              </a:rPr>
              <a:t>розширення</a:t>
            </a:r>
            <a:r>
              <a:rPr lang="ru-RU" dirty="0">
                <a:latin typeface="Times New Roman"/>
                <a:ea typeface="Times New Roman"/>
              </a:rPr>
              <a:t> і </a:t>
            </a:r>
            <a:r>
              <a:rPr lang="ru-RU" dirty="0" err="1">
                <a:latin typeface="Times New Roman"/>
                <a:ea typeface="Times New Roman"/>
              </a:rPr>
              <a:t>вдоскон</a:t>
            </a:r>
            <a:r>
              <a:rPr lang="ru-RU" dirty="0">
                <a:latin typeface="Times New Roman"/>
                <a:ea typeface="Times New Roman"/>
              </a:rPr>
              <a:t>. в-</a:t>
            </a:r>
            <a:r>
              <a:rPr lang="ru-RU" dirty="0" err="1">
                <a:latin typeface="Times New Roman"/>
                <a:ea typeface="Times New Roman"/>
              </a:rPr>
              <a:t>ва</a:t>
            </a:r>
            <a:r>
              <a:rPr lang="ru-RU" dirty="0">
                <a:latin typeface="Times New Roman"/>
                <a:ea typeface="Times New Roman"/>
              </a:rPr>
              <a:t>;  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</a:t>
            </a:r>
            <a:r>
              <a:rPr lang="ru-RU" dirty="0" smtClean="0">
                <a:latin typeface="Times New Roman"/>
                <a:ea typeface="Times New Roman"/>
              </a:rPr>
              <a:t>2</a:t>
            </a:r>
            <a:r>
              <a:rPr lang="ru-RU" dirty="0">
                <a:latin typeface="Times New Roman"/>
                <a:ea typeface="Times New Roman"/>
              </a:rPr>
              <a:t>) на </a:t>
            </a:r>
            <a:r>
              <a:rPr lang="ru-RU" dirty="0" err="1">
                <a:latin typeface="Times New Roman"/>
                <a:ea typeface="Times New Roman"/>
              </a:rPr>
              <a:t>соціальні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виплати</a:t>
            </a:r>
            <a:r>
              <a:rPr lang="ru-RU" dirty="0">
                <a:latin typeface="Times New Roman"/>
                <a:ea typeface="Times New Roman"/>
              </a:rPr>
              <a:t>;                     </a:t>
            </a:r>
            <a:r>
              <a:rPr lang="ru-RU" dirty="0" smtClean="0">
                <a:latin typeface="Times New Roman"/>
                <a:ea typeface="Times New Roman"/>
              </a:rPr>
              <a:t>        3</a:t>
            </a:r>
            <a:r>
              <a:rPr lang="ru-RU" dirty="0">
                <a:latin typeface="Times New Roman"/>
                <a:ea typeface="Times New Roman"/>
              </a:rPr>
              <a:t>) на </a:t>
            </a:r>
            <a:r>
              <a:rPr lang="ru-RU" dirty="0" err="1">
                <a:latin typeface="Times New Roman"/>
                <a:ea typeface="Times New Roman"/>
              </a:rPr>
              <a:t>розш</a:t>
            </a:r>
            <a:r>
              <a:rPr lang="ru-RU" dirty="0">
                <a:latin typeface="Times New Roman"/>
                <a:ea typeface="Times New Roman"/>
              </a:rPr>
              <a:t>. </a:t>
            </a:r>
            <a:r>
              <a:rPr lang="ru-RU" dirty="0" err="1">
                <a:latin typeface="Times New Roman"/>
                <a:ea typeface="Times New Roman"/>
              </a:rPr>
              <a:t>видів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послуг</a:t>
            </a:r>
            <a:r>
              <a:rPr lang="ru-RU" dirty="0">
                <a:latin typeface="Times New Roman"/>
                <a:ea typeface="Times New Roman"/>
              </a:rPr>
              <a:t> банк. </a:t>
            </a:r>
            <a:r>
              <a:rPr lang="ru-RU" dirty="0" err="1">
                <a:latin typeface="Times New Roman"/>
                <a:ea typeface="Times New Roman"/>
              </a:rPr>
              <a:t>інстит</a:t>
            </a:r>
            <a:r>
              <a:rPr lang="ru-RU" dirty="0">
                <a:latin typeface="Times New Roman"/>
                <a:ea typeface="Times New Roman"/>
              </a:rPr>
              <a:t>.; </a:t>
            </a:r>
            <a:endParaRPr lang="uk-UA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</a:t>
            </a:r>
            <a:r>
              <a:rPr lang="ru-RU" dirty="0" smtClean="0">
                <a:latin typeface="Times New Roman"/>
                <a:ea typeface="Times New Roman"/>
              </a:rPr>
              <a:t>3</a:t>
            </a:r>
            <a:r>
              <a:rPr lang="ru-RU" dirty="0">
                <a:latin typeface="Times New Roman"/>
                <a:ea typeface="Times New Roman"/>
              </a:rPr>
              <a:t>) на </a:t>
            </a:r>
            <a:r>
              <a:rPr lang="ru-RU" dirty="0" err="1">
                <a:latin typeface="Times New Roman"/>
                <a:ea typeface="Times New Roman"/>
              </a:rPr>
              <a:t>обслуговування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держ</a:t>
            </a:r>
            <a:r>
              <a:rPr lang="ru-RU" dirty="0">
                <a:latin typeface="Times New Roman"/>
                <a:ea typeface="Times New Roman"/>
              </a:rPr>
              <a:t>. боргу.   </a:t>
            </a:r>
            <a:r>
              <a:rPr lang="ru-RU" dirty="0" smtClean="0">
                <a:latin typeface="Times New Roman"/>
                <a:ea typeface="Times New Roman"/>
              </a:rPr>
              <a:t>         4</a:t>
            </a:r>
            <a:r>
              <a:rPr lang="ru-RU" dirty="0">
                <a:latin typeface="Times New Roman"/>
                <a:ea typeface="Times New Roman"/>
              </a:rPr>
              <a:t>) на </a:t>
            </a:r>
            <a:r>
              <a:rPr lang="ru-RU" dirty="0" err="1" smtClean="0">
                <a:latin typeface="Times New Roman"/>
                <a:ea typeface="Times New Roman"/>
              </a:rPr>
              <a:t>задоволення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споживчих</a:t>
            </a:r>
            <a:r>
              <a:rPr lang="ru-RU" dirty="0" smtClean="0">
                <a:latin typeface="Times New Roman"/>
                <a:ea typeface="Times New Roman"/>
              </a:rPr>
              <a:t> потреб </a:t>
            </a:r>
            <a:r>
              <a:rPr lang="ru-RU" dirty="0" err="1">
                <a:latin typeface="Times New Roman"/>
                <a:ea typeface="Times New Roman"/>
              </a:rPr>
              <a:t>населення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uk-UA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70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064896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7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60649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3. ВВП як </a:t>
            </a:r>
            <a:r>
              <a:rPr lang="ru-RU" sz="2400" dirty="0" err="1"/>
              <a:t>основне</a:t>
            </a:r>
            <a:r>
              <a:rPr lang="ru-RU" sz="2400" dirty="0"/>
              <a:t> </a:t>
            </a:r>
            <a:r>
              <a:rPr lang="ru-RU" sz="2400" dirty="0" err="1"/>
              <a:t>джерело</a:t>
            </a:r>
            <a:r>
              <a:rPr lang="ru-RU" sz="2400" dirty="0"/>
              <a:t> </a:t>
            </a:r>
            <a:r>
              <a:rPr lang="ru-RU" sz="2400" dirty="0" err="1"/>
              <a:t>фінансових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94690"/>
            <a:ext cx="8640960" cy="580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8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404664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ДОХОДИ </a:t>
            </a:r>
            <a:r>
              <a:rPr lang="uk-UA" sz="2000" dirty="0"/>
              <a:t>(П(С)БО 15 "Дохід")</a:t>
            </a:r>
            <a:endParaRPr lang="ru-RU" sz="20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211960" y="1198255"/>
            <a:ext cx="504218" cy="108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635896" y="1085829"/>
            <a:ext cx="576064" cy="831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644008" y="105099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ПДВ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4211960" y="1541258"/>
            <a:ext cx="504218" cy="127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732938" y="1420327"/>
            <a:ext cx="84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АП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447764" y="192629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ЧИСТИЙ ДОХІД</a:t>
            </a:r>
            <a:endParaRPr lang="ru-RU" sz="20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3779912" y="2326404"/>
            <a:ext cx="684157" cy="11746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652120" y="2452041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Зменшення на Витрати (</a:t>
            </a:r>
            <a:r>
              <a:rPr lang="uk-UA" b="1" dirty="0"/>
              <a:t>Положення (стандарт) бухгалтерського обліку 16 "Витрати</a:t>
            </a:r>
            <a:r>
              <a:rPr lang="uk-UA" b="1" dirty="0" smtClean="0"/>
              <a:t>"</a:t>
            </a:r>
            <a:r>
              <a:rPr lang="uk-UA" dirty="0" smtClean="0"/>
              <a:t>) + Амортизація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4464069" y="2780928"/>
            <a:ext cx="1188051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547664" y="350100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ПРИБУТОК ДО ОПОДАТКУВАННЯ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3923928" y="4005064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4644008" y="4293096"/>
            <a:ext cx="936104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652120" y="400506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Податок на прибуток </a:t>
            </a:r>
            <a:r>
              <a:rPr lang="en-US" dirty="0" smtClean="0"/>
              <a:t>18 </a:t>
            </a:r>
            <a:r>
              <a:rPr lang="uk-UA" dirty="0" smtClean="0"/>
              <a:t>%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267744" y="494116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ЧИСТИЙ ПРИБУТОК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552025"/>
              </p:ext>
            </p:extLst>
          </p:nvPr>
        </p:nvGraphicFramePr>
        <p:xfrm>
          <a:off x="395536" y="116638"/>
          <a:ext cx="8568952" cy="6408705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24136"/>
                <a:gridCol w="1224136"/>
                <a:gridCol w="1224136"/>
                <a:gridCol w="1224136"/>
                <a:gridCol w="1224136"/>
              </a:tblGrid>
              <a:tr h="269495"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Динамика ВВП Украины с 2002 по 2015 годы</a:t>
                      </a:r>
                    </a:p>
                  </a:txBody>
                  <a:tcPr marL="8910" marR="8910" marT="8910" marB="8910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06123"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arial"/>
                        </a:rPr>
                        <a:t/>
                      </a:r>
                      <a:br>
                        <a:rPr lang="uk-UA" sz="1200">
                          <a:effectLst/>
                          <a:latin typeface="arial"/>
                        </a:rPr>
                      </a:b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200" dirty="0" err="1">
                          <a:effectLst/>
                          <a:latin typeface="arial"/>
                        </a:rPr>
                        <a:t>Номинальный</a:t>
                      </a:r>
                      <a:r>
                        <a:rPr lang="uk-UA" sz="1200" dirty="0">
                          <a:effectLst/>
                          <a:latin typeface="arial"/>
                        </a:rPr>
                        <a:t> ВВП (в </a:t>
                      </a:r>
                      <a:r>
                        <a:rPr lang="uk-UA" sz="1200" dirty="0" err="1">
                          <a:effectLst/>
                          <a:latin typeface="arial"/>
                        </a:rPr>
                        <a:t>млн.грн</a:t>
                      </a:r>
                      <a:r>
                        <a:rPr lang="uk-UA" sz="1200" dirty="0">
                          <a:effectLst/>
                          <a:latin typeface="arial"/>
                        </a:rPr>
                        <a:t>.) 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arial"/>
                        </a:rPr>
                        <a:t>ВВП (в млн.</a:t>
                      </a:r>
                      <a:r>
                        <a:rPr lang="en-US" sz="1200" dirty="0">
                          <a:effectLst/>
                          <a:latin typeface="arial"/>
                        </a:rPr>
                        <a:t>USD) 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2002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225810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/>
                      </a:r>
                      <a:br>
                        <a:rPr lang="uk-UA" sz="1200">
                          <a:effectLst/>
                          <a:latin typeface="arial"/>
                        </a:rPr>
                      </a:b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/>
                      </a:r>
                      <a:br>
                        <a:rPr lang="uk-UA" sz="1200">
                          <a:effectLst/>
                          <a:latin typeface="arial"/>
                        </a:rPr>
                      </a:b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42393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/>
                      </a:r>
                      <a:br>
                        <a:rPr lang="uk-UA" sz="1200">
                          <a:effectLst/>
                          <a:latin typeface="arial"/>
                        </a:rPr>
                      </a:b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/>
                      </a:r>
                      <a:br>
                        <a:rPr lang="uk-UA" sz="1200">
                          <a:effectLst/>
                          <a:latin typeface="arial"/>
                        </a:rPr>
                      </a:b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2003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267344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+41534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+18.4%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50133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+7740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+18.3%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2004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345113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+77769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+29.1%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64883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+14750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+29.4%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2005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441452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+96339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+27.9%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86142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+21259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+32.8%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2006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544153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+102701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+23.3%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107753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+21611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+25.1%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2007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720731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+176578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+32.5%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142719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+34966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+32.5%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948056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+227325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+31.5%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179992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+37273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+26.1%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495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913345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-34711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-3.7%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117228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-62765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-34.9%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1082569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+169224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+18.5%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136419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+19192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+16.4%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1316600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+234031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+21.6%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163160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+26740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+19.6%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1408889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+92289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+7.0%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175781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+12622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+7.7%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1454931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+46042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+3.3%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183310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+7529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+4.3%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123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1566728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+111797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+7.7%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131805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-51505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-28.1%</a:t>
                      </a:r>
                    </a:p>
                  </a:txBody>
                  <a:tcPr marL="8910" marR="8910" marT="8910" marB="891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46388" y="731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Те же данные в расчете на душу населения:</a:t>
            </a: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3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929453"/>
              </p:ext>
            </p:extLst>
          </p:nvPr>
        </p:nvGraphicFramePr>
        <p:xfrm>
          <a:off x="323528" y="404664"/>
          <a:ext cx="8424934" cy="6146963"/>
        </p:xfrm>
        <a:graphic>
          <a:graphicData uri="http://schemas.openxmlformats.org/drawingml/2006/table">
            <a:tbl>
              <a:tblPr/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731364"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Валовой </a:t>
                      </a:r>
                      <a:r>
                        <a:rPr lang="ru-RU" sz="1600" dirty="0"/>
                        <a:t>внутренний продукт Украины в 2015 году  (в млн. грн.)</a:t>
                      </a:r>
                    </a:p>
                  </a:txBody>
                  <a:tcPr marL="13428" marR="13428" marT="13428" marB="13428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16307"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verdana"/>
                        </a:rPr>
                        <a:t/>
                      </a:r>
                      <a:br>
                        <a:rPr lang="uk-UA" sz="1600">
                          <a:effectLst/>
                          <a:latin typeface="verdana"/>
                        </a:rPr>
                      </a:br>
                      <a:endParaRPr lang="uk-UA" sz="1600">
                        <a:effectLst/>
                        <a:latin typeface="verdana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verdana"/>
                        </a:rPr>
                        <a:t>Номинальный ВВП</a:t>
                      </a:r>
                      <a:br>
                        <a:rPr lang="ru-RU" sz="1600">
                          <a:effectLst/>
                          <a:latin typeface="verdana"/>
                        </a:rPr>
                      </a:br>
                      <a:r>
                        <a:rPr lang="ru-RU" sz="1600" b="0">
                          <a:effectLst/>
                          <a:latin typeface="verdana"/>
                        </a:rPr>
                        <a:t>(в фактических ценах)</a:t>
                      </a:r>
                      <a:endParaRPr lang="ru-RU" sz="1600">
                        <a:effectLst/>
                        <a:latin typeface="verdana"/>
                      </a:endParaRPr>
                    </a:p>
                  </a:txBody>
                  <a:tcPr marL="13428" marR="13428" marT="13428" marB="1342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verdana"/>
                        </a:rPr>
                        <a:t>Реальный ВВП</a:t>
                      </a:r>
                      <a:br>
                        <a:rPr lang="ru-RU" sz="1600">
                          <a:effectLst/>
                          <a:latin typeface="verdana"/>
                        </a:rPr>
                      </a:br>
                      <a:r>
                        <a:rPr lang="ru-RU" sz="1600" b="0">
                          <a:effectLst/>
                          <a:latin typeface="verdana"/>
                        </a:rPr>
                        <a:t>(в ценах 2014 года)</a:t>
                      </a:r>
                      <a:endParaRPr lang="ru-RU" sz="1600">
                        <a:effectLst/>
                        <a:latin typeface="verdana"/>
                      </a:endParaRPr>
                    </a:p>
                  </a:txBody>
                  <a:tcPr marL="13428" marR="13428" marT="13428" marB="1342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0">
                          <a:effectLst/>
                          <a:latin typeface="verdana"/>
                        </a:rPr>
                        <a:t>Разница (реальный –</a:t>
                      </a:r>
                      <a:br>
                        <a:rPr lang="uk-UA" sz="1600" b="0">
                          <a:effectLst/>
                          <a:latin typeface="verdana"/>
                        </a:rPr>
                      </a:br>
                      <a:r>
                        <a:rPr lang="uk-UA" sz="1600" b="0">
                          <a:effectLst/>
                          <a:latin typeface="verdana"/>
                        </a:rPr>
                        <a:t>номинальный ВВП)</a:t>
                      </a:r>
                    </a:p>
                  </a:txBody>
                  <a:tcPr marL="13428" marR="13428" marT="13428" marB="13428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31364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  <a:latin typeface="verdana"/>
                        </a:rPr>
                        <a:t>I </a:t>
                      </a:r>
                      <a:r>
                        <a:rPr lang="uk-UA" sz="1600">
                          <a:effectLst/>
                          <a:latin typeface="verdana"/>
                        </a:rPr>
                        <a:t>квартал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367577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296712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-70865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-19.3%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1364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  <a:latin typeface="verdana"/>
                        </a:rPr>
                        <a:t>II </a:t>
                      </a:r>
                      <a:r>
                        <a:rPr lang="uk-UA" sz="1600">
                          <a:effectLst/>
                          <a:latin typeface="verdana"/>
                        </a:rPr>
                        <a:t>квартал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449575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331399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-118176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-26.3%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1364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  <a:latin typeface="verdana"/>
                        </a:rPr>
                        <a:t>III </a:t>
                      </a:r>
                      <a:r>
                        <a:rPr lang="uk-UA" sz="1600">
                          <a:effectLst/>
                          <a:latin typeface="verdana"/>
                        </a:rPr>
                        <a:t>квартал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555044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403275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-151769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>-27.3%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1364"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  <a:latin typeface="verdana"/>
                        </a:rPr>
                        <a:t>IV </a:t>
                      </a:r>
                      <a:r>
                        <a:rPr lang="uk-UA" sz="1600">
                          <a:effectLst/>
                          <a:latin typeface="verdana"/>
                        </a:rPr>
                        <a:t>квартал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3836"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verdana"/>
                        </a:rPr>
                        <a:t>за 2015 год</a:t>
                      </a: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 dirty="0">
                          <a:effectLst/>
                          <a:latin typeface="arial"/>
                        </a:rPr>
                        <a:t/>
                      </a:r>
                      <a:br>
                        <a:rPr lang="uk-UA" sz="1600" dirty="0">
                          <a:effectLst/>
                          <a:latin typeface="arial"/>
                        </a:rPr>
                      </a:br>
                      <a:endParaRPr lang="uk-UA" sz="1600" dirty="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effectLst/>
                          <a:latin typeface="arial"/>
                        </a:rPr>
                        <a:t/>
                      </a:r>
                      <a:br>
                        <a:rPr lang="uk-UA" sz="1600" dirty="0">
                          <a:effectLst/>
                          <a:latin typeface="arial"/>
                        </a:rPr>
                      </a:br>
                      <a:endParaRPr lang="uk-UA" sz="1600" dirty="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>
                          <a:effectLst/>
                          <a:latin typeface="arial"/>
                        </a:rPr>
                        <a:t/>
                      </a:r>
                      <a:br>
                        <a:rPr lang="uk-UA" sz="1600">
                          <a:effectLst/>
                          <a:latin typeface="arial"/>
                        </a:rPr>
                      </a:br>
                      <a:endParaRPr lang="uk-UA" sz="160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600" dirty="0">
                          <a:effectLst/>
                          <a:latin typeface="arial"/>
                        </a:rPr>
                        <a:t/>
                      </a:r>
                      <a:br>
                        <a:rPr lang="uk-UA" sz="1600" dirty="0">
                          <a:effectLst/>
                          <a:latin typeface="arial"/>
                        </a:rPr>
                      </a:br>
                      <a:endParaRPr lang="uk-UA" sz="1600" dirty="0">
                        <a:effectLst/>
                        <a:latin typeface="arial"/>
                      </a:endParaRPr>
                    </a:p>
                  </a:txBody>
                  <a:tcPr marL="13428" marR="13428" marT="13428" marB="13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87563" y="690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428</TotalTime>
  <Words>455</Words>
  <Application>Microsoft Office PowerPoint</Application>
  <PresentationFormat>Экран (4:3)</PresentationFormat>
  <Paragraphs>241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Пк</cp:lastModifiedBy>
  <cp:revision>23</cp:revision>
  <dcterms:created xsi:type="dcterms:W3CDTF">2012-09-04T06:49:53Z</dcterms:created>
  <dcterms:modified xsi:type="dcterms:W3CDTF">2016-02-22T17:51:49Z</dcterms:modified>
</cp:coreProperties>
</file>