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25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2" r:id="rId34"/>
    <p:sldId id="321" r:id="rId35"/>
    <p:sldId id="323" r:id="rId36"/>
    <p:sldId id="324" r:id="rId37"/>
    <p:sldId id="320" r:id="rId38"/>
    <p:sldId id="28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82" autoAdjust="0"/>
  </p:normalViewPr>
  <p:slideViewPr>
    <p:cSldViewPr>
      <p:cViewPr varScale="1">
        <p:scale>
          <a:sx n="74" d="100"/>
          <a:sy n="74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0%D0%B9%D0%BC%D0%BE%D0%BD_%D0%9A%D1%83%D0%B7%D0%BD%D0%B5%D1%86%D1%8C" TargetMode="External"/><Relationship Id="rId3" Type="http://schemas.openxmlformats.org/officeDocument/2006/relationships/hyperlink" Target="http://uk.wikipedia.org/wiki/%D0%A3%D0%BA%D1%80%D0%B0%D1%97%D0%BD%D1%86%D1%96" TargetMode="External"/><Relationship Id="rId7" Type="http://schemas.openxmlformats.org/officeDocument/2006/relationships/hyperlink" Target="http://uk.wikipedia.org/wiki/%D0%9D%D0%BE%D0%B1%D0%B5%D0%BB%D1%96%D0%B2%D1%81%D1%8C%D0%BA%D1%96_%D0%BB%D0%B0%D1%83%D1%80%D0%B5%D0%B0%D1%82%D0%B8_%E2%80%94_%D0%B2%D0%B8%D1%85%D1%96%D0%B4%D1%86%D1%96_%D0%B7_%D0%A3%D0%BA%D1%80%D0%B0%D1%97%D0%BD%D0%B8#cite_note-2" TargetMode="External"/><Relationship Id="rId2" Type="http://schemas.openxmlformats.org/officeDocument/2006/relationships/hyperlink" Target="http://uk.wikipedia.org/wiki/%D0%9D%D0%BE%D0%B1%D0%B5%D0%BB%D1%96%D0%B2%D1%81%D1%8C%D0%BA%D0%B0_%D0%BF%D1%80%D0%B5%D0%BC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91" TargetMode="External"/><Relationship Id="rId5" Type="http://schemas.openxmlformats.org/officeDocument/2006/relationships/hyperlink" Target="http://uk.wikipedia.org/wiki/%D0%A3%D0%BA%D1%80%D0%B0%D1%97%D0%BD%D0%B0" TargetMode="External"/><Relationship Id="rId4" Type="http://schemas.openxmlformats.org/officeDocument/2006/relationships/hyperlink" Target="http://uk.wikipedia.org/wiki/%D0%9D%D0%BE%D0%B1%D0%B5%D0%BB%D1%96%D0%B2%D1%81%D1%8C%D0%BA%D1%96_%D0%BB%D0%B0%D1%83%D1%80%D0%B5%D0%B0%D1%82%D0%B8_%E2%80%94_%D0%B2%D0%B8%D1%85%D1%96%D0%B4%D1%86%D1%96_%D0%B7_%D0%A3%D0%BA%D1%80%D0%B0%D1%97%D0%BD%D0%B8#cite_note-1" TargetMode="External"/><Relationship Id="rId9" Type="http://schemas.openxmlformats.org/officeDocument/2006/relationships/hyperlink" Target="http://uk.wikipedia.org/wiki/%D0%A1%D0%BF%D0%B8%D1%81%D0%BE%D0%BA_%D0%BB%D0%B0%D1%83%D1%80%D0%B5%D0%B0%D1%82%D1%96%D0%B2_%D0%9D%D0%BE%D0%B1%D0%B5%D0%BB%D1%96%D0%B2%D1%81%D1%8C%D0%BA%D0%BE%D1%97_%D0%BF%D1%80%D0%B5%D0%BC%D1%96%D1%97_%D0%B7_%D0%B5%D0%BA%D0%BE%D0%BD%D0%BE%D0%BC%D1%96%D0%BA%D0%B8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861" y="692695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Лекція</a:t>
            </a:r>
            <a:r>
              <a:rPr lang="ru-RU" sz="2800" dirty="0"/>
              <a:t> 3</a:t>
            </a:r>
            <a:r>
              <a:rPr lang="ru-RU" sz="2800" dirty="0" smtClean="0"/>
              <a:t>.  (3 год.)</a:t>
            </a:r>
            <a:endParaRPr lang="ru-RU" sz="2800" dirty="0"/>
          </a:p>
          <a:p>
            <a:r>
              <a:rPr lang="ru-RU" sz="2800" dirty="0"/>
              <a:t>Тема: </a:t>
            </a:r>
            <a:r>
              <a:rPr lang="ru-RU" sz="3200" i="1" dirty="0" err="1" smtClean="0">
                <a:solidFill>
                  <a:schemeClr val="accent2">
                    <a:lumMod val="75000"/>
                  </a:schemeClr>
                </a:solidFill>
              </a:rPr>
              <a:t>Фінансова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 наука</a:t>
            </a: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err="1"/>
              <a:t>Питання</a:t>
            </a:r>
            <a:r>
              <a:rPr lang="ru-RU" sz="2800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/>
              <a:t>Історичний аспект становлення та розвитку фінансової науки. Розвиток фінансової науки в Росії.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/>
              <a:t> Предмет і метод фінансової науки.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/>
              <a:t>Розвиток фінансової науки в Україні.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/>
              <a:t>Сучасна світова наукова фінансова дум</a:t>
            </a:r>
            <a:r>
              <a:rPr lang="ru-RU" sz="2800" dirty="0"/>
              <a:t>ка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4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-1326148"/>
            <a:ext cx="8496944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pPr algn="just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другу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половину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перейшли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абсолютизму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сферою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університетах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весь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Г.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написав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науки",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витримав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півстоліття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підручником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й 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Г.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кредит; бюджет;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вузах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-495151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часу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швейцарський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Сісмонді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непрямого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числа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австрієць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Сакс,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італієць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Нітті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американець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Селігман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є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рамки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марксизму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Маркса та Ф.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Енгельса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творцями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марксистської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доробок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приводу і є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Маркса і Ф.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Енгельса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зрідка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йшлося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наукою про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-218152"/>
            <a:ext cx="828092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i="1" dirty="0" smtClean="0"/>
          </a:p>
          <a:p>
            <a:endParaRPr lang="uk-UA" b="1" i="1" dirty="0"/>
          </a:p>
          <a:p>
            <a:endParaRPr lang="uk-UA" b="1" i="1" dirty="0" smtClean="0"/>
          </a:p>
          <a:p>
            <a:pPr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російській науковій літературі слово "фінанси" з'явилось лише наприкінці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століття і було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запозичено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французької наукової літератури.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того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"казна".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з'явилась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Найвидатнішою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нашу думку,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"Книгу о скудности и богатстве" І.Т.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Посошкова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видана на початку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невеличка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лояльна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режиму, давала низку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Петру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Олексійовичу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поповнювати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царську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скарбницю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І.Т. Посошков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розоряти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поборами.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Посошков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перейти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десятивідсоткового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товару.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Посошкова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царським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урядом.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-1741646"/>
            <a:ext cx="8568952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1802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слово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остаточно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ввійшло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практичного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точки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ними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належало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прекрасного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мислителя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Радіщева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 з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"Записки о податях"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і природа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Радіщева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пожвавлення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М.І.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— перша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російськомовна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й сама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М.І.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таємні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декабристів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перед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Сенатській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емігрував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заочно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смерть за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повстанців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найяскравіший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-1049149"/>
            <a:ext cx="8352928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М.І.Тургенєва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ховувати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доходи.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книзі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нищівній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піддавався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кріпосницький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Будучи великим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М.І.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виручені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книги,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селян,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тюрмі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несплату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дійшов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— початку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те,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М.І.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критикував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"акциз" як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знецінення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назвав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того ж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найнесправедливішим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51344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М.І.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неправильна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першопричиною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Робота М.І.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Тургенєва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півстоліття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другій половині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століття з'явилися праці з фінансової науки І. Горлова, Д.П. Толстого, М.Ф. Орлова, Н.С.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Мордвінова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І. І.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Янжула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Л.Ф.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Ходського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М.І. Капустіна й деяких інших вчених. Ці роботи мало що додають до тих наукових ідей у фінансовій науці, які відомі із зарубіжних джерел, але мають значення своєю фактичною наявністю.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2988141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Треба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заслуги в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І.Х. Озерова.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науки",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витримав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доробком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найповнішим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викладом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фундаментальних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глибокого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І.Х. Озерова,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добування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союзами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повинна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вплинуть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переходу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форм державного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означало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Финансовая наука и есть наука о хлебе насущном, о том, почему население сыто или голодно, почему оно имеет хлеб или не имеет его"1.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49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5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algn="just"/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підручника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І.Х. Озерова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найвидатнішою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на початку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науки" А.І. </a:t>
            </a:r>
            <a:r>
              <a:rPr lang="ru-RU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Буковецького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Книга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видана в 1929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найкращим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посібником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найціннішим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те,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аргументовано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і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вченням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доходи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публічно-класових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союзів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аж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дев'ять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доходи,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кредит, бюджет,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-772150"/>
            <a:ext cx="835292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 А.І.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Буковецького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ставши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Маркса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70-х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когорти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вчених-фінансистів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репресована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дехто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виїхав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кордон, 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залишився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зайнялись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абстрактними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малодоступними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комуністичних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Уперше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комуністичної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Александрова "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соціалізму"2.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взірцем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апологетики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правлячої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Автор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абзацу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Маркса,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Енгельса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КПРС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5134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Правда, автор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наука, а наука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 і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Правда й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заплутуючи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вкотре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утруднюючи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А.М.Александрова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небагато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наукою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сторіччя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погляди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прогресивнішими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глибшими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автор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творцем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про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соціалізму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натякає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існувало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А.М.Александров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Точильникова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довести,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базису.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наводить,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могло бути.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48680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b="1" dirty="0" smtClean="0"/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фінансової науки в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Росії.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молода.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уможливилося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тисячоліття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повинностями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контрибуцією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найманцям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античного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Аристотель, Платон,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Ксенофонт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Цицерон,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державного устрою,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торкалися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Ксенофонт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правителям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оренду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невільників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оренду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культурного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застою.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безпідставно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-79653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 і метод фінансової науки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вивчає явища та процеси,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здійснюються у державі при створенні й використанні фондів фінансових ресурсів на цілі її економічного та соціального розвитку. Фінанси існують об'єктивно, тому пізнання їх функціонування пов'язано з аналізом, вивченням і точним описанням фактів, що належать до процесів здобування державою і підприємницькими структурами необхідних коштів для втілення своїх цілей.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фінансової науки є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діяльність держави, підприємницьких структур, організацій та окремих громадян, що пов'язані зі створенням і використанням фондів фінансових ресурсів.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актуально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-2452133"/>
            <a:ext cx="8496944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макрорівні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валовим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продуктом, фондом оплати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Дослідження фінансових явищ і процесів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підприємницької структури або окремого громадянина, тобто на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мікрорівні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вивчення процесів створення й використання фондів фінансових ресурсів на рівні господарюючого суб'єкта або окремого громадянина.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Дослідження фактів й аналітична обробка статистичних даних дають змогу встановити закономірність явищ і процесів, що пов'язані зі створенням доходів та їх використанням. Існують об'єктивні параметри, що забезпечують найефективніше, з точки зору суспільства в цілому, функціонування фінансів, тобто їх вплив на економічне та соціальне життя.</a:t>
            </a:r>
          </a:p>
          <a:p>
            <a:r>
              <a:rPr lang="uk-UA" b="1" i="1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21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входить до складу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вужче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диктує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Об'єктивні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в сфері фінансів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найстійкіші зв'язки та залежності фінансових явиш. Так, рівень бюджетного дефіциту тісно пов'язаний з рівнем інфляції в державі, поряд із цим від джерел фінансування дефіциту залежить його вплив на доходи юридичних і фізичних осіб.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руйнівний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218152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 </a:t>
            </a:r>
            <a:endParaRPr lang="ru-RU" b="1" i="1" dirty="0" smtClean="0"/>
          </a:p>
          <a:p>
            <a:endParaRPr lang="ru-RU" b="1" i="1" dirty="0"/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роль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передбачає проведення досліджень шляхом вивчення окремих фактів, аналізу статистичних даних,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опитувань, спостережень та інших способів пізнання, на основі яких вчений-фінансист доходить певних висновків щодо наявності закономірностей та залежностей між фінансовими явищами й процесами, а також їх впливу на економічне життя.</a:t>
            </a:r>
          </a:p>
          <a:p>
            <a:pPr algn="just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висувається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фактичному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нетипових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висновків фінансової науки встановлюється стійкість тих чи інших форм виявлення фінансів У цьому проявляється зв'язок фінансової науки з правовими.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— основа для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відпрацювання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-218152"/>
            <a:ext cx="849694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Розвиток фінансової науки в Україні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Фінансова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в Україні розвивалася в контексті її розвитку в умовах Російської імперії, і тому дуже важко виділити внесок українських вчених в її розвиток.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 джерела свідчать, що лише починаючи з другої половини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століття з'являються роботи вчених, присвячені проблемам фінансової науки.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поета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діяча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І.Я. Франка.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Мабуть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б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залишилася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увагою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1.Я. Франко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присвятив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Австро-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роботах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статистики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часу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-772150"/>
            <a:ext cx="8352928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1883 р. Франко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"Сила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непосильний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тяжке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трудового люду. І. Франко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вбачає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тягаря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завуальовують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верствами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Усвідомлюючи роль податків у розподілі та перерозподілі фінансових ресурсів, І. Франко регулярно здійснює критичні огляди проектів та звітів державного бюджету, гостро реагуючи на постійне збільшення податків для Галичини та скорочення видатків на її економічні й соціальні цілі.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Франко проявив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зацікавленість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Галичині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збанкрутіли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селян. Схоже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створивши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Франко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-218152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економістів-фінансистів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М.І.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Туган-Барановський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святого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Тараса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Туган-Барановський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заперечує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Маркса про те,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зворотному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одного.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доводить,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плата, 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доходи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М.І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Туган-Барановський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рекомендуючи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 і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жертву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i="1" dirty="0" smtClean="0"/>
              <a:t>.</a:t>
            </a:r>
          </a:p>
          <a:p>
            <a:pPr algn="just"/>
            <a:r>
              <a:rPr lang="ru-RU" dirty="0" smtClean="0"/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Туган-Барановський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думки 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Туган-Барановського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приводу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пожвавлення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постулатам К. Маркса,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капіталістична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краху,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Туган-Барановський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принципах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-1187648"/>
            <a:ext cx="8424936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 </a:t>
            </a:r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pPr algn="just"/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Добриловського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професора-емігранта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довоєнній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Чехословаччині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1934 р.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науки".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Добриловський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західноєвропейської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повинна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вчений-фінансист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Мітіліно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науки", яка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вийшла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1929 р.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громадянами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угода, 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грошей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числа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вчених-фінансистів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святого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М.Х.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обіймав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невеликих,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кредиту,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1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7346"/>
            <a:ext cx="842493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Заслуговують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М.М.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Алексєєнка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яка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вийшла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Харкові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1870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Ж.-Б. Сея,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Сісмонді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Алексєєнко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Сея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речей, а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продуктивною і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Характерною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на початку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вчених-фінансистів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імперії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Іловайського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П.Л. Коваленка,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Патлаєвського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Яснопольського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М.П.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Яснопольський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Яснопольським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дістали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міжбюджетних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сягала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-1326148"/>
            <a:ext cx="8424936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Багата історична спадщина фінансової науки, безумовно, створює хороше підґрунтя для сучасної фінансової думки, яка має вирішувати нині набагато складніші питання суспільного життя. На сьогодні фінансова наука досліджує процеси і явища у суспільстві, використовуючи значно вищі теоретичні підвалини та враховуючи певні гуманістичні засади життя людини.</a:t>
            </a:r>
          </a:p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Центральне місце в наукових дослідженнях сучасних фінансистів посідають ідеї спрямування та використання фінансів для досягнення суспільного блага, яке повинно забезпечуватися за допомогою демократичних інститутів держави та політичної волі правлячих еліт.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приватного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характерно те,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уподобань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ідеалізм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матеріалізм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метафізику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6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2849642"/>
            <a:ext cx="8424936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Найосвіченішим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класом тоді було духовенство, яке й виховало у своєму середовищі досить відомих учених.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із них — Фома Аквінський. У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 він у своїх працях рекомендує правителям досить раціональні правила ведення державного господарства, ґрунтуючись на релігійних і моральних принципах, що дуже важливо, оскільки у подальшому мораль і фінанси мало перетиналися. У працях учених цього часу зустрічаються поради правителям не розоряти народ непомірними податками, не продавати публічних посад, не псувати монети. Загалом пропагувалося негативне ставлення до податків. </a:t>
            </a:r>
            <a:endParaRPr lang="uk-UA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часи середньовіччя лише в державах Флоренція та Венеція було помічено досить успішну організацію фінансів у практичному сенсі. 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Розквіт фінансової науки почався наприкінці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в світі відбулися значні зміни в державному устрої, пов'язані з появою великих абсолютних монархій, та коли з'явились постійні великі армії, і завдання правлячих структур розширились. Виникла потреба в значних коштах. Це було зумовлено необхідністю пошуку нових джерел доходів. </a:t>
            </a:r>
          </a:p>
        </p:txBody>
      </p:sp>
    </p:spTree>
    <p:extLst>
      <p:ext uri="{BB962C8B-B14F-4D97-AF65-F5344CB8AC3E}">
        <p14:creationId xmlns:p14="http://schemas.microsoft.com/office/powerpoint/2010/main" val="351723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-1049149"/>
            <a:ext cx="8352928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pPr algn="just"/>
            <a:r>
              <a:rPr lang="ru-RU" i="1" dirty="0" smtClean="0"/>
              <a:t>	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економістом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Парето (1848— 1923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Парето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зашкодить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Парето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регулятора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Парето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увазі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одних і тих же ресурсах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погіршуючи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оптимуму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Парето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випливає декілька дуже важливих висновків, що мають для фінансової науки першорядне значення.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усілякі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безперспективні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-772150"/>
            <a:ext cx="8352928" cy="764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Парето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морально-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підґрунтя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матимуть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руйнівний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Суть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всякі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Словом, одна особа не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Моральний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глибшого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всебічного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є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демократичного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демократичному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трапляються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непоодинокі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державах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всенародних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референдумах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об'єднань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виборів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розстановку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у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впливовим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2434143"/>
            <a:ext cx="871296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Питання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співвідношення демократії і фінансів досліджують багато вчених-фінансистів, проте нині найяскравішим представником в цьому напрямку слід вважати американського вченого Дж.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Бюкенена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Його наукові праці "Державні фінанси в демократичному процесі" (вийшла в 1967 р.) і "Попит та пропозиція суспільних благ" (1972 р.) є одними з фундаментальних робіт у сучасній світовій фінансовій думці.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справедливо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Ліндаль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Віксель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справедливо,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довели,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Ліндаль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Віксель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мир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розквіт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Дж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Бюкенен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досліджував передусім поведінку як окремих громадян, так і політичних груп і партій при прийнятті рішень щодо кількісних і якісних параметрів державних доходів та видатків.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цикл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Бюкенену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1986 р.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яка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вийшла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1978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6409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/>
              </a:rPr>
              <a:t>Нобелівські лауреати — вихідці з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</a:rPr>
              <a:t>України:</a:t>
            </a:r>
          </a:p>
          <a:p>
            <a:r>
              <a:rPr lang="uk-UA" dirty="0">
                <a:solidFill>
                  <a:srgbClr val="000000"/>
                </a:solidFill>
                <a:latin typeface="Times New Roman"/>
              </a:rPr>
              <a:t>Серед лауреатів</a:t>
            </a:r>
            <a:r>
              <a:rPr lang="uk-UA" dirty="0">
                <a:latin typeface="Times New Roman"/>
              </a:rPr>
              <a:t> </a:t>
            </a:r>
            <a:r>
              <a:rPr lang="uk-UA" b="1" dirty="0">
                <a:latin typeface="Times New Roman"/>
                <a:hlinkClick r:id="rId2" tooltip="Нобелівська премія"/>
              </a:rPr>
              <a:t>Нобелівської премії</a:t>
            </a:r>
            <a:r>
              <a:rPr lang="uk-UA" dirty="0">
                <a:latin typeface="Times New Roman"/>
              </a:rPr>
              <a:t> поки що немає </a:t>
            </a:r>
            <a:r>
              <a:rPr lang="uk-UA" dirty="0">
                <a:latin typeface="Times New Roman"/>
                <a:hlinkClick r:id="rId3" tooltip="Українці"/>
              </a:rPr>
              <a:t>українців</a:t>
            </a:r>
            <a:r>
              <a:rPr lang="uk-UA" dirty="0">
                <a:latin typeface="Times New Roman"/>
              </a:rPr>
              <a:t> (ані за національністю,</a:t>
            </a:r>
            <a:r>
              <a:rPr lang="uk-UA" baseline="30000" dirty="0">
                <a:latin typeface="Times New Roman"/>
                <a:hlinkClick r:id="rId4"/>
              </a:rPr>
              <a:t>[1]</a:t>
            </a:r>
            <a:r>
              <a:rPr lang="uk-UA" dirty="0">
                <a:latin typeface="Times New Roman"/>
              </a:rPr>
              <a:t> ані за громадянством). Це зумовлено, з-поміж іншого, і тим, </a:t>
            </a:r>
            <a:r>
              <a:rPr lang="uk-UA" dirty="0" err="1">
                <a:latin typeface="Times New Roman"/>
              </a:rPr>
              <a:t>що </a:t>
            </a:r>
            <a:r>
              <a:rPr lang="uk-UA" dirty="0" err="1">
                <a:latin typeface="Times New Roman"/>
                <a:hlinkClick r:id="rId5" tooltip="Україна"/>
              </a:rPr>
              <a:t>Україна</a:t>
            </a:r>
            <a:r>
              <a:rPr lang="uk-UA" dirty="0">
                <a:latin typeface="Times New Roman"/>
              </a:rPr>
              <a:t> як самостійна держава існує відносно мало — від </a:t>
            </a:r>
            <a:r>
              <a:rPr lang="uk-UA" dirty="0">
                <a:latin typeface="Times New Roman"/>
                <a:hlinkClick r:id="rId6" tooltip="1991"/>
              </a:rPr>
              <a:t>1991</a:t>
            </a:r>
            <a:r>
              <a:rPr lang="uk-UA" dirty="0">
                <a:latin typeface="Times New Roman"/>
              </a:rPr>
              <a:t> року.</a:t>
            </a:r>
          </a:p>
          <a:p>
            <a:r>
              <a:rPr lang="uk-UA" dirty="0">
                <a:latin typeface="Times New Roman"/>
              </a:rPr>
              <a:t>Водночас серед всесвітньо відомих нобелівських лауреатів є вчені, письменники, діячі культури, які народилися, зростали чи жили в Україні</a:t>
            </a:r>
            <a:r>
              <a:rPr lang="uk-UA" baseline="30000" dirty="0">
                <a:latin typeface="Times New Roman"/>
                <a:hlinkClick r:id="rId7"/>
              </a:rPr>
              <a:t>[2]</a:t>
            </a:r>
            <a:r>
              <a:rPr lang="uk-UA" dirty="0">
                <a:latin typeface="Times New Roman"/>
              </a:rPr>
              <a:t>.</a:t>
            </a:r>
          </a:p>
          <a:p>
            <a:r>
              <a:rPr lang="uk-UA" b="1" u="sng" dirty="0" err="1">
                <a:hlinkClick r:id="rId8" tooltip="Саймон Кузнець"/>
              </a:rPr>
              <a:t>Саймон</a:t>
            </a:r>
            <a:r>
              <a:rPr lang="uk-UA" b="1" u="sng" dirty="0">
                <a:hlinkClick r:id="rId8" tooltip="Саймон Кузнець"/>
              </a:rPr>
              <a:t> (Семен) </a:t>
            </a:r>
            <a:r>
              <a:rPr lang="uk-UA" b="1" u="sng" dirty="0" err="1">
                <a:hlinkClick r:id="rId8" tooltip="Саймон Кузнець"/>
              </a:rPr>
              <a:t>Кузнець</a:t>
            </a:r>
            <a:r>
              <a:rPr lang="uk-UA" dirty="0"/>
              <a:t> (1901–1985) навчався у Харкові. </a:t>
            </a:r>
            <a:r>
              <a:rPr lang="uk-UA" b="1" dirty="0"/>
              <a:t>1971</a:t>
            </a:r>
            <a:r>
              <a:rPr lang="uk-UA" dirty="0"/>
              <a:t> року </a:t>
            </a:r>
            <a:r>
              <a:rPr lang="uk-UA" i="1" dirty="0"/>
              <a:t>«за емпірично обґрунтоване тлумачення економічного зростання, яке привело до нового, глибшого розуміння як економічної та соціальної структур, так і процесу </a:t>
            </a:r>
            <a:r>
              <a:rPr lang="uk-UA" i="1" dirty="0" err="1"/>
              <a:t>розвитк</a:t>
            </a:r>
            <a:r>
              <a:rPr lang="uk-UA" i="1" dirty="0"/>
              <a:t>у»</a:t>
            </a:r>
            <a:r>
              <a:rPr lang="uk-UA" dirty="0"/>
              <a:t> Саймону Кузнецю було присуджено </a:t>
            </a:r>
            <a:r>
              <a:rPr lang="uk-UA" dirty="0">
                <a:hlinkClick r:id="rId9" tooltip="Список лауреатів Нобелівської премії з економіки"/>
              </a:rPr>
              <a:t>Нобелівську премію з економіки</a:t>
            </a:r>
            <a:r>
              <a:rPr lang="uk-UA" dirty="0"/>
              <a:t>.</a:t>
            </a:r>
            <a:endParaRPr lang="uk-UA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3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4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</a:t>
            </a:r>
            <a:r>
              <a:rPr lang="ru-RU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Андрущенко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Леонідович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Крисоватий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Андрійович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Вишневський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Валентин Павлович,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Тарангул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Леонідівна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школа бюджетних відносин: </a:t>
            </a: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Василик О.Д., Пасічник Ю.В., Кириленко О.П., Кравченко В.І., </a:t>
            </a:r>
            <a:r>
              <a:rPr lang="uk-UA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Федосов</a:t>
            </a: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В.М.</a:t>
            </a:r>
          </a:p>
          <a:p>
            <a:pPr lvl="0" algn="just"/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школа страхування: </a:t>
            </a:r>
            <a:r>
              <a:rPr lang="uk-UA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</a:t>
            </a: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В.Д.,</a:t>
            </a:r>
          </a:p>
          <a:p>
            <a:pPr lvl="0" algn="just"/>
            <a:endParaRPr lang="uk-UA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/>
              <a:t>Національної академії наук є переважно проведення фундаментальних досліджень. Об'єднавшись з видатними виробничниками, банкірами, бізнесменами та практиками в Академію економічних наук України, провідні вчені-економісти, у тому числі й члени та працівники установ НАН України (а серед них і такі видатні вчені, як академіки НАН України Лукінов І. І., Долішній М. І., </a:t>
            </a:r>
            <a:r>
              <a:rPr lang="uk-UA" dirty="0" err="1"/>
              <a:t>Геєць</a:t>
            </a:r>
            <a:r>
              <a:rPr lang="uk-UA" dirty="0"/>
              <a:t> В. М., </a:t>
            </a:r>
            <a:r>
              <a:rPr lang="uk-UA" dirty="0" err="1"/>
              <a:t>Чумаченко</a:t>
            </a:r>
            <a:r>
              <a:rPr lang="uk-UA" dirty="0"/>
              <a:t> М. Г., </a:t>
            </a:r>
            <a:r>
              <a:rPr lang="uk-UA" dirty="0" err="1"/>
              <a:t>Чухно</a:t>
            </a:r>
            <a:r>
              <a:rPr lang="uk-UA" dirty="0"/>
              <a:t> А. А., академік Академії аграрних наук </a:t>
            </a:r>
            <a:r>
              <a:rPr lang="uk-UA" dirty="0" err="1"/>
              <a:t>Саблук</a:t>
            </a:r>
            <a:r>
              <a:rPr lang="uk-UA" dirty="0"/>
              <a:t> П. Т. та ін.), повинні були (а як показало життя, так воно й сталося) зосередити зусилля на проведенні прикладних досліджень.</a:t>
            </a:r>
            <a:endParaRPr lang="uk-UA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9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496944" cy="928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1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0"/>
            <a:ext cx="6200775" cy="753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3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51344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Характерною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рисою сучасної фінансової науки в світі є насамперед плюралізм поглядів при єдиних методологічних підходах до аналізу явищ суспільного життя. Плюралізм є гарантією знаходження найраціональніших рішень.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можна не звернути увагу на постійний прагматизм досліджень із позицій суспільних інтересів.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нашарувань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старомодних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Зарубіжній фінансовій науці притаманна висока етика наукової полеміки, суперечливість і багатоваріантність наукового пізнання сьогодення, плюралістичне змагання ідей та пізнавальних підходів.</a:t>
            </a:r>
          </a:p>
        </p:txBody>
      </p:sp>
    </p:spTree>
    <p:extLst>
      <p:ext uri="{BB962C8B-B14F-4D97-AF65-F5344CB8AC3E}">
        <p14:creationId xmlns:p14="http://schemas.microsoft.com/office/powerpoint/2010/main" val="21654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628507"/>
            <a:ext cx="8388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uk-UA" sz="6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Дякую за увагу.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-2988141"/>
            <a:ext cx="792088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sz="2400" dirty="0" smtClean="0">
                <a:latin typeface="Times New Roman"/>
                <a:ea typeface="Times New Roman"/>
              </a:rPr>
              <a:t>	</a:t>
            </a:r>
            <a:r>
              <a:rPr lang="ru-RU" sz="2400" dirty="0" err="1" smtClean="0">
                <a:latin typeface="Times New Roman"/>
                <a:ea typeface="Times New Roman"/>
              </a:rPr>
              <a:t>Якраз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цього</a:t>
            </a:r>
            <a:r>
              <a:rPr lang="ru-RU" sz="2400" dirty="0">
                <a:latin typeface="Times New Roman"/>
                <a:ea typeface="Times New Roman"/>
              </a:rPr>
              <a:t> часу </a:t>
            </a:r>
            <a:r>
              <a:rPr lang="ru-RU" sz="2400" dirty="0" err="1">
                <a:latin typeface="Times New Roman"/>
                <a:ea typeface="Times New Roman"/>
              </a:rPr>
              <a:t>помічено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досить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тісний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зв'язок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фінансової</a:t>
            </a:r>
            <a:r>
              <a:rPr lang="ru-RU" sz="2400" dirty="0">
                <a:latin typeface="Times New Roman"/>
                <a:ea typeface="Times New Roman"/>
              </a:rPr>
              <a:t> науки з </a:t>
            </a:r>
            <a:r>
              <a:rPr lang="ru-RU" sz="2400" dirty="0" err="1">
                <a:latin typeface="Times New Roman"/>
                <a:ea typeface="Times New Roman"/>
              </a:rPr>
              <a:t>фінансовою</a:t>
            </a:r>
            <a:r>
              <a:rPr lang="ru-RU" sz="2400" dirty="0">
                <a:latin typeface="Times New Roman"/>
                <a:ea typeface="Times New Roman"/>
              </a:rPr>
              <a:t> практикою. </a:t>
            </a:r>
            <a:r>
              <a:rPr lang="ru-RU" sz="2400" b="1" i="1" dirty="0" err="1">
                <a:latin typeface="Times New Roman"/>
                <a:ea typeface="Times New Roman"/>
              </a:rPr>
              <a:t>Найзначніші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наукові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дослідження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кінця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>
                <a:latin typeface="Times New Roman"/>
                <a:ea typeface="Times New Roman"/>
              </a:rPr>
              <a:t>XVI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століття</a:t>
            </a:r>
            <a:r>
              <a:rPr lang="ru-RU" sz="2400" b="1" i="1" dirty="0">
                <a:latin typeface="Times New Roman"/>
                <a:ea typeface="Times New Roman"/>
              </a:rPr>
              <a:t> належать </a:t>
            </a:r>
            <a:r>
              <a:rPr lang="ru-RU" sz="2400" b="1" i="1" dirty="0" err="1">
                <a:latin typeface="Times New Roman"/>
                <a:ea typeface="Times New Roman"/>
              </a:rPr>
              <a:t>представникові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Франції</a:t>
            </a:r>
            <a:r>
              <a:rPr lang="ru-RU" sz="2400" b="1" i="1" dirty="0">
                <a:latin typeface="Times New Roman"/>
                <a:ea typeface="Times New Roman"/>
              </a:rPr>
              <a:t> Ж. </a:t>
            </a:r>
            <a:r>
              <a:rPr lang="ru-RU" sz="2400" b="1" i="1" dirty="0" err="1">
                <a:latin typeface="Times New Roman"/>
                <a:ea typeface="Times New Roman"/>
              </a:rPr>
              <a:t>Бодену</a:t>
            </a:r>
            <a:r>
              <a:rPr lang="ru-RU" sz="2400" b="1" i="1" dirty="0">
                <a:latin typeface="Times New Roman"/>
                <a:ea typeface="Times New Roman"/>
              </a:rPr>
              <a:t>.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Опублікування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його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праці</a:t>
            </a:r>
            <a:r>
              <a:rPr lang="ru-RU" sz="2400" dirty="0">
                <a:latin typeface="Times New Roman"/>
                <a:ea typeface="Times New Roman"/>
              </a:rPr>
              <a:t> "</a:t>
            </a:r>
            <a:r>
              <a:rPr lang="ru-RU" sz="2400" dirty="0" err="1">
                <a:latin typeface="Times New Roman"/>
                <a:ea typeface="Times New Roman"/>
              </a:rPr>
              <a:t>Фінансові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нерви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держави</a:t>
            </a:r>
            <a:r>
              <a:rPr lang="ru-RU" sz="2400" dirty="0">
                <a:latin typeface="Times New Roman"/>
                <a:ea typeface="Times New Roman"/>
              </a:rPr>
              <a:t>" (1577 р.) </a:t>
            </a:r>
            <a:r>
              <a:rPr lang="ru-RU" sz="2400" dirty="0" err="1">
                <a:latin typeface="Times New Roman"/>
                <a:ea typeface="Times New Roman"/>
              </a:rPr>
              <a:t>пов'язують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із</a:t>
            </a:r>
            <a:r>
              <a:rPr lang="ru-RU" sz="2400" dirty="0">
                <a:latin typeface="Times New Roman"/>
                <a:ea typeface="Times New Roman"/>
              </a:rPr>
              <a:t> початком </a:t>
            </a:r>
            <a:r>
              <a:rPr lang="ru-RU" sz="2400" dirty="0" err="1">
                <a:latin typeface="Times New Roman"/>
                <a:ea typeface="Times New Roman"/>
              </a:rPr>
              <a:t>фінансової</a:t>
            </a:r>
            <a:r>
              <a:rPr lang="ru-RU" sz="2400" dirty="0">
                <a:latin typeface="Times New Roman"/>
                <a:ea typeface="Times New Roman"/>
              </a:rPr>
              <a:t> науки, а тому </a:t>
            </a:r>
            <a:r>
              <a:rPr lang="ru-RU" sz="2400" dirty="0" err="1">
                <a:latin typeface="Times New Roman"/>
                <a:ea typeface="Times New Roman"/>
              </a:rPr>
              <a:t>здобутки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Бодена</a:t>
            </a:r>
            <a:r>
              <a:rPr lang="ru-RU" sz="2400" dirty="0">
                <a:latin typeface="Times New Roman"/>
                <a:ea typeface="Times New Roman"/>
              </a:rPr>
              <a:t> у </a:t>
            </a:r>
            <a:r>
              <a:rPr lang="ru-RU" sz="2400" dirty="0" err="1">
                <a:latin typeface="Times New Roman"/>
                <a:ea typeface="Times New Roman"/>
              </a:rPr>
              <a:t>справі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розвитку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фінансової</a:t>
            </a:r>
            <a:r>
              <a:rPr lang="ru-RU" sz="2400" dirty="0">
                <a:latin typeface="Times New Roman"/>
                <a:ea typeface="Times New Roman"/>
              </a:rPr>
              <a:t> науки </a:t>
            </a:r>
            <a:r>
              <a:rPr lang="ru-RU" sz="2400" dirty="0" err="1">
                <a:latin typeface="Times New Roman"/>
                <a:ea typeface="Times New Roman"/>
              </a:rPr>
              <a:t>порівнюють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здобутками</a:t>
            </a:r>
            <a:r>
              <a:rPr lang="ru-RU" sz="2400" dirty="0">
                <a:latin typeface="Times New Roman"/>
                <a:ea typeface="Times New Roman"/>
              </a:rPr>
              <a:t> А. </a:t>
            </a:r>
            <a:r>
              <a:rPr lang="ru-RU" sz="2400" dirty="0" err="1">
                <a:latin typeface="Times New Roman"/>
                <a:ea typeface="Times New Roman"/>
              </a:rPr>
              <a:t>Сміта</a:t>
            </a:r>
            <a:r>
              <a:rPr lang="ru-RU" sz="2400" dirty="0">
                <a:latin typeface="Times New Roman"/>
                <a:ea typeface="Times New Roman"/>
              </a:rPr>
              <a:t> у </a:t>
            </a:r>
            <a:r>
              <a:rPr lang="ru-RU" sz="2400" dirty="0" err="1">
                <a:latin typeface="Times New Roman"/>
                <a:ea typeface="Times New Roman"/>
              </a:rPr>
              <a:t>сфері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розвитку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політичної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економії</a:t>
            </a:r>
            <a:r>
              <a:rPr lang="ru-RU" sz="2400" dirty="0">
                <a:latin typeface="Times New Roman"/>
                <a:ea typeface="Times New Roman"/>
              </a:rPr>
              <a:t>. </a:t>
            </a:r>
            <a:r>
              <a:rPr lang="ru-RU" sz="2400" dirty="0" err="1">
                <a:latin typeface="Times New Roman"/>
                <a:ea typeface="Times New Roman"/>
              </a:rPr>
              <a:t>Цього</a:t>
            </a:r>
            <a:r>
              <a:rPr lang="ru-RU" sz="2400" dirty="0">
                <a:latin typeface="Times New Roman"/>
                <a:ea typeface="Times New Roman"/>
              </a:rPr>
              <a:t> часу </a:t>
            </a:r>
            <a:r>
              <a:rPr lang="ru-RU" sz="2400" dirty="0" err="1">
                <a:latin typeface="Times New Roman"/>
                <a:ea typeface="Times New Roman"/>
              </a:rPr>
              <a:t>з'являються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досить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ґрунтовні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роботи</a:t>
            </a:r>
            <a:r>
              <a:rPr lang="ru-RU" sz="2400" dirty="0">
                <a:latin typeface="Times New Roman"/>
                <a:ea typeface="Times New Roman"/>
              </a:rPr>
              <a:t> з </a:t>
            </a:r>
            <a:r>
              <a:rPr lang="ru-RU" sz="2400" dirty="0" err="1">
                <a:latin typeface="Times New Roman"/>
                <a:ea typeface="Times New Roman"/>
              </a:rPr>
              <a:t>фінансів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італійських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учених</a:t>
            </a:r>
            <a:r>
              <a:rPr lang="ru-RU" sz="2400" dirty="0">
                <a:latin typeface="Times New Roman"/>
                <a:ea typeface="Times New Roman"/>
              </a:rPr>
              <a:t> Ф. Петрарки, </a:t>
            </a:r>
            <a:r>
              <a:rPr lang="ru-RU" sz="2400" dirty="0" err="1">
                <a:latin typeface="Times New Roman"/>
                <a:ea typeface="Times New Roman"/>
              </a:rPr>
              <a:t>Бернадо</a:t>
            </a:r>
            <a:r>
              <a:rPr lang="ru-RU" sz="2400" dirty="0">
                <a:latin typeface="Times New Roman"/>
                <a:ea typeface="Times New Roman"/>
              </a:rPr>
              <a:t>, Дж. </a:t>
            </a:r>
            <a:r>
              <a:rPr lang="ru-RU" sz="2400" dirty="0" err="1">
                <a:latin typeface="Times New Roman"/>
                <a:ea typeface="Times New Roman"/>
              </a:rPr>
              <a:t>Баторо</a:t>
            </a:r>
            <a:r>
              <a:rPr lang="ru-RU" sz="2400" dirty="0">
                <a:latin typeface="Times New Roman"/>
                <a:ea typeface="Times New Roman"/>
              </a:rPr>
              <a:t>, Н. </a:t>
            </a:r>
            <a:r>
              <a:rPr lang="ru-RU" sz="2400" dirty="0" err="1">
                <a:latin typeface="Times New Roman"/>
                <a:ea typeface="Times New Roman"/>
              </a:rPr>
              <a:t>Макіавелі</a:t>
            </a:r>
            <a:r>
              <a:rPr lang="ru-RU" sz="2400" dirty="0">
                <a:latin typeface="Times New Roman"/>
                <a:ea typeface="Times New Roman"/>
              </a:rPr>
              <a:t> та </a:t>
            </a:r>
            <a:r>
              <a:rPr lang="ru-RU" sz="2400" dirty="0" err="1">
                <a:latin typeface="Times New Roman"/>
                <a:ea typeface="Times New Roman"/>
              </a:rPr>
              <a:t>інших</a:t>
            </a:r>
            <a:r>
              <a:rPr lang="ru-RU" sz="2400" dirty="0">
                <a:latin typeface="Times New Roman"/>
                <a:ea typeface="Times New Roman"/>
              </a:rPr>
              <a:t>. </a:t>
            </a:r>
            <a:r>
              <a:rPr lang="ru-RU" sz="2400" dirty="0" err="1">
                <a:latin typeface="Times New Roman"/>
                <a:ea typeface="Times New Roman"/>
              </a:rPr>
              <a:t>Цьому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сприяв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розвиток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італійських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міських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республік</a:t>
            </a:r>
            <a:r>
              <a:rPr lang="ru-RU" sz="2400" dirty="0">
                <a:latin typeface="Times New Roman"/>
                <a:ea typeface="Times New Roman"/>
              </a:rPr>
              <a:t> та </a:t>
            </a:r>
            <a:r>
              <a:rPr lang="ru-RU" sz="2400" dirty="0" err="1">
                <a:latin typeface="Times New Roman"/>
                <a:ea typeface="Times New Roman"/>
              </a:rPr>
              <a:t>розвиток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наукової</a:t>
            </a:r>
            <a:r>
              <a:rPr lang="ru-RU" sz="2400" dirty="0">
                <a:latin typeface="Times New Roman"/>
                <a:ea typeface="Times New Roman"/>
              </a:rPr>
              <a:t> думки </a:t>
            </a:r>
            <a:r>
              <a:rPr lang="ru-RU" sz="2400" dirty="0" err="1">
                <a:latin typeface="Times New Roman"/>
                <a:ea typeface="Times New Roman"/>
              </a:rPr>
              <a:t>під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впливом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раннього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Ренесансу</a:t>
            </a:r>
            <a:r>
              <a:rPr lang="ru-RU" sz="2400" dirty="0">
                <a:latin typeface="Times New Roman"/>
                <a:ea typeface="Times New Roman"/>
              </a:rPr>
              <a:t>. </a:t>
            </a:r>
            <a:r>
              <a:rPr lang="ru-RU" sz="2400" dirty="0" err="1">
                <a:latin typeface="Times New Roman"/>
                <a:ea typeface="Times New Roman"/>
              </a:rPr>
              <a:t>Проте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ця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література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більшою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мірою</a:t>
            </a:r>
            <a:r>
              <a:rPr lang="ru-RU" sz="2400" dirty="0">
                <a:latin typeface="Times New Roman"/>
                <a:ea typeface="Times New Roman"/>
              </a:rPr>
              <a:t> мала </a:t>
            </a:r>
            <a:r>
              <a:rPr lang="ru-RU" sz="2400" dirty="0" err="1">
                <a:latin typeface="Times New Roman"/>
                <a:ea typeface="Times New Roman"/>
              </a:rPr>
              <a:t>практичний</a:t>
            </a:r>
            <a:r>
              <a:rPr lang="ru-RU" sz="2400" dirty="0">
                <a:latin typeface="Times New Roman"/>
                <a:ea typeface="Times New Roman"/>
              </a:rPr>
              <a:t> характер.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07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7346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Мен, Дж. Локк, Т. Гоббс.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непрямого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пропагувала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засадах.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оприлюднена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"Трактат про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Спершу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автору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затраченого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земля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4345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в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вчені-фінансисти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Людвиг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Секондорф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Зоннефельд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належали до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камералістики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1746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Фердинанд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-1539552"/>
            <a:ext cx="8712968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pPr algn="just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пожвавлення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права, державного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докорінні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широкого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Монтеск'є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Ж. Руссо, Д.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Дідро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Канта.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вчених-фізіократів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Кене, А. Тюрго, О.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Мірабо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ґрунтувалася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держава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землю.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очевидна,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найглибше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Заслуги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Кене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проглядається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-1187648"/>
            <a:ext cx="864096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найвидатніших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науку.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А.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землю,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підґрунтя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будучи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забезпечуючи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Заслугою А.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сплачувати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сплачуватися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бути дешевим.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понині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А.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бажала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монополізувати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Звісно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нинішніх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видозмінені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недооцінювати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89844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числа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найобдарованіших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найпослідовніших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"Початок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сплачуються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капіталіста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перекладаються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знайшли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1969</Words>
  <Application>Microsoft Office PowerPoint</Application>
  <PresentationFormat>Экран (4:3)</PresentationFormat>
  <Paragraphs>229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24</cp:revision>
  <dcterms:created xsi:type="dcterms:W3CDTF">2012-09-04T06:18:40Z</dcterms:created>
  <dcterms:modified xsi:type="dcterms:W3CDTF">2015-09-04T08:37:47Z</dcterms:modified>
</cp:coreProperties>
</file>