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91" r:id="rId6"/>
    <p:sldId id="292" r:id="rId7"/>
    <p:sldId id="293" r:id="rId8"/>
    <p:sldId id="258" r:id="rId9"/>
    <p:sldId id="289" r:id="rId10"/>
    <p:sldId id="288" r:id="rId11"/>
    <p:sldId id="259" r:id="rId12"/>
    <p:sldId id="260" r:id="rId13"/>
    <p:sldId id="261" r:id="rId14"/>
    <p:sldId id="262" r:id="rId15"/>
    <p:sldId id="263" r:id="rId16"/>
    <p:sldId id="296" r:id="rId17"/>
    <p:sldId id="294" r:id="rId18"/>
    <p:sldId id="295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90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7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82" autoAdjust="0"/>
  </p:normalViewPr>
  <p:slideViewPr>
    <p:cSldViewPr>
      <p:cViewPr varScale="1">
        <p:scale>
          <a:sx n="72" d="100"/>
          <a:sy n="72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96%D0%B4%D0%BF%D1%80%D0%B8%D1%94%D0%BC%D1%81%D1%82%D0%B2%D0%BE" TargetMode="External"/><Relationship Id="rId7" Type="http://schemas.openxmlformats.org/officeDocument/2006/relationships/hyperlink" Target="https://uk.wikipedia.org/w/index.php?title=%D0%9C%D0%B0%D1%82%D0%B5%D1%80%D1%96%D0%B0%D0%BB%D1%8C%D0%BD%D0%B0_%D0%B7%D0%B0%D1%86%D1%96%D0%BA%D0%B0%D0%B2%D0%BB%D0%B5%D0%BD%D1%96%D1%81%D1%82%D1%8C&amp;action=edit&amp;redlink=1" TargetMode="External"/><Relationship Id="rId2" Type="http://schemas.openxmlformats.org/officeDocument/2006/relationships/hyperlink" Target="https://uk.wikipedia.org/wiki/%D0%9F%D0%BB%D0%B0%D0%BD%D0%BE%D0%B2%D0%B0_%D0%B5%D0%BA%D0%BE%D0%BD%D0%BE%D0%BC%D1%96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0%D0%B5%D0%BD%D1%82%D0%B0%D0%B1%D0%B5%D0%BB%D1%8C%D0%BD%D1%96%D1%81%D1%82%D1%8C" TargetMode="External"/><Relationship Id="rId5" Type="http://schemas.openxmlformats.org/officeDocument/2006/relationships/hyperlink" Target="https://uk.wikipedia.org/wiki/%D0%A1%D0%B0%D0%BC%D0%BE%D0%BE%D0%BA%D1%83%D0%BF%D0%BD%D1%96%D1%81%D1%82%D1%8C" TargetMode="External"/><Relationship Id="rId4" Type="http://schemas.openxmlformats.org/officeDocument/2006/relationships/hyperlink" Target="https://uk.wikipedia.org/wiki/%D0%94%D0%B5%D1%80%D0%B6%D0%B0%D0%B2%D0%B0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861" y="692695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(4 год.)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2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природа </a:t>
            </a:r>
            <a:r>
              <a:rPr lang="ru-RU" sz="32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endParaRPr lang="ru-RU" sz="32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“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предмет,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 startAt="2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514350" indent="-514350" algn="just">
              <a:buAutoNum type="arabicPeriod" startAt="2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4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категорією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FontTx/>
              <a:buChar char="-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носять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характер;</a:t>
            </a:r>
          </a:p>
          <a:p>
            <a:pPr marL="457200" indent="-457200" algn="just">
              <a:buFontTx/>
              <a:buChar char="-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розподільчий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характер;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товарно-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форму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накопичень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регулюючий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0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60648"/>
            <a:ext cx="12169353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4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4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0873207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1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3105456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5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1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484784"/>
            <a:ext cx="835292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6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1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плановості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управління також зв´язаний із програмно-цільовим управлінням і передбачає складання програми дій та її реалізацію. Спланованість виявляється в нормалізації умов роботи і її розподілі між виконавцями, у координації дій виконавців і їхньому інструктуванні, а також в організації обліку і контролю за виконанням кожної роботи і програми в цілому. Реалізація цього принципу на практиці додає планову організацію всій системі управління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плановості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5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5" y="188640"/>
            <a:ext cx="864096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Госпрозрахунок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діяльність, заснована на самоокупності та самофінансуванні. Самоокупність - покриття витрат за рахунок власних доходів від реалізації товарів і послуг. Самофінансування - здійснення розширеного відтворення за рахунок чистого прибутку без залучення бюджетних асигнувань та основних засобів і матеріальних цінностей, придбаних за цей рахунок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Господарський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це економічний метод організації виробничої діяльності підприємств, який повинен забезпечувати рентабельність та самофінансування підприємства. А це означає, що за рахунок виручки від реалізації продукції і послуг підпри­ємство покриває всі витрати на виробництво продукції і отримує прибуток, який дає змогу вести розширене виробництво.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основі господарського розрахунку лежить матеріальна за­інтересованість у наслідках виробництва, що в свою чергу веде до збільшення виробництва продукції та підвищення її рентабельності, розподілу за працею, а також керування у своїй діяль­ності відповідними економічними категоріями: собівартість, ціна, чистий доход, прибуток, фінансування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5011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-276158"/>
            <a:ext cx="8928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>
              <a:solidFill>
                <a:srgbClr val="252525"/>
              </a:solidFill>
            </a:endParaRPr>
          </a:p>
          <a:p>
            <a:endParaRPr lang="uk-UA" b="1" dirty="0">
              <a:solidFill>
                <a:srgbClr val="252525"/>
              </a:solidFill>
            </a:endParaRPr>
          </a:p>
          <a:p>
            <a:pPr algn="just"/>
            <a:r>
              <a:rPr lang="vi-VN" sz="2400" b="1" dirty="0" smtClean="0">
                <a:solidFill>
                  <a:srgbClr val="252525"/>
                </a:solidFill>
                <a:latin typeface="+mj-lt"/>
              </a:rPr>
              <a:t>Госпрозраху́нок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 (скорочення від </a:t>
            </a:r>
            <a:r>
              <a:rPr lang="vi-VN" sz="2400" b="1" dirty="0">
                <a:solidFill>
                  <a:srgbClr val="252525"/>
                </a:solidFill>
                <a:latin typeface="+mj-lt"/>
              </a:rPr>
              <a:t>господарський </a:t>
            </a:r>
            <a:r>
              <a:rPr lang="vi-VN" sz="2400" b="1" dirty="0" smtClean="0">
                <a:solidFill>
                  <a:srgbClr val="252525"/>
                </a:solidFill>
                <a:latin typeface="+mj-lt"/>
              </a:rPr>
              <a:t>розрахунок</a:t>
            </a:r>
            <a:r>
              <a:rPr lang="vi-VN" sz="2400" dirty="0" smtClean="0">
                <a:solidFill>
                  <a:srgbClr val="252525"/>
                </a:solidFill>
                <a:latin typeface="+mj-lt"/>
              </a:rPr>
              <a:t>).</a:t>
            </a:r>
            <a:endParaRPr lang="vi-VN" sz="2400" dirty="0">
              <a:solidFill>
                <a:srgbClr val="252525"/>
              </a:solidFill>
              <a:latin typeface="+mj-lt"/>
            </a:endParaRPr>
          </a:p>
          <a:p>
            <a:pPr algn="just"/>
            <a:r>
              <a:rPr lang="uk-UA" sz="2400" dirty="0" smtClean="0">
                <a:solidFill>
                  <a:srgbClr val="252525"/>
                </a:solidFill>
                <a:latin typeface="+mj-lt"/>
              </a:rPr>
              <a:t>	</a:t>
            </a:r>
            <a:r>
              <a:rPr lang="vi-VN" sz="2400" dirty="0" smtClean="0">
                <a:solidFill>
                  <a:srgbClr val="252525"/>
                </a:solidFill>
                <a:latin typeface="+mj-lt"/>
              </a:rPr>
              <a:t>1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) метод господарювання, основними принципами якого є поєднання централізованого </a:t>
            </a:r>
            <a:r>
              <a:rPr lang="vi-VN" sz="2400" dirty="0">
                <a:solidFill>
                  <a:srgbClr val="0B0080"/>
                </a:solidFill>
                <a:latin typeface="+mj-lt"/>
                <a:hlinkClick r:id="rId2" tooltip="Планова економіка"/>
              </a:rPr>
              <a:t>планового керівництва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 виробничими об'єднаннями і </a:t>
            </a:r>
            <a:r>
              <a:rPr lang="vi-VN" sz="2400" dirty="0">
                <a:solidFill>
                  <a:srgbClr val="0B0080"/>
                </a:solidFill>
                <a:latin typeface="+mj-lt"/>
                <a:hlinkClick r:id="rId3" tooltip="Підприємство"/>
              </a:rPr>
              <a:t>підприємствами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 з боку</a:t>
            </a:r>
            <a:r>
              <a:rPr lang="vi-VN" sz="2400" dirty="0">
                <a:solidFill>
                  <a:srgbClr val="0B0080"/>
                </a:solidFill>
                <a:latin typeface="+mj-lt"/>
                <a:hlinkClick r:id="rId4" tooltip="Держава"/>
              </a:rPr>
              <a:t>держави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 з їхньою певною господарською </a:t>
            </a:r>
            <a:r>
              <a:rPr lang="vi-VN" sz="2400" dirty="0" smtClean="0">
                <a:solidFill>
                  <a:srgbClr val="252525"/>
                </a:solidFill>
                <a:latin typeface="+mj-lt"/>
              </a:rPr>
              <a:t>самостійністю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; </a:t>
            </a:r>
            <a:r>
              <a:rPr lang="vi-VN" sz="2400" dirty="0">
                <a:solidFill>
                  <a:srgbClr val="0B0080"/>
                </a:solidFill>
                <a:latin typeface="+mj-lt"/>
                <a:hlinkClick r:id="rId5" tooltip="Самоокупність"/>
              </a:rPr>
              <a:t>самоокупність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 та </a:t>
            </a:r>
            <a:r>
              <a:rPr lang="vi-VN" sz="2400" dirty="0">
                <a:solidFill>
                  <a:srgbClr val="0B0080"/>
                </a:solidFill>
                <a:latin typeface="+mj-lt"/>
                <a:hlinkClick r:id="rId6" tooltip="Рентабельність"/>
              </a:rPr>
              <a:t>рентабельність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; </a:t>
            </a:r>
            <a:r>
              <a:rPr lang="vi-VN" sz="2400" dirty="0">
                <a:solidFill>
                  <a:srgbClr val="A55858"/>
                </a:solidFill>
                <a:latin typeface="+mj-lt"/>
                <a:hlinkClick r:id="rId7" tooltip="Матеріальна зацікавленість (ще не написана)"/>
              </a:rPr>
              <a:t>матеріальна зацікавленість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 підприємств і об'єднань та їхніх працівників у результатах праці і матеріальна відповідальність за ці результати</a:t>
            </a:r>
          </a:p>
          <a:p>
            <a:pPr algn="just"/>
            <a:r>
              <a:rPr lang="uk-UA" sz="2400" dirty="0" smtClean="0">
                <a:solidFill>
                  <a:srgbClr val="252525"/>
                </a:solidFill>
                <a:latin typeface="+mj-lt"/>
              </a:rPr>
              <a:t>	</a:t>
            </a:r>
            <a:r>
              <a:rPr lang="vi-VN" sz="2400" dirty="0" smtClean="0">
                <a:solidFill>
                  <a:srgbClr val="252525"/>
                </a:solidFill>
                <a:latin typeface="+mj-lt"/>
              </a:rPr>
              <a:t>2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) система економічних відносин, за якої підприємства одержують певну самостійність, відшкодовують витрати на виробництво продукції своїми доходами, розпоряджаються прибутком, матеріально стимулюють якісну працю робітників; поєднує централізоване керівництво з певною господарською самостійністю підприємств.</a:t>
            </a:r>
          </a:p>
          <a:p>
            <a:pPr algn="just"/>
            <a:r>
              <a:rPr lang="uk-UA" sz="2400" dirty="0" smtClean="0">
                <a:solidFill>
                  <a:srgbClr val="252525"/>
                </a:solidFill>
                <a:latin typeface="+mj-lt"/>
              </a:rPr>
              <a:t>	</a:t>
            </a:r>
            <a:r>
              <a:rPr lang="vi-VN" sz="2400" dirty="0" smtClean="0">
                <a:solidFill>
                  <a:srgbClr val="252525"/>
                </a:solidFill>
                <a:latin typeface="+mj-lt"/>
              </a:rPr>
              <a:t>3</a:t>
            </a:r>
            <a:r>
              <a:rPr lang="vi-VN" sz="2400" dirty="0">
                <a:solidFill>
                  <a:srgbClr val="252525"/>
                </a:solidFill>
                <a:latin typeface="+mj-lt"/>
              </a:rPr>
              <a:t>) система економічних відносин, за якої підприємства об'єднуються в одне ціле і отримують певну самостійність</a:t>
            </a:r>
          </a:p>
        </p:txBody>
      </p:sp>
    </p:spTree>
    <p:extLst>
      <p:ext uri="{BB962C8B-B14F-4D97-AF65-F5344CB8AC3E}">
        <p14:creationId xmlns:p14="http://schemas.microsoft.com/office/powerpoint/2010/main" val="182002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92696"/>
            <a:ext cx="9217024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8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1"/>
            <a:ext cx="8910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курсу “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”, предмет,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виражають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перерозподіл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продукту на макро-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розкрити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шляхи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перебудові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шляху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одного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дійових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важелів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22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352928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Сутність </a:t>
            </a:r>
            <a:r>
              <a:rPr lang="uk-UA" sz="2400" b="1" i="1" dirty="0">
                <a:latin typeface="Times New Roman"/>
                <a:ea typeface="Times New Roman"/>
              </a:rPr>
              <a:t>розподільної</a:t>
            </a:r>
            <a:r>
              <a:rPr lang="uk-UA" sz="2400" b="1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функції полягає в тому, що фінанси є цільовим інструментом </a:t>
            </a:r>
            <a:r>
              <a:rPr lang="uk-UA" sz="2400" i="1" dirty="0">
                <a:latin typeface="Times New Roman"/>
                <a:ea typeface="Times New Roman"/>
              </a:rPr>
              <a:t>розподілу</a:t>
            </a:r>
            <a:r>
              <a:rPr lang="uk-UA" sz="2400" dirty="0">
                <a:latin typeface="Times New Roman"/>
                <a:ea typeface="Times New Roman"/>
              </a:rPr>
              <a:t> і </a:t>
            </a:r>
            <a:r>
              <a:rPr lang="uk-UA" sz="2400" i="1" dirty="0">
                <a:latin typeface="Times New Roman"/>
                <a:ea typeface="Times New Roman"/>
              </a:rPr>
              <a:t>перерозподілу</a:t>
            </a:r>
            <a:r>
              <a:rPr lang="uk-UA" sz="2400" dirty="0">
                <a:latin typeface="Times New Roman"/>
                <a:ea typeface="Times New Roman"/>
              </a:rPr>
              <a:t> ВВП.</a:t>
            </a:r>
            <a:r>
              <a:rPr lang="uk-UA" sz="2400" b="1" i="1" dirty="0">
                <a:latin typeface="Times New Roman"/>
                <a:ea typeface="Times New Roman"/>
              </a:rPr>
              <a:t> Об’єктами дії розподільної функції</a:t>
            </a:r>
            <a:r>
              <a:rPr lang="uk-UA" sz="2400" dirty="0">
                <a:latin typeface="Times New Roman"/>
                <a:ea typeface="Times New Roman"/>
              </a:rPr>
              <a:t> фінансів є вартість валового внутрішнього продукту, а також частина національного багатства, яка набуває грошової форми (у разі перерозподілу раніше накопиченого виробничого потенціалу, покриття збитків від стихійного лиха тощо).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i="1" dirty="0">
                <a:latin typeface="Times New Roman"/>
                <a:ea typeface="Times New Roman"/>
              </a:rPr>
              <a:t>Суб’єктами за фінансового методу розподілу ВВП є юридичні і фізичні особи, в розпорядженні яких формуються фінансові ресурси, а також держава.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30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1135" algn="just">
              <a:lnSpc>
                <a:spcPct val="150000"/>
              </a:lnSpc>
              <a:spcAft>
                <a:spcPts val="0"/>
              </a:spcAft>
              <a:tabLst>
                <a:tab pos="306070" algn="l"/>
              </a:tabLst>
            </a:pPr>
            <a:r>
              <a:rPr lang="uk-UA" sz="2400" dirty="0">
                <a:solidFill>
                  <a:srgbClr val="FF0000"/>
                </a:solidFill>
                <a:latin typeface="Times New Roman"/>
                <a:ea typeface="Times New Roman"/>
              </a:rPr>
              <a:t>Механізм дії розподільної функції фінансів </a:t>
            </a:r>
            <a:r>
              <a:rPr lang="uk-UA" sz="2400" dirty="0">
                <a:latin typeface="Times New Roman"/>
                <a:ea typeface="Times New Roman"/>
              </a:rPr>
              <a:t>пов’язаний зі схемою розподілу ВВП. Він включає в себе кілька стадій:</a:t>
            </a:r>
            <a:endParaRPr lang="ru-RU" sz="2400" dirty="0">
              <a:latin typeface="Times New Roman"/>
              <a:ea typeface="Times New Roman"/>
            </a:endParaRPr>
          </a:p>
          <a:p>
            <a:pPr indent="191135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1) первинний розподіл;</a:t>
            </a:r>
            <a:endParaRPr lang="ru-RU" sz="2400" dirty="0">
              <a:latin typeface="Times New Roman"/>
              <a:ea typeface="Times New Roman"/>
            </a:endParaRPr>
          </a:p>
          <a:p>
            <a:pPr indent="191135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2) перерозподіл;</a:t>
            </a:r>
            <a:endParaRPr lang="ru-RU" sz="2400" dirty="0">
              <a:latin typeface="Times New Roman"/>
              <a:ea typeface="Times New Roman"/>
            </a:endParaRPr>
          </a:p>
          <a:p>
            <a:pPr indent="191135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3) вторинний розподіл.</a:t>
            </a:r>
            <a:endParaRPr lang="ru-RU" sz="2400" dirty="0">
              <a:latin typeface="Times New Roman"/>
              <a:ea typeface="Times New Roman"/>
            </a:endParaRPr>
          </a:p>
          <a:p>
            <a:pPr indent="191135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i="1" spc="-10" dirty="0">
                <a:solidFill>
                  <a:srgbClr val="00B050"/>
                </a:solidFill>
                <a:latin typeface="Times New Roman"/>
                <a:ea typeface="Times New Roman"/>
              </a:rPr>
              <a:t>Первинний</a:t>
            </a:r>
            <a:r>
              <a:rPr lang="uk-UA" sz="2400" b="1" spc="-10" dirty="0">
                <a:solidFill>
                  <a:srgbClr val="00B050"/>
                </a:solidFill>
                <a:latin typeface="Times New Roman"/>
                <a:ea typeface="Times New Roman"/>
              </a:rPr>
              <a:t> </a:t>
            </a:r>
            <a:r>
              <a:rPr lang="uk-UA" sz="2400" b="1" i="1" spc="-10" dirty="0">
                <a:solidFill>
                  <a:srgbClr val="00B050"/>
                </a:solidFill>
                <a:latin typeface="Times New Roman"/>
                <a:ea typeface="Times New Roman"/>
              </a:rPr>
              <a:t>розподіл</a:t>
            </a:r>
            <a:r>
              <a:rPr lang="uk-UA" sz="2400" spc="-10" dirty="0">
                <a:solidFill>
                  <a:srgbClr val="00B050"/>
                </a:solidFill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— це розподіл доданої вартості й формування </a:t>
            </a:r>
            <a:r>
              <a:rPr lang="uk-UA" sz="2400" b="1" i="1" spc="-10" dirty="0">
                <a:solidFill>
                  <a:srgbClr val="00B050"/>
                </a:solidFill>
                <a:latin typeface="Times New Roman"/>
                <a:ea typeface="Times New Roman"/>
              </a:rPr>
              <a:t>первинних доходів</a:t>
            </a:r>
            <a:r>
              <a:rPr lang="uk-UA" sz="2400" spc="-10" dirty="0">
                <a:solidFill>
                  <a:srgbClr val="00B050"/>
                </a:solidFill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суб’єктів, зайнятих у створенні ВНП. Первинними доходами на цій стадії є: у фізичних осіб — </a:t>
            </a:r>
            <a:r>
              <a:rPr lang="uk-UA" sz="2400" i="1" spc="-10" dirty="0">
                <a:latin typeface="Times New Roman"/>
                <a:ea typeface="Times New Roman"/>
              </a:rPr>
              <a:t>заробітна плата</a:t>
            </a:r>
            <a:r>
              <a:rPr lang="uk-UA" sz="2400" spc="-10" dirty="0">
                <a:latin typeface="Times New Roman"/>
                <a:ea typeface="Times New Roman"/>
              </a:rPr>
              <a:t>, у юридичних осіб — </a:t>
            </a:r>
            <a:r>
              <a:rPr lang="uk-UA" sz="2400" i="1" spc="-10" dirty="0">
                <a:latin typeface="Times New Roman"/>
                <a:ea typeface="Times New Roman"/>
              </a:rPr>
              <a:t>прибуток</a:t>
            </a:r>
            <a:r>
              <a:rPr lang="uk-UA" sz="2400" spc="-10" dirty="0">
                <a:latin typeface="Times New Roman"/>
                <a:ea typeface="Times New Roman"/>
              </a:rPr>
              <a:t>, у держави — </a:t>
            </a:r>
            <a:r>
              <a:rPr lang="uk-UA" sz="2400" i="1" spc="-10" dirty="0">
                <a:latin typeface="Times New Roman"/>
                <a:ea typeface="Times New Roman"/>
              </a:rPr>
              <a:t>прибуток державного сектора</a:t>
            </a:r>
            <a:r>
              <a:rPr lang="uk-UA" sz="2400" spc="-10" dirty="0">
                <a:latin typeface="Times New Roman"/>
                <a:ea typeface="Times New Roman"/>
              </a:rPr>
              <a:t>, що централізується в бюджеті й надходження від державних послуг, ресурсів, угідь, а також непрямі податки.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98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1135" algn="just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latin typeface="Times New Roman"/>
                <a:ea typeface="Times New Roman"/>
              </a:rPr>
              <a:t>Перерозподіл</a:t>
            </a:r>
            <a:r>
              <a:rPr lang="uk-UA" b="1" dirty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полягає у створенні й використанні централізованих фондів. За рівнем централізації вони поділяються на загальнодержавні, відомчі й корпоративні. </a:t>
            </a:r>
            <a:r>
              <a:rPr lang="uk-UA" i="1" dirty="0">
                <a:latin typeface="Times New Roman"/>
                <a:ea typeface="Times New Roman"/>
              </a:rPr>
              <a:t>Загальнодержавні</a:t>
            </a:r>
            <a:r>
              <a:rPr lang="uk-UA" dirty="0">
                <a:latin typeface="Times New Roman"/>
                <a:ea typeface="Times New Roman"/>
              </a:rPr>
              <a:t> включають бюджет і фонди цільового призначення. </a:t>
            </a:r>
            <a:r>
              <a:rPr lang="uk-UA" i="1" dirty="0">
                <a:latin typeface="Times New Roman"/>
                <a:ea typeface="Times New Roman"/>
              </a:rPr>
              <a:t>Відомчі</a:t>
            </a:r>
            <a:r>
              <a:rPr lang="uk-UA" dirty="0">
                <a:latin typeface="Times New Roman"/>
                <a:ea typeface="Times New Roman"/>
              </a:rPr>
              <a:t> — це фонди, що створюють міністерства і відомства. </a:t>
            </a:r>
            <a:r>
              <a:rPr lang="uk-UA" i="1" dirty="0">
                <a:latin typeface="Times New Roman"/>
                <a:ea typeface="Times New Roman"/>
              </a:rPr>
              <a:t>Корпоративні</a:t>
            </a:r>
            <a:r>
              <a:rPr lang="uk-UA" dirty="0">
                <a:latin typeface="Times New Roman"/>
                <a:ea typeface="Times New Roman"/>
              </a:rPr>
              <a:t> фонди передбачають централізацію частини доходів структурних підрозділів у корпоративних об’єднаннях.</a:t>
            </a:r>
            <a:endParaRPr lang="ru-RU" dirty="0">
              <a:latin typeface="Times New Roman"/>
              <a:ea typeface="Times New Roman"/>
            </a:endParaRPr>
          </a:p>
          <a:p>
            <a:pPr indent="19113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Перерозподіл включає два етапи: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Times New Roman"/>
                <a:ea typeface="Times New Roman"/>
              </a:rPr>
              <a:t>вилучення частини доходів у одних суб’єктів і формування централізованих фондів. На даному етапі формуються вторинні доходи суб’єктів, що створюють ці фонди;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Times New Roman"/>
                <a:ea typeface="Times New Roman"/>
              </a:rPr>
              <a:t>використання централізованих фондів і формування доходів окремих суб’єктів. На цьому етапі можуть формуватись як первинні доходи — заробітна плата фізичних осіб, зайнятих у бюджетній сфері, які знову ж таки підлягають перерозподілу, так і вторинні доходи у вигляді різних виплат і надання безплатних послуг із централізованих фондів фізичним особам та асигнувань і виділення коштів юридичним особам. </a:t>
            </a:r>
            <a:endParaRPr lang="ru-RU" dirty="0">
              <a:latin typeface="Times New Roman"/>
              <a:ea typeface="Times New Roman"/>
            </a:endParaRPr>
          </a:p>
          <a:p>
            <a:pPr indent="191135" algn="just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latin typeface="Times New Roman"/>
                <a:ea typeface="Times New Roman"/>
              </a:rPr>
              <a:t>Вторинний</a:t>
            </a:r>
            <a:r>
              <a:rPr lang="uk-UA" i="1" dirty="0">
                <a:latin typeface="Times New Roman"/>
                <a:ea typeface="Times New Roman"/>
              </a:rPr>
              <a:t> </a:t>
            </a:r>
            <a:r>
              <a:rPr lang="uk-UA" b="1" i="1" dirty="0">
                <a:latin typeface="Times New Roman"/>
                <a:ea typeface="Times New Roman"/>
              </a:rPr>
              <a:t>розподіл</a:t>
            </a:r>
            <a:r>
              <a:rPr lang="uk-UA" dirty="0">
                <a:latin typeface="Times New Roman"/>
                <a:ea typeface="Times New Roman"/>
              </a:rPr>
              <a:t> — це другий етап перерозподілу.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58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10225136" cy="631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9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1135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Як економічний інструмент господарювання фінанси здатні кількісно і якісно впливати на суспільне виробництво.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i="1" dirty="0">
                <a:latin typeface="Times New Roman"/>
                <a:ea typeface="Times New Roman"/>
              </a:rPr>
              <a:t>Кількісний вплив</a:t>
            </a:r>
            <a:r>
              <a:rPr lang="uk-UA" sz="2400" dirty="0">
                <a:latin typeface="Times New Roman"/>
                <a:ea typeface="Times New Roman"/>
              </a:rPr>
              <a:t> характеризується обсягом і пропонуванням мобілізованих, розподілених і використаних фінансових ресурсів.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i="1" dirty="0">
                <a:latin typeface="Times New Roman"/>
                <a:ea typeface="Times New Roman"/>
              </a:rPr>
              <a:t>Якісний вплив</a:t>
            </a:r>
            <a:r>
              <a:rPr lang="uk-UA" sz="2400" dirty="0">
                <a:latin typeface="Times New Roman"/>
                <a:ea typeface="Times New Roman"/>
              </a:rPr>
              <a:t> виявляється в інтересах учасників відтворювального процесу через форми організації фінансових відносин (у який спосіб формуються фінансові ресурси, в яких формах і на яких умовах відбувається їх рух і використання). </a:t>
            </a:r>
            <a:r>
              <a:rPr lang="ru-RU" sz="2400" dirty="0" err="1">
                <a:latin typeface="Times New Roman"/>
                <a:ea typeface="Times New Roman"/>
              </a:rPr>
              <a:t>Саме</a:t>
            </a:r>
            <a:r>
              <a:rPr lang="ru-RU" sz="2400" dirty="0">
                <a:latin typeface="Times New Roman"/>
                <a:ea typeface="Times New Roman"/>
              </a:rPr>
              <a:t> через </a:t>
            </a:r>
            <a:r>
              <a:rPr lang="ru-RU" sz="2400" dirty="0" err="1">
                <a:latin typeface="Times New Roman"/>
                <a:ea typeface="Times New Roman"/>
              </a:rPr>
              <a:t>якісний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вплив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відбувається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перетворення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фінансів</a:t>
            </a:r>
            <a:r>
              <a:rPr lang="ru-RU" sz="2400" dirty="0">
                <a:latin typeface="Times New Roman"/>
                <a:ea typeface="Times New Roman"/>
              </a:rPr>
              <a:t> в </a:t>
            </a:r>
            <a:r>
              <a:rPr lang="ru-RU" sz="2400" dirty="0" err="1">
                <a:latin typeface="Times New Roman"/>
                <a:ea typeface="Times New Roman"/>
              </a:rPr>
              <a:t>економічний</a:t>
            </a:r>
            <a:r>
              <a:rPr lang="ru-RU" sz="2400" dirty="0">
                <a:latin typeface="Times New Roman"/>
                <a:ea typeface="Times New Roman"/>
              </a:rPr>
              <a:t> стимул </a:t>
            </a:r>
            <a:r>
              <a:rPr lang="ru-RU" sz="2400" dirty="0" err="1">
                <a:latin typeface="Times New Roman"/>
                <a:ea typeface="Times New Roman"/>
              </a:rPr>
              <a:t>розвитку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суспільного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виробництва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03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208912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err="1">
                <a:latin typeface="Times New Roman"/>
                <a:ea typeface="Times New Roman"/>
              </a:rPr>
              <a:t>Можна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виділити</a:t>
            </a:r>
            <a:r>
              <a:rPr lang="ru-RU" sz="2400" dirty="0">
                <a:latin typeface="Times New Roman"/>
                <a:ea typeface="Times New Roman"/>
              </a:rPr>
              <a:t> три </a:t>
            </a:r>
            <a:r>
              <a:rPr lang="ru-RU" sz="2400" i="1" dirty="0" err="1">
                <a:latin typeface="Times New Roman"/>
                <a:ea typeface="Times New Roman"/>
              </a:rPr>
              <a:t>головні</a:t>
            </a:r>
            <a:r>
              <a:rPr lang="ru-RU" sz="2400" i="1" dirty="0">
                <a:latin typeface="Times New Roman"/>
                <a:ea typeface="Times New Roman"/>
              </a:rPr>
              <a:t> </a:t>
            </a:r>
            <a:r>
              <a:rPr lang="ru-RU" sz="2400" i="1" dirty="0" err="1">
                <a:latin typeface="Times New Roman"/>
                <a:ea typeface="Times New Roman"/>
              </a:rPr>
              <a:t>напрями</a:t>
            </a:r>
            <a:r>
              <a:rPr lang="ru-RU" sz="2400" i="1" dirty="0">
                <a:latin typeface="Times New Roman"/>
                <a:ea typeface="Times New Roman"/>
              </a:rPr>
              <a:t> </a:t>
            </a:r>
            <a:r>
              <a:rPr lang="ru-RU" sz="2400" i="1" dirty="0" err="1">
                <a:latin typeface="Times New Roman"/>
                <a:ea typeface="Times New Roman"/>
              </a:rPr>
              <a:t>фінансового</a:t>
            </a:r>
            <a:r>
              <a:rPr lang="ru-RU" sz="2400" i="1" dirty="0">
                <a:latin typeface="Times New Roman"/>
                <a:ea typeface="Times New Roman"/>
              </a:rPr>
              <a:t> </a:t>
            </a:r>
            <a:r>
              <a:rPr lang="ru-RU" sz="2400" i="1" dirty="0" err="1">
                <a:latin typeface="Times New Roman"/>
                <a:ea typeface="Times New Roman"/>
              </a:rPr>
              <a:t>впливу</a:t>
            </a:r>
            <a:r>
              <a:rPr lang="ru-RU" sz="2400" dirty="0">
                <a:latin typeface="Times New Roman"/>
                <a:ea typeface="Times New Roman"/>
              </a:rPr>
              <a:t> на </a:t>
            </a:r>
            <a:r>
              <a:rPr lang="ru-RU" sz="2400" dirty="0" err="1">
                <a:latin typeface="Times New Roman"/>
                <a:ea typeface="Times New Roman"/>
              </a:rPr>
              <a:t>процеси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суспільного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розвитку</a:t>
            </a:r>
            <a:r>
              <a:rPr lang="ru-RU" sz="2400" dirty="0">
                <a:latin typeface="Times New Roman"/>
                <a:ea typeface="Times New Roman"/>
              </a:rPr>
              <a:t>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1) </a:t>
            </a:r>
            <a:r>
              <a:rPr lang="ru-RU" sz="2400" dirty="0" err="1">
                <a:latin typeface="Times New Roman"/>
                <a:ea typeface="Times New Roman"/>
              </a:rPr>
              <a:t>фінансове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забезпечення</a:t>
            </a:r>
            <a:r>
              <a:rPr lang="ru-RU" sz="2400" dirty="0">
                <a:latin typeface="Times New Roman"/>
                <a:ea typeface="Times New Roman"/>
              </a:rPr>
              <a:t> потреб </a:t>
            </a:r>
            <a:r>
              <a:rPr lang="ru-RU" sz="2400" dirty="0" err="1">
                <a:latin typeface="Times New Roman"/>
                <a:ea typeface="Times New Roman"/>
              </a:rPr>
              <a:t>розширеного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відтворення</a:t>
            </a:r>
            <a:r>
              <a:rPr lang="ru-RU" sz="2400" dirty="0">
                <a:latin typeface="Times New Roman"/>
                <a:ea typeface="Times New Roman"/>
              </a:rPr>
              <a:t>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2) </a:t>
            </a:r>
            <a:r>
              <a:rPr lang="ru-RU" sz="2400" dirty="0" err="1">
                <a:latin typeface="Times New Roman"/>
                <a:ea typeface="Times New Roman"/>
              </a:rPr>
              <a:t>фінансове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регулювання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економічних</a:t>
            </a:r>
            <a:r>
              <a:rPr lang="ru-RU" sz="2400" dirty="0">
                <a:latin typeface="Times New Roman"/>
                <a:ea typeface="Times New Roman"/>
              </a:rPr>
              <a:t> і </a:t>
            </a:r>
            <a:r>
              <a:rPr lang="ru-RU" sz="2400" dirty="0" err="1">
                <a:latin typeface="Times New Roman"/>
                <a:ea typeface="Times New Roman"/>
              </a:rPr>
              <a:t>соціальних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процесів</a:t>
            </a:r>
            <a:r>
              <a:rPr lang="ru-RU" sz="2400" dirty="0">
                <a:latin typeface="Times New Roman"/>
                <a:ea typeface="Times New Roman"/>
              </a:rPr>
              <a:t>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3) </a:t>
            </a:r>
            <a:r>
              <a:rPr lang="ru-RU" sz="2400" dirty="0" err="1">
                <a:latin typeface="Times New Roman"/>
                <a:ea typeface="Times New Roman"/>
              </a:rPr>
              <a:t>фінансове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стимулювання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 err="1">
                <a:latin typeface="Times New Roman"/>
                <a:ea typeface="Times New Roman"/>
              </a:rPr>
              <a:t>Фінансове</a:t>
            </a:r>
            <a:r>
              <a:rPr lang="ru-RU" sz="2400" b="1" i="1" dirty="0">
                <a:latin typeface="Times New Roman"/>
                <a:ea typeface="Times New Roman"/>
              </a:rPr>
              <a:t> </a:t>
            </a:r>
            <a:r>
              <a:rPr lang="ru-RU" sz="2400" b="1" i="1" dirty="0" err="1">
                <a:latin typeface="Times New Roman"/>
                <a:ea typeface="Times New Roman"/>
              </a:rPr>
              <a:t>забезпечення</a:t>
            </a:r>
            <a:r>
              <a:rPr lang="ru-RU" sz="2400" b="1" i="1" dirty="0">
                <a:latin typeface="Times New Roman"/>
                <a:ea typeface="Times New Roman"/>
              </a:rPr>
              <a:t> </a:t>
            </a:r>
            <a:r>
              <a:rPr lang="ru-RU" sz="2400" b="1" i="1" dirty="0" err="1">
                <a:latin typeface="Times New Roman"/>
                <a:ea typeface="Times New Roman"/>
              </a:rPr>
              <a:t>відтворювального</a:t>
            </a:r>
            <a:r>
              <a:rPr lang="ru-RU" sz="2400" b="1" i="1" dirty="0">
                <a:latin typeface="Times New Roman"/>
                <a:ea typeface="Times New Roman"/>
              </a:rPr>
              <a:t> </a:t>
            </a:r>
            <a:r>
              <a:rPr lang="ru-RU" sz="2400" b="1" i="1" dirty="0" err="1">
                <a:latin typeface="Times New Roman"/>
                <a:ea typeface="Times New Roman"/>
              </a:rPr>
              <a:t>процесу</a:t>
            </a:r>
            <a:r>
              <a:rPr lang="ru-RU" sz="2400" dirty="0">
                <a:latin typeface="Times New Roman"/>
                <a:ea typeface="Times New Roman"/>
              </a:rPr>
              <a:t> — </a:t>
            </a:r>
            <a:r>
              <a:rPr lang="ru-RU" sz="2400" dirty="0" err="1">
                <a:latin typeface="Times New Roman"/>
                <a:ea typeface="Times New Roman"/>
              </a:rPr>
              <a:t>це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покриття</a:t>
            </a:r>
            <a:r>
              <a:rPr lang="ru-RU" sz="2400" dirty="0">
                <a:latin typeface="Times New Roman"/>
                <a:ea typeface="Times New Roman"/>
              </a:rPr>
              <a:t> затрат за </a:t>
            </a:r>
            <a:r>
              <a:rPr lang="ru-RU" sz="2400" dirty="0" err="1">
                <a:latin typeface="Times New Roman"/>
                <a:ea typeface="Times New Roman"/>
              </a:rPr>
              <a:t>рахунок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фінансових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ресурсів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акумульованих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суб’єктами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господарювання</a:t>
            </a:r>
            <a:r>
              <a:rPr lang="ru-RU" sz="2400" dirty="0">
                <a:latin typeface="Times New Roman"/>
                <a:ea typeface="Times New Roman"/>
              </a:rPr>
              <a:t> і державою.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276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568952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 err="1">
                <a:latin typeface="Times New Roman"/>
                <a:ea typeface="Times New Roman"/>
              </a:rPr>
              <a:t>Фінансове</a:t>
            </a:r>
            <a:r>
              <a:rPr lang="ru-RU" b="1" i="1" dirty="0">
                <a:latin typeface="Times New Roman"/>
                <a:ea typeface="Times New Roman"/>
              </a:rPr>
              <a:t> </a:t>
            </a:r>
            <a:r>
              <a:rPr lang="ru-RU" b="1" i="1" dirty="0" err="1">
                <a:latin typeface="Times New Roman"/>
                <a:ea typeface="Times New Roman"/>
              </a:rPr>
              <a:t>забезпечення</a:t>
            </a:r>
            <a:r>
              <a:rPr lang="ru-RU" b="1" i="1" dirty="0">
                <a:latin typeface="Times New Roman"/>
                <a:ea typeface="Times New Roman"/>
              </a:rPr>
              <a:t> </a:t>
            </a:r>
            <a:r>
              <a:rPr lang="ru-RU" b="1" i="1" dirty="0" err="1">
                <a:latin typeface="Times New Roman"/>
                <a:ea typeface="Times New Roman"/>
              </a:rPr>
              <a:t>розширеного</a:t>
            </a:r>
            <a:r>
              <a:rPr lang="ru-RU" b="1" i="1" dirty="0">
                <a:latin typeface="Times New Roman"/>
                <a:ea typeface="Times New Roman"/>
              </a:rPr>
              <a:t> </a:t>
            </a:r>
            <a:r>
              <a:rPr lang="ru-RU" b="1" i="1" dirty="0" err="1">
                <a:latin typeface="Times New Roman"/>
                <a:ea typeface="Times New Roman"/>
              </a:rPr>
              <a:t>відтворення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може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здійснюватись</a:t>
            </a:r>
            <a:r>
              <a:rPr lang="ru-RU" dirty="0">
                <a:latin typeface="Times New Roman"/>
                <a:ea typeface="Times New Roman"/>
              </a:rPr>
              <a:t> у таких формах</a:t>
            </a:r>
            <a:r>
              <a:rPr lang="ru-RU" dirty="0" smtClean="0">
                <a:latin typeface="Times New Roman"/>
                <a:ea typeface="Times New Roman"/>
              </a:rPr>
              <a:t>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419735" algn="l"/>
              </a:tabLst>
            </a:pPr>
            <a:r>
              <a:rPr lang="ru-RU" i="1" dirty="0" err="1" smtClean="0">
                <a:latin typeface="Times New Roman"/>
                <a:ea typeface="Times New Roman"/>
              </a:rPr>
              <a:t>бюджетне</a:t>
            </a:r>
            <a:r>
              <a:rPr lang="ru-RU" i="1" dirty="0" smtClean="0">
                <a:latin typeface="Times New Roman"/>
                <a:ea typeface="Times New Roman"/>
              </a:rPr>
              <a:t> </a:t>
            </a:r>
            <a:r>
              <a:rPr lang="ru-RU" i="1" dirty="0" err="1">
                <a:latin typeface="Times New Roman"/>
                <a:ea typeface="Times New Roman"/>
              </a:rPr>
              <a:t>фінансування</a:t>
            </a:r>
            <a:r>
              <a:rPr lang="ru-RU" dirty="0">
                <a:latin typeface="Times New Roman"/>
                <a:ea typeface="Times New Roman"/>
              </a:rPr>
              <a:t> як </a:t>
            </a:r>
            <a:r>
              <a:rPr lang="ru-RU" dirty="0" err="1">
                <a:latin typeface="Times New Roman"/>
                <a:ea typeface="Times New Roman"/>
              </a:rPr>
              <a:t>надання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коштів</a:t>
            </a:r>
            <a:r>
              <a:rPr lang="ru-RU" dirty="0">
                <a:latin typeface="Times New Roman"/>
                <a:ea typeface="Times New Roman"/>
              </a:rPr>
              <a:t> з бюджету на </a:t>
            </a:r>
            <a:r>
              <a:rPr lang="ru-RU" dirty="0" err="1">
                <a:latin typeface="Times New Roman"/>
                <a:ea typeface="Times New Roman"/>
              </a:rPr>
              <a:t>безповоротних</a:t>
            </a:r>
            <a:r>
              <a:rPr lang="ru-RU" dirty="0">
                <a:latin typeface="Times New Roman"/>
                <a:ea typeface="Times New Roman"/>
              </a:rPr>
              <a:t> засадах;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419735" algn="l"/>
              </a:tabLst>
            </a:pPr>
            <a:r>
              <a:rPr lang="ru-RU" i="1" dirty="0" err="1">
                <a:latin typeface="Times New Roman"/>
                <a:ea typeface="Times New Roman"/>
              </a:rPr>
              <a:t>кредитування</a:t>
            </a:r>
            <a:r>
              <a:rPr lang="ru-RU" dirty="0">
                <a:latin typeface="Times New Roman"/>
                <a:ea typeface="Times New Roman"/>
              </a:rPr>
              <a:t> — </a:t>
            </a:r>
            <a:r>
              <a:rPr lang="ru-RU" dirty="0" err="1">
                <a:latin typeface="Times New Roman"/>
                <a:ea typeface="Times New Roman"/>
              </a:rPr>
              <a:t>це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надання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коштів</a:t>
            </a:r>
            <a:r>
              <a:rPr lang="ru-RU" dirty="0">
                <a:latin typeface="Times New Roman"/>
                <a:ea typeface="Times New Roman"/>
              </a:rPr>
              <a:t> на принципах </a:t>
            </a:r>
            <a:r>
              <a:rPr lang="ru-RU" dirty="0" err="1">
                <a:latin typeface="Times New Roman"/>
                <a:ea typeface="Times New Roman"/>
              </a:rPr>
              <a:t>повернення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платності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строковості</a:t>
            </a:r>
            <a:r>
              <a:rPr lang="ru-RU" dirty="0">
                <a:latin typeface="Times New Roman"/>
                <a:ea typeface="Times New Roman"/>
              </a:rPr>
              <a:t> і </a:t>
            </a:r>
            <a:r>
              <a:rPr lang="ru-RU" dirty="0" err="1">
                <a:latin typeface="Times New Roman"/>
                <a:ea typeface="Times New Roman"/>
              </a:rPr>
              <a:t>забезпеченості</a:t>
            </a:r>
            <a:r>
              <a:rPr lang="ru-RU" dirty="0">
                <a:latin typeface="Times New Roman"/>
                <a:ea typeface="Times New Roman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419735" algn="l"/>
              </a:tabLst>
            </a:pPr>
            <a:r>
              <a:rPr lang="ru-RU" i="1" spc="-20" dirty="0" err="1">
                <a:latin typeface="Times New Roman"/>
                <a:ea typeface="Times New Roman"/>
              </a:rPr>
              <a:t>самофінансування</a:t>
            </a:r>
            <a:r>
              <a:rPr lang="ru-RU" spc="-20" dirty="0">
                <a:latin typeface="Times New Roman"/>
                <a:ea typeface="Times New Roman"/>
              </a:rPr>
              <a:t> </a:t>
            </a:r>
            <a:r>
              <a:rPr lang="ru-RU" spc="-20" dirty="0" err="1">
                <a:latin typeface="Times New Roman"/>
                <a:ea typeface="Times New Roman"/>
              </a:rPr>
              <a:t>передбачає</a:t>
            </a:r>
            <a:r>
              <a:rPr lang="ru-RU" spc="-20" dirty="0">
                <a:latin typeface="Times New Roman"/>
                <a:ea typeface="Times New Roman"/>
              </a:rPr>
              <a:t> </a:t>
            </a:r>
            <a:r>
              <a:rPr lang="ru-RU" spc="-20" dirty="0" err="1">
                <a:latin typeface="Times New Roman"/>
                <a:ea typeface="Times New Roman"/>
              </a:rPr>
              <a:t>відшкодування</a:t>
            </a:r>
            <a:r>
              <a:rPr lang="ru-RU" spc="-20" dirty="0">
                <a:latin typeface="Times New Roman"/>
                <a:ea typeface="Times New Roman"/>
              </a:rPr>
              <a:t> </a:t>
            </a:r>
            <a:r>
              <a:rPr lang="ru-RU" spc="-20" dirty="0" err="1">
                <a:latin typeface="Times New Roman"/>
                <a:ea typeface="Times New Roman"/>
              </a:rPr>
              <a:t>видатків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суб’єк­тів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господарювання</a:t>
            </a:r>
            <a:r>
              <a:rPr lang="ru-RU" dirty="0">
                <a:latin typeface="Times New Roman"/>
                <a:ea typeface="Times New Roman"/>
              </a:rPr>
              <a:t> з </a:t>
            </a:r>
            <a:r>
              <a:rPr lang="ru-RU" dirty="0" err="1">
                <a:latin typeface="Times New Roman"/>
                <a:ea typeface="Times New Roman"/>
              </a:rPr>
              <a:t>основної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діяльності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її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розвитку</a:t>
            </a:r>
            <a:r>
              <a:rPr lang="ru-RU" dirty="0">
                <a:latin typeface="Times New Roman"/>
                <a:ea typeface="Times New Roman"/>
              </a:rPr>
              <a:t> за </a:t>
            </a:r>
            <a:r>
              <a:rPr lang="ru-RU" dirty="0" err="1">
                <a:latin typeface="Times New Roman"/>
                <a:ea typeface="Times New Roman"/>
              </a:rPr>
              <a:t>рахунок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власних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джерел</a:t>
            </a:r>
            <a:r>
              <a:rPr lang="ru-RU" dirty="0">
                <a:latin typeface="Times New Roman"/>
                <a:ea typeface="Times New Roman"/>
              </a:rPr>
              <a:t>. Принцип </a:t>
            </a:r>
            <a:r>
              <a:rPr lang="ru-RU" dirty="0" err="1">
                <a:latin typeface="Times New Roman"/>
                <a:ea typeface="Times New Roman"/>
              </a:rPr>
              <a:t>самофінансування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допускає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залучення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кредитних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ресурсів</a:t>
            </a:r>
            <a:r>
              <a:rPr lang="ru-RU" dirty="0">
                <a:latin typeface="Times New Roman"/>
                <a:ea typeface="Times New Roman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419735" algn="l"/>
              </a:tabLst>
            </a:pPr>
            <a:r>
              <a:rPr lang="ru-RU" i="1" spc="-10" dirty="0" err="1">
                <a:latin typeface="Times New Roman"/>
                <a:ea typeface="Times New Roman"/>
              </a:rPr>
              <a:t>оренда</a:t>
            </a:r>
            <a:r>
              <a:rPr lang="ru-RU" spc="-10" dirty="0">
                <a:latin typeface="Times New Roman"/>
                <a:ea typeface="Times New Roman"/>
              </a:rPr>
              <a:t> (</a:t>
            </a:r>
            <a:r>
              <a:rPr lang="ru-RU" spc="-10" dirty="0" err="1">
                <a:latin typeface="Times New Roman"/>
                <a:ea typeface="Times New Roman"/>
              </a:rPr>
              <a:t>лізинг</a:t>
            </a:r>
            <a:r>
              <a:rPr lang="ru-RU" spc="-10" dirty="0">
                <a:latin typeface="Times New Roman"/>
                <a:ea typeface="Times New Roman"/>
              </a:rPr>
              <a:t>) — </a:t>
            </a:r>
            <a:r>
              <a:rPr lang="ru-RU" spc="-10" dirty="0" err="1">
                <a:latin typeface="Times New Roman"/>
                <a:ea typeface="Times New Roman"/>
              </a:rPr>
              <a:t>це</a:t>
            </a:r>
            <a:r>
              <a:rPr lang="ru-RU" spc="-10" dirty="0">
                <a:latin typeface="Times New Roman"/>
                <a:ea typeface="Times New Roman"/>
              </a:rPr>
              <a:t> </a:t>
            </a:r>
            <a:r>
              <a:rPr lang="ru-RU" spc="-10" dirty="0" err="1">
                <a:latin typeface="Times New Roman"/>
                <a:ea typeface="Times New Roman"/>
              </a:rPr>
              <a:t>передання</a:t>
            </a:r>
            <a:r>
              <a:rPr lang="ru-RU" spc="-10" dirty="0">
                <a:latin typeface="Times New Roman"/>
                <a:ea typeface="Times New Roman"/>
              </a:rPr>
              <a:t> майна у </a:t>
            </a:r>
            <a:r>
              <a:rPr lang="ru-RU" spc="-10" dirty="0" err="1">
                <a:latin typeface="Times New Roman"/>
                <a:ea typeface="Times New Roman"/>
              </a:rPr>
              <a:t>користування</a:t>
            </a:r>
            <a:r>
              <a:rPr lang="ru-RU" spc="-10" dirty="0">
                <a:latin typeface="Times New Roman"/>
                <a:ea typeface="Times New Roman"/>
              </a:rPr>
              <a:t> за </a:t>
            </a:r>
            <a:r>
              <a:rPr lang="ru-RU" spc="-10" dirty="0" err="1">
                <a:latin typeface="Times New Roman"/>
                <a:ea typeface="Times New Roman"/>
              </a:rPr>
              <a:t>пев­</a:t>
            </a:r>
            <a:r>
              <a:rPr lang="ru-RU" dirty="0" err="1">
                <a:latin typeface="Times New Roman"/>
                <a:ea typeface="Times New Roman"/>
              </a:rPr>
              <a:t>ну</a:t>
            </a:r>
            <a:r>
              <a:rPr lang="ru-RU" dirty="0">
                <a:latin typeface="Times New Roman"/>
                <a:ea typeface="Times New Roman"/>
              </a:rPr>
              <a:t> плату і на </a:t>
            </a:r>
            <a:r>
              <a:rPr lang="ru-RU" dirty="0" err="1">
                <a:latin typeface="Times New Roman"/>
                <a:ea typeface="Times New Roman"/>
              </a:rPr>
              <a:t>певний</a:t>
            </a:r>
            <a:r>
              <a:rPr lang="ru-RU" dirty="0">
                <a:latin typeface="Times New Roman"/>
                <a:ea typeface="Times New Roman"/>
              </a:rPr>
              <a:t> строк;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419735" algn="l"/>
              </a:tabLst>
            </a:pPr>
            <a:r>
              <a:rPr lang="ru-RU" i="1" dirty="0" err="1">
                <a:latin typeface="Times New Roman"/>
                <a:ea typeface="Times New Roman"/>
              </a:rPr>
              <a:t>інвестування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— </a:t>
            </a:r>
            <a:r>
              <a:rPr lang="ru-RU" dirty="0" err="1">
                <a:latin typeface="Times New Roman"/>
                <a:ea typeface="Times New Roman"/>
              </a:rPr>
              <a:t>процес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вкладення</a:t>
            </a:r>
            <a:r>
              <a:rPr lang="ru-RU" dirty="0">
                <a:latin typeface="Times New Roman"/>
                <a:ea typeface="Times New Roman"/>
              </a:rPr>
              <a:t> грошей у </a:t>
            </a:r>
            <a:r>
              <a:rPr lang="ru-RU" dirty="0" err="1">
                <a:latin typeface="Times New Roman"/>
                <a:ea typeface="Times New Roman"/>
              </a:rPr>
              <a:t>ті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чи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інші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об’єкти</a:t>
            </a:r>
            <a:r>
              <a:rPr lang="ru-RU" dirty="0">
                <a:latin typeface="Times New Roman"/>
                <a:ea typeface="Times New Roman"/>
              </a:rPr>
              <a:t> з </a:t>
            </a:r>
            <a:r>
              <a:rPr lang="ru-RU" dirty="0" err="1">
                <a:latin typeface="Times New Roman"/>
                <a:ea typeface="Times New Roman"/>
              </a:rPr>
              <a:t>розрахунком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збільшення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їх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вартості</a:t>
            </a:r>
            <a:r>
              <a:rPr lang="ru-RU" dirty="0">
                <a:latin typeface="Times New Roman"/>
                <a:ea typeface="Times New Roman"/>
              </a:rPr>
              <a:t>, а </a:t>
            </a:r>
            <a:r>
              <a:rPr lang="ru-RU" dirty="0" err="1">
                <a:latin typeface="Times New Roman"/>
                <a:ea typeface="Times New Roman"/>
              </a:rPr>
              <a:t>також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отримання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додаткового</a:t>
            </a:r>
            <a:r>
              <a:rPr lang="ru-RU" dirty="0">
                <a:latin typeface="Times New Roman"/>
                <a:ea typeface="Times New Roman"/>
              </a:rPr>
              <a:t> доходу.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95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124744"/>
            <a:ext cx="8280920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i="1" spc="-30" dirty="0" err="1">
                <a:latin typeface="Times New Roman"/>
                <a:ea typeface="Times New Roman"/>
              </a:rPr>
              <a:t>Фінансове</a:t>
            </a:r>
            <a:r>
              <a:rPr lang="ru-RU" sz="2800" b="1" i="1" spc="-30" dirty="0">
                <a:latin typeface="Times New Roman"/>
                <a:ea typeface="Times New Roman"/>
              </a:rPr>
              <a:t> </a:t>
            </a:r>
            <a:r>
              <a:rPr lang="ru-RU" sz="2800" b="1" i="1" spc="-30" dirty="0" err="1">
                <a:latin typeface="Times New Roman"/>
                <a:ea typeface="Times New Roman"/>
              </a:rPr>
              <a:t>регулювання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економічних</a:t>
            </a:r>
            <a:r>
              <a:rPr lang="ru-RU" sz="2800" spc="-30" dirty="0">
                <a:latin typeface="Times New Roman"/>
                <a:ea typeface="Times New Roman"/>
              </a:rPr>
              <a:t> і </a:t>
            </a:r>
            <a:r>
              <a:rPr lang="ru-RU" sz="2800" spc="-30" dirty="0" err="1">
                <a:latin typeface="Times New Roman"/>
                <a:ea typeface="Times New Roman"/>
              </a:rPr>
              <a:t>соціальних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процесів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відбувається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насамперед</a:t>
            </a:r>
            <a:r>
              <a:rPr lang="ru-RU" sz="2800" spc="-30" dirty="0">
                <a:latin typeface="Times New Roman"/>
                <a:ea typeface="Times New Roman"/>
              </a:rPr>
              <a:t> через </a:t>
            </a:r>
            <a:r>
              <a:rPr lang="ru-RU" sz="2800" spc="-30" dirty="0" err="1">
                <a:latin typeface="Times New Roman"/>
                <a:ea typeface="Times New Roman"/>
              </a:rPr>
              <a:t>перерозподіл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частини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доходів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підприємств</a:t>
            </a:r>
            <a:r>
              <a:rPr lang="ru-RU" sz="2800" spc="-30" dirty="0">
                <a:latin typeface="Times New Roman"/>
                <a:ea typeface="Times New Roman"/>
              </a:rPr>
              <a:t> і </a:t>
            </a:r>
            <a:r>
              <a:rPr lang="ru-RU" sz="2800" spc="-30" dirty="0" err="1">
                <a:latin typeface="Times New Roman"/>
                <a:ea typeface="Times New Roman"/>
              </a:rPr>
              <a:t>організацій</a:t>
            </a:r>
            <a:r>
              <a:rPr lang="ru-RU" sz="2800" spc="-30" dirty="0">
                <a:latin typeface="Times New Roman"/>
                <a:ea typeface="Times New Roman"/>
              </a:rPr>
              <a:t>, а </a:t>
            </a:r>
            <a:r>
              <a:rPr lang="ru-RU" sz="2800" spc="-30" dirty="0" err="1">
                <a:latin typeface="Times New Roman"/>
                <a:ea typeface="Times New Roman"/>
              </a:rPr>
              <a:t>також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населення</a:t>
            </a:r>
            <a:r>
              <a:rPr lang="ru-RU" sz="2800" spc="-30" dirty="0">
                <a:latin typeface="Times New Roman"/>
                <a:ea typeface="Times New Roman"/>
              </a:rPr>
              <a:t> і </a:t>
            </a:r>
            <a:r>
              <a:rPr lang="ru-RU" sz="2800" spc="-30" dirty="0" err="1">
                <a:latin typeface="Times New Roman"/>
                <a:ea typeface="Times New Roman"/>
              </a:rPr>
              <a:t>спрямування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цих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коштів</a:t>
            </a:r>
            <a:r>
              <a:rPr lang="ru-RU" sz="2800" spc="-30" dirty="0">
                <a:latin typeface="Times New Roman"/>
                <a:ea typeface="Times New Roman"/>
              </a:rPr>
              <a:t> у </a:t>
            </a:r>
            <a:r>
              <a:rPr lang="ru-RU" sz="2800" spc="-30" dirty="0" err="1">
                <a:latin typeface="Times New Roman"/>
                <a:ea typeface="Times New Roman"/>
              </a:rPr>
              <a:t>бюджети</a:t>
            </a:r>
            <a:r>
              <a:rPr lang="ru-RU" sz="2800" spc="-30" dirty="0">
                <a:latin typeface="Times New Roman"/>
                <a:ea typeface="Times New Roman"/>
              </a:rPr>
              <a:t> та </a:t>
            </a:r>
            <a:r>
              <a:rPr lang="ru-RU" sz="2800" spc="-30" dirty="0" err="1">
                <a:latin typeface="Times New Roman"/>
                <a:ea typeface="Times New Roman"/>
              </a:rPr>
              <a:t>державні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цільові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фонди</a:t>
            </a:r>
            <a:r>
              <a:rPr lang="ru-RU" sz="2800" spc="-30" dirty="0">
                <a:latin typeface="Times New Roman"/>
                <a:ea typeface="Times New Roman"/>
              </a:rPr>
              <a:t> для </a:t>
            </a:r>
            <a:r>
              <a:rPr lang="ru-RU" sz="2800" spc="-30" dirty="0" err="1">
                <a:latin typeface="Times New Roman"/>
                <a:ea typeface="Times New Roman"/>
              </a:rPr>
              <a:t>задоволення</a:t>
            </a:r>
            <a:r>
              <a:rPr lang="ru-RU" sz="2800" spc="-30" dirty="0">
                <a:latin typeface="Times New Roman"/>
                <a:ea typeface="Times New Roman"/>
              </a:rPr>
              <a:t> </a:t>
            </a:r>
            <a:r>
              <a:rPr lang="ru-RU" sz="2800" spc="-30" dirty="0" err="1">
                <a:latin typeface="Times New Roman"/>
                <a:ea typeface="Times New Roman"/>
              </a:rPr>
              <a:t>державних</a:t>
            </a:r>
            <a:r>
              <a:rPr lang="ru-RU" sz="2800" spc="-30" dirty="0">
                <a:latin typeface="Times New Roman"/>
                <a:ea typeface="Times New Roman"/>
              </a:rPr>
              <a:t> потреб.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44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04665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/>
              <a:t>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валового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(ВВП)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моделями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сіспільстві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Воснові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лежать роль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ВВП;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ВВП.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ВВП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866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4904" y="-675456"/>
            <a:ext cx="14545616" cy="799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8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послідовне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сферах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теоретичне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обґрунтування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практики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централізованих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децентралізованих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Без них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неможливе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продукту (ВВП),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особи, кожного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достатніми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коштами.</a:t>
            </a:r>
          </a:p>
        </p:txBody>
      </p:sp>
    </p:spTree>
    <p:extLst>
      <p:ext uri="{BB962C8B-B14F-4D97-AF65-F5344CB8AC3E}">
        <p14:creationId xmlns:p14="http://schemas.microsoft.com/office/powerpoint/2010/main" val="6119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3529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	Характерна </a:t>
            </a:r>
            <a:r>
              <a:rPr lang="uk-UA" sz="2400" i="1" dirty="0">
                <a:solidFill>
                  <a:srgbClr val="FF0000"/>
                </a:solidFill>
                <a:latin typeface="Times New Roman"/>
                <a:ea typeface="Times New Roman"/>
              </a:rPr>
              <a:t>ознака моделі</a:t>
            </a:r>
            <a:r>
              <a:rPr lang="uk-UA" sz="24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полягає в тому, що держава отримує свої доходи насамперед на основі </a:t>
            </a:r>
            <a:r>
              <a:rPr lang="uk-UA" sz="2400" b="1" i="1" dirty="0">
                <a:latin typeface="Times New Roman"/>
                <a:ea typeface="Times New Roman"/>
              </a:rPr>
              <a:t>перерозподілу</a:t>
            </a:r>
            <a:r>
              <a:rPr lang="uk-UA" sz="2400" dirty="0">
                <a:latin typeface="Times New Roman"/>
                <a:ea typeface="Times New Roman"/>
              </a:rPr>
              <a:t> національного доходу.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06070" algn="l"/>
              </a:tabLst>
            </a:pPr>
            <a:endParaRPr lang="uk-UA" sz="2400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06070" algn="l"/>
              </a:tabLst>
            </a:pPr>
            <a:r>
              <a:rPr lang="uk-UA" sz="24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	Модель </a:t>
            </a:r>
            <a:r>
              <a:rPr lang="uk-UA" sz="2400" dirty="0">
                <a:solidFill>
                  <a:srgbClr val="7030A0"/>
                </a:solidFill>
                <a:latin typeface="Times New Roman"/>
                <a:ea typeface="Times New Roman"/>
              </a:rPr>
              <a:t>є відкритою, зрозумілою і точно характеризує фінансові реалії у суспільстві</a:t>
            </a:r>
            <a:r>
              <a:rPr lang="uk-UA" sz="24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:</a:t>
            </a:r>
          </a:p>
          <a:p>
            <a:pPr algn="just">
              <a:spcAft>
                <a:spcPts val="0"/>
              </a:spcAft>
              <a:tabLst>
                <a:tab pos="306070" algn="l"/>
              </a:tabLst>
            </a:pPr>
            <a:endParaRPr lang="ru-RU" sz="2400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 smtClean="0">
                <a:latin typeface="Times New Roman"/>
                <a:ea typeface="Times New Roman"/>
              </a:rPr>
              <a:t>	по-перше</a:t>
            </a:r>
            <a:r>
              <a:rPr lang="uk-UA" sz="2400" dirty="0">
                <a:latin typeface="Times New Roman"/>
                <a:ea typeface="Times New Roman"/>
              </a:rPr>
              <a:t>, у ній точно відображається рівень доходів кожної юри­дичної і фізичної особи, який, у свою чергу, характеризує їх вклад у створення національного доходу</a:t>
            </a:r>
            <a:r>
              <a:rPr lang="uk-UA" sz="2400" dirty="0" smtClean="0">
                <a:latin typeface="Times New Roman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	</a:t>
            </a:r>
            <a:r>
              <a:rPr lang="ru-RU" sz="2400" dirty="0" err="1" smtClean="0">
                <a:latin typeface="Times New Roman"/>
                <a:ea typeface="Times New Roman"/>
              </a:rPr>
              <a:t>по-друге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достовірно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визначається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рівень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оподаткування</a:t>
            </a:r>
            <a:r>
              <a:rPr lang="ru-RU" sz="2400" dirty="0">
                <a:latin typeface="Times New Roman"/>
                <a:ea typeface="Times New Roman"/>
              </a:rPr>
              <a:t>: </a:t>
            </a:r>
            <a:r>
              <a:rPr lang="ru-RU" sz="2400" dirty="0" err="1">
                <a:latin typeface="Times New Roman"/>
                <a:ea typeface="Times New Roman"/>
              </a:rPr>
              <a:t>кожний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суб’єкт</a:t>
            </a:r>
            <a:r>
              <a:rPr lang="ru-RU" sz="2400" dirty="0">
                <a:latin typeface="Times New Roman"/>
                <a:ea typeface="Times New Roman"/>
              </a:rPr>
              <a:t> точно </a:t>
            </a:r>
            <a:r>
              <a:rPr lang="ru-RU" sz="2400" dirty="0" err="1">
                <a:latin typeface="Times New Roman"/>
                <a:ea typeface="Times New Roman"/>
              </a:rPr>
              <a:t>знає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скільки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він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заробляє</a:t>
            </a:r>
            <a:r>
              <a:rPr lang="ru-RU" sz="2400" dirty="0">
                <a:latin typeface="Times New Roman"/>
                <a:ea typeface="Times New Roman"/>
              </a:rPr>
              <a:t> і </a:t>
            </a:r>
            <a:r>
              <a:rPr lang="ru-RU" sz="2400" dirty="0" err="1">
                <a:latin typeface="Times New Roman"/>
                <a:ea typeface="Times New Roman"/>
              </a:rPr>
              <a:t>скільки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віддає</a:t>
            </a:r>
            <a:r>
              <a:rPr lang="ru-RU" sz="2400" dirty="0">
                <a:latin typeface="Times New Roman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	</a:t>
            </a:r>
            <a:r>
              <a:rPr lang="ru-RU" sz="2400" dirty="0" err="1" smtClean="0">
                <a:latin typeface="Times New Roman"/>
                <a:ea typeface="Times New Roman"/>
              </a:rPr>
              <a:t>по-третє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чітко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зафіксовано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стимули</a:t>
            </a:r>
            <a:r>
              <a:rPr lang="ru-RU" sz="2400" dirty="0">
                <a:latin typeface="Times New Roman"/>
                <a:ea typeface="Times New Roman"/>
              </a:rPr>
              <a:t> до </a:t>
            </a:r>
            <a:r>
              <a:rPr lang="ru-RU" sz="2400" dirty="0" err="1">
                <a:latin typeface="Times New Roman"/>
                <a:ea typeface="Times New Roman"/>
              </a:rPr>
              <a:t>зростання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доходів</a:t>
            </a:r>
            <a:r>
              <a:rPr lang="ru-RU" sz="2400" dirty="0">
                <a:latin typeface="Times New Roman"/>
                <a:ea typeface="Times New Roman"/>
              </a:rPr>
              <a:t> на </a:t>
            </a:r>
            <a:r>
              <a:rPr lang="ru-RU" sz="2400" dirty="0" err="1">
                <a:latin typeface="Times New Roman"/>
                <a:ea typeface="Times New Roman"/>
              </a:rPr>
              <a:t>основі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зростання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виробництва</a:t>
            </a:r>
            <a:r>
              <a:rPr lang="ru-RU" sz="2400" dirty="0">
                <a:latin typeface="Times New Roman"/>
                <a:ea typeface="Times New Roman"/>
              </a:rPr>
              <a:t> і </a:t>
            </a:r>
            <a:r>
              <a:rPr lang="ru-RU" sz="2400" dirty="0" err="1">
                <a:latin typeface="Times New Roman"/>
                <a:ea typeface="Times New Roman"/>
              </a:rPr>
              <a:t>підвищення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продуктивності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праці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417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1906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Пропорції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первинного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підприємцями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службовцями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ринковими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законодавчому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порядку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установленню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пропорцій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заробітною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платою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 одного боку,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заінтересований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збільшенні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02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3575" y="-747464"/>
            <a:ext cx="13011150" cy="790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2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0487" y="332656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	Характерна </a:t>
            </a:r>
            <a:r>
              <a:rPr lang="ru-RU" sz="2800" dirty="0" err="1">
                <a:solidFill>
                  <a:srgbClr val="FF0000"/>
                </a:solidFill>
              </a:rPr>
              <a:t>ознака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моделі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полягає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в тому,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переважну</a:t>
            </a:r>
            <a:r>
              <a:rPr lang="ru-RU" sz="2800" dirty="0"/>
              <a:t> </a:t>
            </a:r>
            <a:r>
              <a:rPr lang="ru-RU" sz="2800" dirty="0" err="1"/>
              <a:t>частину</a:t>
            </a:r>
            <a:r>
              <a:rPr lang="ru-RU" sz="2800" dirty="0"/>
              <a:t> </a:t>
            </a:r>
            <a:r>
              <a:rPr lang="ru-RU" sz="2800" dirty="0" err="1"/>
              <a:t>своїх</a:t>
            </a:r>
            <a:r>
              <a:rPr lang="ru-RU" sz="2800" dirty="0"/>
              <a:t> </a:t>
            </a:r>
            <a:r>
              <a:rPr lang="ru-RU" sz="2800" dirty="0" err="1"/>
              <a:t>доходів</a:t>
            </a:r>
            <a:r>
              <a:rPr lang="ru-RU" sz="2800" dirty="0"/>
              <a:t> держава </a:t>
            </a:r>
            <a:r>
              <a:rPr lang="ru-RU" sz="2800" dirty="0" err="1"/>
              <a:t>отримує</a:t>
            </a:r>
            <a:r>
              <a:rPr lang="ru-RU" sz="2800" dirty="0"/>
              <a:t> в </a:t>
            </a:r>
            <a:r>
              <a:rPr lang="ru-RU" sz="2800" dirty="0" err="1"/>
              <a:t>процесі</a:t>
            </a:r>
            <a:r>
              <a:rPr lang="ru-RU" sz="2800" dirty="0"/>
              <a:t> </a:t>
            </a:r>
            <a:r>
              <a:rPr lang="ru-RU" sz="2800" dirty="0" err="1"/>
              <a:t>первинного</a:t>
            </a:r>
            <a:r>
              <a:rPr lang="ru-RU" sz="2800" dirty="0"/>
              <a:t> </a:t>
            </a:r>
            <a:r>
              <a:rPr lang="ru-RU" sz="2800" dirty="0" err="1"/>
              <a:t>розподілу</a:t>
            </a:r>
            <a:r>
              <a:rPr lang="ru-RU" sz="2800" dirty="0"/>
              <a:t> </a:t>
            </a:r>
            <a:r>
              <a:rPr lang="ru-RU" sz="2800" dirty="0" err="1"/>
              <a:t>національного</a:t>
            </a:r>
            <a:r>
              <a:rPr lang="ru-RU" sz="2800" dirty="0"/>
              <a:t> доходу.</a:t>
            </a:r>
          </a:p>
          <a:p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Модель </a:t>
            </a:r>
            <a:r>
              <a:rPr lang="ru-RU" sz="2800" dirty="0">
                <a:solidFill>
                  <a:srgbClr val="FF0000"/>
                </a:solidFill>
              </a:rPr>
              <a:t>є </a:t>
            </a:r>
            <a:r>
              <a:rPr lang="ru-RU" sz="2800" dirty="0" err="1">
                <a:solidFill>
                  <a:srgbClr val="FF0000"/>
                </a:solidFill>
              </a:rPr>
              <a:t>закритою</a:t>
            </a:r>
            <a:r>
              <a:rPr lang="ru-RU" sz="2800" dirty="0">
                <a:solidFill>
                  <a:srgbClr val="FF0000"/>
                </a:solidFill>
              </a:rPr>
              <a:t> і не </a:t>
            </a:r>
            <a:r>
              <a:rPr lang="ru-RU" sz="2800" dirty="0" err="1">
                <a:solidFill>
                  <a:srgbClr val="FF0000"/>
                </a:solidFill>
              </a:rPr>
              <a:t>відображає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фінансових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реалій</a:t>
            </a:r>
            <a:r>
              <a:rPr lang="ru-RU" sz="2800" dirty="0">
                <a:solidFill>
                  <a:srgbClr val="FF0000"/>
                </a:solidFill>
              </a:rPr>
              <a:t> у </a:t>
            </a:r>
            <a:r>
              <a:rPr lang="ru-RU" sz="2800" dirty="0" err="1">
                <a:solidFill>
                  <a:srgbClr val="FF0000"/>
                </a:solidFill>
              </a:rPr>
              <a:t>суспільстві</a:t>
            </a:r>
            <a:r>
              <a:rPr lang="ru-RU" sz="2800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по-перше</a:t>
            </a:r>
            <a:r>
              <a:rPr lang="ru-RU" sz="2800" dirty="0"/>
              <a:t>, з </a:t>
            </a:r>
            <a:r>
              <a:rPr lang="ru-RU" sz="2800" dirty="0" err="1"/>
              <a:t>неї</a:t>
            </a:r>
            <a:r>
              <a:rPr lang="ru-RU" sz="2800" dirty="0"/>
              <a:t> не видно реального </a:t>
            </a:r>
            <a:r>
              <a:rPr lang="ru-RU" sz="2800" dirty="0" err="1"/>
              <a:t>рівня</a:t>
            </a:r>
            <a:r>
              <a:rPr lang="ru-RU" sz="2800" dirty="0"/>
              <a:t> </a:t>
            </a:r>
            <a:r>
              <a:rPr lang="ru-RU" sz="2800" dirty="0" err="1"/>
              <a:t>доходів</a:t>
            </a:r>
            <a:r>
              <a:rPr lang="ru-RU" sz="2800" dirty="0"/>
              <a:t> </a:t>
            </a:r>
            <a:r>
              <a:rPr lang="ru-RU" sz="2800" dirty="0" err="1"/>
              <a:t>юридичних</a:t>
            </a:r>
            <a:r>
              <a:rPr lang="ru-RU" sz="2800" dirty="0"/>
              <a:t> і </a:t>
            </a:r>
            <a:r>
              <a:rPr lang="ru-RU" sz="2800" dirty="0" err="1"/>
              <a:t>фізичних</a:t>
            </a:r>
            <a:r>
              <a:rPr lang="ru-RU" sz="2800" dirty="0"/>
              <a:t> </a:t>
            </a:r>
            <a:r>
              <a:rPr lang="ru-RU" sz="2800" dirty="0" err="1"/>
              <a:t>осіб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по-друге</a:t>
            </a:r>
            <a:r>
              <a:rPr lang="ru-RU" sz="2800" dirty="0"/>
              <a:t>, доходи </a:t>
            </a:r>
            <a:r>
              <a:rPr lang="ru-RU" sz="2800" dirty="0" err="1"/>
              <a:t>юридичних</a:t>
            </a:r>
            <a:r>
              <a:rPr lang="ru-RU" sz="2800" dirty="0"/>
              <a:t> і </a:t>
            </a:r>
            <a:r>
              <a:rPr lang="ru-RU" sz="2800" dirty="0" err="1"/>
              <a:t>фізичних</a:t>
            </a:r>
            <a:r>
              <a:rPr lang="ru-RU" sz="2800" dirty="0"/>
              <a:t> </a:t>
            </a:r>
            <a:r>
              <a:rPr lang="ru-RU" sz="2800" dirty="0" err="1"/>
              <a:t>осіб</a:t>
            </a:r>
            <a:r>
              <a:rPr lang="ru-RU" sz="2800" dirty="0"/>
              <a:t> не </a:t>
            </a:r>
            <a:r>
              <a:rPr lang="ru-RU" sz="2800" dirty="0" err="1"/>
              <a:t>відображають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вклад у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національного</a:t>
            </a:r>
            <a:r>
              <a:rPr lang="ru-RU" sz="2800" dirty="0"/>
              <a:t> доходу;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по-третє</a:t>
            </a:r>
            <a:r>
              <a:rPr lang="ru-RU" sz="2800" dirty="0"/>
              <a:t>, </a:t>
            </a:r>
            <a:r>
              <a:rPr lang="ru-RU" sz="2800" dirty="0" err="1"/>
              <a:t>неможливо</a:t>
            </a:r>
            <a:r>
              <a:rPr lang="ru-RU" sz="2800" dirty="0"/>
              <a:t> </a:t>
            </a:r>
            <a:r>
              <a:rPr lang="ru-RU" sz="2800" dirty="0" err="1"/>
              <a:t>достовірно</a:t>
            </a:r>
            <a:r>
              <a:rPr lang="ru-RU" sz="2800" dirty="0"/>
              <a:t> </a:t>
            </a:r>
            <a:r>
              <a:rPr lang="ru-RU" sz="2800" dirty="0" err="1"/>
              <a:t>визначити</a:t>
            </a:r>
            <a:r>
              <a:rPr lang="ru-RU" sz="2800" dirty="0"/>
              <a:t> </a:t>
            </a:r>
            <a:r>
              <a:rPr lang="ru-RU" sz="2800" dirty="0" err="1"/>
              <a:t>рівень</a:t>
            </a:r>
            <a:r>
              <a:rPr lang="ru-RU" sz="2800" dirty="0"/>
              <a:t> </a:t>
            </a:r>
            <a:r>
              <a:rPr lang="ru-RU" sz="2800" dirty="0" err="1"/>
              <a:t>оподаткування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 err="1"/>
              <a:t>по-четверте</a:t>
            </a:r>
            <a:r>
              <a:rPr lang="ru-RU" sz="2800" dirty="0"/>
              <a:t>, </a:t>
            </a:r>
            <a:r>
              <a:rPr lang="ru-RU" sz="2800" dirty="0" err="1"/>
              <a:t>відсутні</a:t>
            </a:r>
            <a:r>
              <a:rPr lang="ru-RU" sz="2800" dirty="0"/>
              <a:t> </a:t>
            </a:r>
            <a:r>
              <a:rPr lang="ru-RU" sz="2800" dirty="0" err="1"/>
              <a:t>стимули</a:t>
            </a:r>
            <a:r>
              <a:rPr lang="ru-RU" sz="2800" dirty="0"/>
              <a:t> до </a:t>
            </a:r>
            <a:r>
              <a:rPr lang="ru-RU" sz="2800" dirty="0" err="1"/>
              <a:t>продуктивної</a:t>
            </a:r>
            <a:r>
              <a:rPr lang="ru-RU" sz="2800" dirty="0"/>
              <a:t> </a:t>
            </a:r>
            <a:r>
              <a:rPr lang="ru-RU" sz="2800" dirty="0" err="1"/>
              <a:t>праці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77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80728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Пропорції</a:t>
            </a:r>
            <a:r>
              <a:rPr lang="ru-RU" sz="2400" dirty="0" smtClean="0"/>
              <a:t> </a:t>
            </a:r>
            <a:r>
              <a:rPr lang="ru-RU" sz="2400" dirty="0" err="1"/>
              <a:t>первинного</a:t>
            </a:r>
            <a:r>
              <a:rPr lang="ru-RU" sz="2400" dirty="0"/>
              <a:t> </a:t>
            </a:r>
            <a:r>
              <a:rPr lang="ru-RU" sz="2400" dirty="0" err="1"/>
              <a:t>розподілу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доходу </a:t>
            </a:r>
            <a:r>
              <a:rPr lang="ru-RU" sz="2400" dirty="0" err="1"/>
              <a:t>регулюються</a:t>
            </a:r>
            <a:r>
              <a:rPr lang="ru-RU" sz="2400" dirty="0"/>
              <a:t> державою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адміністративних</a:t>
            </a:r>
            <a:r>
              <a:rPr lang="ru-RU" sz="2400" dirty="0"/>
              <a:t> </a:t>
            </a:r>
            <a:r>
              <a:rPr lang="ru-RU" sz="2400" dirty="0" err="1"/>
              <a:t>методів</a:t>
            </a:r>
            <a:r>
              <a:rPr lang="ru-RU" sz="2400" dirty="0"/>
              <a:t>.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заробітної</a:t>
            </a:r>
            <a:r>
              <a:rPr lang="ru-RU" sz="2400" dirty="0"/>
              <a:t> плати </a:t>
            </a:r>
            <a:r>
              <a:rPr lang="ru-RU" sz="2400" dirty="0" err="1"/>
              <a:t>регулювався</a:t>
            </a:r>
            <a:r>
              <a:rPr lang="ru-RU" sz="2400" dirty="0"/>
              <a:t> через </a:t>
            </a:r>
            <a:r>
              <a:rPr lang="ru-RU" sz="2400" dirty="0" err="1"/>
              <a:t>установлення</a:t>
            </a:r>
            <a:r>
              <a:rPr lang="ru-RU" sz="2400" dirty="0"/>
              <a:t> </a:t>
            </a:r>
            <a:r>
              <a:rPr lang="ru-RU" sz="2400" dirty="0" err="1"/>
              <a:t>тарифних</a:t>
            </a:r>
            <a:r>
              <a:rPr lang="ru-RU" sz="2400" dirty="0"/>
              <a:t> </a:t>
            </a:r>
            <a:r>
              <a:rPr lang="ru-RU" sz="2400" dirty="0" err="1"/>
              <a:t>розрядів</a:t>
            </a:r>
            <a:r>
              <a:rPr lang="ru-RU" sz="2400" dirty="0"/>
              <a:t> і </a:t>
            </a:r>
            <a:r>
              <a:rPr lang="ru-RU" sz="2400" dirty="0" err="1"/>
              <a:t>посадових</a:t>
            </a:r>
            <a:r>
              <a:rPr lang="ru-RU" sz="2400" dirty="0"/>
              <a:t> </a:t>
            </a:r>
            <a:r>
              <a:rPr lang="ru-RU" sz="2400" dirty="0" err="1"/>
              <a:t>окладів</a:t>
            </a:r>
            <a:r>
              <a:rPr lang="ru-RU" sz="2400" dirty="0"/>
              <a:t>. На </a:t>
            </a:r>
            <a:r>
              <a:rPr lang="ru-RU" sz="2400" dirty="0" err="1"/>
              <a:t>основі</a:t>
            </a:r>
            <a:r>
              <a:rPr lang="ru-RU" sz="2400" dirty="0"/>
              <a:t> планового </a:t>
            </a:r>
            <a:r>
              <a:rPr lang="ru-RU" sz="2400" dirty="0" err="1"/>
              <a:t>ціноутворення</a:t>
            </a:r>
            <a:r>
              <a:rPr lang="ru-RU" sz="2400" dirty="0"/>
              <a:t> </a:t>
            </a:r>
            <a:r>
              <a:rPr lang="ru-RU" sz="2400" dirty="0" err="1"/>
              <a:t>фіксувався</a:t>
            </a:r>
            <a:r>
              <a:rPr lang="ru-RU" sz="2400" dirty="0"/>
              <a:t> </a:t>
            </a:r>
            <a:r>
              <a:rPr lang="ru-RU" sz="2400" dirty="0" err="1"/>
              <a:t>централізований</a:t>
            </a:r>
            <a:r>
              <a:rPr lang="ru-RU" sz="2400" dirty="0"/>
              <a:t> </a:t>
            </a:r>
            <a:r>
              <a:rPr lang="ru-RU" sz="2400" dirty="0" err="1"/>
              <a:t>чистий</a:t>
            </a:r>
            <a:r>
              <a:rPr lang="ru-RU" sz="2400" dirty="0"/>
              <a:t> </a:t>
            </a:r>
            <a:r>
              <a:rPr lang="ru-RU" sz="2400" dirty="0" err="1"/>
              <a:t>дохід</a:t>
            </a:r>
            <a:r>
              <a:rPr lang="ru-RU" sz="2400" dirty="0"/>
              <a:t> </a:t>
            </a:r>
            <a:r>
              <a:rPr lang="ru-RU" sz="2400" dirty="0" err="1"/>
              <a:t>держави</a:t>
            </a:r>
            <a:r>
              <a:rPr lang="ru-RU" sz="2400" dirty="0"/>
              <a:t> (</a:t>
            </a:r>
            <a:r>
              <a:rPr lang="ru-RU" sz="2400" dirty="0" err="1"/>
              <a:t>податок</a:t>
            </a:r>
            <a:r>
              <a:rPr lang="ru-RU" sz="2400" dirty="0"/>
              <a:t> з обороту) і </a:t>
            </a:r>
            <a:r>
              <a:rPr lang="ru-RU" sz="2400" dirty="0" err="1"/>
              <a:t>встановлювався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прибутку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9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5846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b="1" dirty="0" smtClean="0"/>
              <a:t>За </a:t>
            </a:r>
            <a:r>
              <a:rPr lang="ru-RU" sz="2400" b="1" dirty="0" err="1"/>
              <a:t>рівнем</a:t>
            </a:r>
            <a:r>
              <a:rPr lang="ru-RU" sz="2400" b="1" dirty="0"/>
              <a:t> </a:t>
            </a:r>
            <a:r>
              <a:rPr lang="ru-RU" sz="2400" b="1" dirty="0" err="1"/>
              <a:t>державної</a:t>
            </a:r>
            <a:r>
              <a:rPr lang="ru-RU" sz="2400" b="1" dirty="0"/>
              <a:t> </a:t>
            </a:r>
            <a:r>
              <a:rPr lang="ru-RU" sz="2400" b="1" dirty="0" err="1"/>
              <a:t>централізації</a:t>
            </a:r>
            <a:r>
              <a:rPr lang="ru-RU" sz="2400" b="1" dirty="0"/>
              <a:t> ВВП </a:t>
            </a:r>
            <a:r>
              <a:rPr lang="ru-RU" sz="2400" dirty="0"/>
              <a:t>у рамках </a:t>
            </a:r>
            <a:r>
              <a:rPr lang="ru-RU" sz="2400" dirty="0" err="1"/>
              <a:t>фінансової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ru-RU" sz="2400" dirty="0" err="1"/>
              <a:t>ринкової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 </a:t>
            </a:r>
            <a:r>
              <a:rPr lang="ru-RU" sz="2400" dirty="0" err="1"/>
              <a:t>умовно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виділити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три </a:t>
            </a:r>
            <a:r>
              <a:rPr lang="ru-RU" sz="2400" dirty="0" err="1">
                <a:solidFill>
                  <a:srgbClr val="FF0000"/>
                </a:solidFill>
              </a:rPr>
              <a:t>основні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моделі</a:t>
            </a:r>
            <a:r>
              <a:rPr lang="ru-RU" sz="2400" dirty="0">
                <a:solidFill>
                  <a:srgbClr val="FF0000"/>
                </a:solidFill>
              </a:rPr>
              <a:t>: </a:t>
            </a:r>
            <a:r>
              <a:rPr lang="ru-RU" sz="2400" dirty="0" err="1">
                <a:solidFill>
                  <a:srgbClr val="0070C0"/>
                </a:solidFill>
              </a:rPr>
              <a:t>американську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західноєвропейську</a:t>
            </a:r>
            <a:r>
              <a:rPr lang="ru-RU" sz="2400" dirty="0">
                <a:solidFill>
                  <a:srgbClr val="0070C0"/>
                </a:solidFill>
              </a:rPr>
              <a:t> та </a:t>
            </a:r>
            <a:r>
              <a:rPr lang="ru-RU" sz="2400" dirty="0" err="1">
                <a:solidFill>
                  <a:srgbClr val="0070C0"/>
                </a:solidFill>
              </a:rPr>
              <a:t>скандинавську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dirty="0" err="1" smtClean="0">
                <a:solidFill>
                  <a:srgbClr val="FF0000"/>
                </a:solidFill>
              </a:rPr>
              <a:t>Американська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модель, </a:t>
            </a:r>
            <a:r>
              <a:rPr lang="ru-RU" sz="2400" dirty="0"/>
              <a:t>яка заснована на максимальному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самозабезпечення</a:t>
            </a:r>
            <a:r>
              <a:rPr lang="ru-RU" sz="2400" dirty="0"/>
              <a:t> </a:t>
            </a:r>
            <a:r>
              <a:rPr lang="ru-RU" sz="2400" dirty="0" err="1"/>
              <a:t>фізичних</a:t>
            </a:r>
            <a:r>
              <a:rPr lang="ru-RU" sz="2400" dirty="0"/>
              <a:t> і </a:t>
            </a:r>
            <a:r>
              <a:rPr lang="ru-RU" sz="2400" dirty="0" err="1"/>
              <a:t>самофінансування</a:t>
            </a:r>
            <a:r>
              <a:rPr lang="ru-RU" sz="2400" dirty="0"/>
              <a:t> </a:t>
            </a:r>
            <a:r>
              <a:rPr lang="ru-RU" sz="2400" dirty="0" err="1"/>
              <a:t>юридичних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незначним</a:t>
            </a:r>
            <a:r>
              <a:rPr lang="ru-RU" sz="2400" dirty="0"/>
              <a:t> </a:t>
            </a:r>
            <a:r>
              <a:rPr lang="ru-RU" sz="2400" dirty="0" err="1"/>
              <a:t>рівнем</a:t>
            </a:r>
            <a:r>
              <a:rPr lang="ru-RU" sz="2400" dirty="0"/>
              <a:t> </a:t>
            </a:r>
            <a:r>
              <a:rPr lang="ru-RU" sz="2400" dirty="0" err="1"/>
              <a:t>бюджетної</a:t>
            </a:r>
            <a:r>
              <a:rPr lang="ru-RU" sz="2400" dirty="0"/>
              <a:t> </a:t>
            </a:r>
            <a:r>
              <a:rPr lang="ru-RU" sz="2400" dirty="0" err="1"/>
              <a:t>централізації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dirty="0"/>
              <a:t>25—30%. </a:t>
            </a:r>
            <a:r>
              <a:rPr lang="ru-RU" sz="2400" dirty="0" err="1"/>
              <a:t>Фінансове</a:t>
            </a:r>
            <a:r>
              <a:rPr lang="ru-RU" sz="2400" dirty="0"/>
              <a:t> </a:t>
            </a:r>
            <a:r>
              <a:rPr lang="ru-RU" sz="2400" dirty="0" err="1"/>
              <a:t>втручання</a:t>
            </a:r>
            <a:r>
              <a:rPr lang="ru-RU" sz="2400" dirty="0"/>
              <a:t> в </a:t>
            </a:r>
            <a:r>
              <a:rPr lang="ru-RU" sz="2400" dirty="0" err="1"/>
              <a:t>економіку</a:t>
            </a:r>
            <a:r>
              <a:rPr lang="ru-RU" sz="2400" dirty="0"/>
              <a:t> </a:t>
            </a:r>
            <a:r>
              <a:rPr lang="ru-RU" sz="2400" dirty="0" err="1"/>
              <a:t>зведене</a:t>
            </a:r>
            <a:r>
              <a:rPr lang="ru-RU" sz="2400" dirty="0"/>
              <a:t> до </a:t>
            </a:r>
            <a:r>
              <a:rPr lang="ru-RU" sz="2400" dirty="0" err="1"/>
              <a:t>мінімуму</a:t>
            </a:r>
            <a:r>
              <a:rPr lang="ru-RU" sz="2400" dirty="0"/>
              <a:t>. У </a:t>
            </a:r>
            <a:r>
              <a:rPr lang="ru-RU" sz="2400" dirty="0" err="1"/>
              <a:t>соціальній</a:t>
            </a:r>
            <a:r>
              <a:rPr lang="ru-RU" sz="2400" dirty="0"/>
              <a:t>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забезпечуються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ті</a:t>
            </a:r>
            <a:r>
              <a:rPr lang="ru-RU" sz="2400" dirty="0"/>
              <a:t> </a:t>
            </a:r>
            <a:r>
              <a:rPr lang="ru-RU" sz="2400" dirty="0" err="1"/>
              <a:t>верстви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не в </a:t>
            </a:r>
            <a:r>
              <a:rPr lang="ru-RU" sz="2400" dirty="0" err="1"/>
              <a:t>змозі</a:t>
            </a:r>
            <a:r>
              <a:rPr lang="ru-RU" sz="2400" dirty="0"/>
              <a:t> </a:t>
            </a:r>
            <a:r>
              <a:rPr lang="ru-RU" sz="2400" dirty="0" err="1"/>
              <a:t>обійтися</a:t>
            </a:r>
            <a:r>
              <a:rPr lang="ru-RU" sz="2400" dirty="0"/>
              <a:t> без </a:t>
            </a:r>
            <a:r>
              <a:rPr lang="ru-RU" sz="2400" dirty="0" err="1"/>
              <a:t>державної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Модель </a:t>
            </a:r>
            <a:r>
              <a:rPr lang="ru-RU" sz="2400" dirty="0" err="1"/>
              <a:t>створює</a:t>
            </a:r>
            <a:r>
              <a:rPr lang="ru-RU" sz="2400" dirty="0"/>
              <a:t> </a:t>
            </a:r>
            <a:r>
              <a:rPr lang="ru-RU" sz="2400" dirty="0" err="1"/>
              <a:t>максимальну</a:t>
            </a:r>
            <a:r>
              <a:rPr lang="ru-RU" sz="2400" dirty="0"/>
              <a:t> </a:t>
            </a:r>
            <a:r>
              <a:rPr lang="ru-RU" sz="2400" dirty="0" err="1"/>
              <a:t>фінансову</a:t>
            </a:r>
            <a:r>
              <a:rPr lang="ru-RU" sz="2400" dirty="0"/>
              <a:t> </a:t>
            </a:r>
            <a:r>
              <a:rPr lang="ru-RU" sz="2400" dirty="0" err="1"/>
              <a:t>стимуляцію</a:t>
            </a:r>
            <a:r>
              <a:rPr lang="ru-RU" sz="2400" dirty="0"/>
              <a:t>: з одного боку, вона </a:t>
            </a:r>
            <a:r>
              <a:rPr lang="ru-RU" sz="2400" dirty="0" err="1"/>
              <a:t>дає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заробляти</a:t>
            </a:r>
            <a:r>
              <a:rPr lang="ru-RU" sz="2400" dirty="0"/>
              <a:t>, з </a:t>
            </a:r>
            <a:r>
              <a:rPr lang="ru-RU" sz="2400" dirty="0" err="1"/>
              <a:t>іншого</a:t>
            </a:r>
            <a:r>
              <a:rPr lang="ru-RU" sz="2400" dirty="0"/>
              <a:t> — </a:t>
            </a:r>
            <a:r>
              <a:rPr lang="ru-RU" sz="2400" dirty="0" err="1"/>
              <a:t>вимагає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досить</a:t>
            </a:r>
            <a:r>
              <a:rPr lang="ru-RU" sz="2400" dirty="0"/>
              <a:t> </a:t>
            </a:r>
            <a:r>
              <a:rPr lang="ru-RU" sz="2400" dirty="0" err="1"/>
              <a:t>жорстка</a:t>
            </a:r>
            <a:r>
              <a:rPr lang="ru-RU" sz="2400" dirty="0"/>
              <a:t> і </a:t>
            </a:r>
            <a:r>
              <a:rPr lang="ru-RU" sz="2400" dirty="0" err="1"/>
              <a:t>жорстока</a:t>
            </a:r>
            <a:r>
              <a:rPr lang="ru-RU" sz="2400" dirty="0"/>
              <a:t> модель, але вона </a:t>
            </a:r>
            <a:r>
              <a:rPr lang="ru-RU" sz="2400" dirty="0" err="1"/>
              <a:t>водночас</a:t>
            </a:r>
            <a:r>
              <a:rPr lang="ru-RU" sz="2400" dirty="0"/>
              <a:t> і </a:t>
            </a:r>
            <a:r>
              <a:rPr lang="ru-RU" sz="2400" dirty="0" err="1"/>
              <a:t>високоефективна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заснована, по </a:t>
            </a:r>
            <a:r>
              <a:rPr lang="ru-RU" sz="2400" dirty="0" err="1"/>
              <a:t>суті</a:t>
            </a:r>
            <a:r>
              <a:rPr lang="ru-RU" sz="2400" dirty="0"/>
              <a:t>, на </a:t>
            </a:r>
            <a:r>
              <a:rPr lang="ru-RU" sz="2400" dirty="0" err="1"/>
              <a:t>примусовій</a:t>
            </a:r>
            <a:r>
              <a:rPr lang="ru-RU" sz="2400" dirty="0"/>
              <a:t> </a:t>
            </a:r>
            <a:r>
              <a:rPr lang="ru-RU" sz="2400" dirty="0" err="1"/>
              <a:t>фінансовій</a:t>
            </a:r>
            <a:r>
              <a:rPr lang="ru-RU" sz="2400" dirty="0"/>
              <a:t> </a:t>
            </a:r>
            <a:r>
              <a:rPr lang="ru-RU" sz="2400" dirty="0" err="1"/>
              <a:t>стимуляції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2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97346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err="1" smtClean="0">
                <a:solidFill>
                  <a:srgbClr val="FF0000"/>
                </a:solidFill>
              </a:rPr>
              <a:t>Західноєвропейська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модель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поміркованим</a:t>
            </a:r>
            <a:r>
              <a:rPr lang="ru-RU" sz="2400" dirty="0"/>
              <a:t> </a:t>
            </a:r>
            <a:r>
              <a:rPr lang="ru-RU" sz="2400" dirty="0" err="1"/>
              <a:t>рівнем</a:t>
            </a:r>
            <a:r>
              <a:rPr lang="ru-RU" sz="2400" dirty="0"/>
              <a:t> </a:t>
            </a:r>
            <a:r>
              <a:rPr lang="ru-RU" sz="2400" dirty="0" err="1"/>
              <a:t>централізації</a:t>
            </a:r>
            <a:r>
              <a:rPr lang="ru-RU" sz="2400" dirty="0"/>
              <a:t> ВВП у </a:t>
            </a:r>
            <a:r>
              <a:rPr lang="ru-RU" sz="2400" dirty="0" err="1"/>
              <a:t>бюджеті</a:t>
            </a:r>
            <a:r>
              <a:rPr lang="ru-RU" sz="2400" dirty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35—45</a:t>
            </a:r>
            <a:r>
              <a:rPr lang="ru-RU" sz="2400" dirty="0"/>
              <a:t>%. За </a:t>
            </a:r>
            <a:r>
              <a:rPr lang="ru-RU" sz="2400" dirty="0" err="1"/>
              <a:t>рахунок</a:t>
            </a:r>
            <a:r>
              <a:rPr lang="ru-RU" sz="2400" dirty="0"/>
              <a:t> </a:t>
            </a:r>
            <a:r>
              <a:rPr lang="ru-RU" sz="2400" dirty="0" err="1"/>
              <a:t>вищого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централізації</a:t>
            </a:r>
            <a:r>
              <a:rPr lang="ru-RU" sz="2400" dirty="0"/>
              <a:t> ВВП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розгалуженою</a:t>
            </a:r>
            <a:r>
              <a:rPr lang="ru-RU" sz="2400" dirty="0"/>
              <a:t> є і </a:t>
            </a:r>
            <a:r>
              <a:rPr lang="ru-RU" sz="2400" dirty="0" err="1"/>
              <a:t>державна</a:t>
            </a:r>
            <a:r>
              <a:rPr lang="ru-RU" sz="2400" dirty="0"/>
              <a:t> </a:t>
            </a:r>
            <a:r>
              <a:rPr lang="ru-RU" sz="2400" dirty="0" err="1"/>
              <a:t>соціальна</a:t>
            </a:r>
            <a:r>
              <a:rPr lang="ru-RU" sz="2400" dirty="0"/>
              <a:t> сфера, </a:t>
            </a:r>
            <a:r>
              <a:rPr lang="ru-RU" sz="2400" dirty="0" err="1"/>
              <a:t>насамперед</a:t>
            </a:r>
            <a:r>
              <a:rPr lang="ru-RU" sz="2400" dirty="0"/>
              <a:t> у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. </a:t>
            </a:r>
            <a:r>
              <a:rPr lang="ru-RU" sz="2400" dirty="0" err="1"/>
              <a:t>Сутність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ru-RU" sz="2400" dirty="0" err="1"/>
              <a:t>зводиться</a:t>
            </a:r>
            <a:r>
              <a:rPr lang="ru-RU" sz="2400" dirty="0"/>
              <a:t> до </a:t>
            </a:r>
            <a:r>
              <a:rPr lang="ru-RU" sz="2400" dirty="0" err="1"/>
              <a:t>паралельного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державних</a:t>
            </a:r>
            <a:r>
              <a:rPr lang="ru-RU" sz="2400" dirty="0"/>
              <a:t> і </a:t>
            </a:r>
            <a:r>
              <a:rPr lang="ru-RU" sz="2400" dirty="0" err="1"/>
              <a:t>комерційних</a:t>
            </a:r>
            <a:r>
              <a:rPr lang="ru-RU" sz="2400" dirty="0"/>
              <a:t> </a:t>
            </a:r>
            <a:r>
              <a:rPr lang="ru-RU" sz="2400" dirty="0" err="1"/>
              <a:t>установ</a:t>
            </a:r>
            <a:r>
              <a:rPr lang="ru-RU" sz="2400" dirty="0"/>
              <a:t> у </a:t>
            </a:r>
            <a:r>
              <a:rPr lang="ru-RU" sz="2400" dirty="0" err="1"/>
              <a:t>соціальній</a:t>
            </a:r>
            <a:r>
              <a:rPr lang="ru-RU" sz="2400" dirty="0"/>
              <a:t> </a:t>
            </a:r>
            <a:r>
              <a:rPr lang="ru-RU" sz="2400" dirty="0" err="1"/>
              <a:t>сфері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dirty="0" err="1" smtClean="0">
                <a:solidFill>
                  <a:srgbClr val="FF0000"/>
                </a:solidFill>
              </a:rPr>
              <a:t>Скандинавська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модель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досить</a:t>
            </a:r>
            <a:r>
              <a:rPr lang="ru-RU" sz="2400" dirty="0"/>
              <a:t> </a:t>
            </a:r>
            <a:r>
              <a:rPr lang="ru-RU" sz="2400" dirty="0" err="1"/>
              <a:t>високий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бюд¬жетної</a:t>
            </a:r>
            <a:r>
              <a:rPr lang="ru-RU" sz="2400" dirty="0"/>
              <a:t> </a:t>
            </a:r>
            <a:r>
              <a:rPr lang="ru-RU" sz="2400" dirty="0" err="1"/>
              <a:t>централізації</a:t>
            </a:r>
            <a:r>
              <a:rPr lang="ru-RU" sz="2400" dirty="0"/>
              <a:t> ВВП — 50—60%. </a:t>
            </a:r>
            <a:r>
              <a:rPr lang="ru-RU" sz="2400" dirty="0" err="1"/>
              <a:t>Відповідно</a:t>
            </a:r>
            <a:r>
              <a:rPr lang="ru-RU" sz="2400" dirty="0"/>
              <a:t> вона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розгалуженою</a:t>
            </a:r>
            <a:r>
              <a:rPr lang="ru-RU" sz="2400" dirty="0"/>
              <a:t> державною </a:t>
            </a:r>
            <a:r>
              <a:rPr lang="ru-RU" sz="2400" dirty="0" err="1"/>
              <a:t>соціальною</a:t>
            </a:r>
            <a:r>
              <a:rPr lang="ru-RU" sz="2400" dirty="0"/>
              <a:t> сферою як у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, так і </a:t>
            </a:r>
            <a:r>
              <a:rPr lang="ru-RU" sz="2400" dirty="0" err="1"/>
              <a:t>охорони</a:t>
            </a:r>
            <a:r>
              <a:rPr lang="ru-RU" sz="2400" dirty="0"/>
              <a:t> </a:t>
            </a:r>
            <a:r>
              <a:rPr lang="ru-RU" sz="2400" dirty="0" err="1"/>
              <a:t>здоров’я</a:t>
            </a:r>
            <a:r>
              <a:rPr lang="ru-RU" sz="2400" dirty="0"/>
              <a:t>. Вона </a:t>
            </a:r>
            <a:r>
              <a:rPr lang="ru-RU" sz="2400" dirty="0" err="1"/>
              <a:t>створює</a:t>
            </a:r>
            <a:r>
              <a:rPr lang="ru-RU" sz="2400" dirty="0"/>
              <a:t> </a:t>
            </a:r>
            <a:r>
              <a:rPr lang="ru-RU" sz="2400" dirty="0" err="1"/>
              <a:t>клімат</a:t>
            </a:r>
            <a:r>
              <a:rPr lang="ru-RU" sz="2400" dirty="0"/>
              <a:t> </a:t>
            </a:r>
            <a:r>
              <a:rPr lang="ru-RU" sz="2400" dirty="0" err="1"/>
              <a:t>упевненості</a:t>
            </a:r>
            <a:r>
              <a:rPr lang="ru-RU" sz="2400" dirty="0"/>
              <a:t> й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ru-RU" sz="2400" dirty="0" err="1"/>
              <a:t>врівноваженості</a:t>
            </a:r>
            <a:r>
              <a:rPr lang="ru-RU" sz="2400" dirty="0"/>
              <a:t>. </a:t>
            </a:r>
            <a:r>
              <a:rPr lang="ru-RU" sz="2400" dirty="0" err="1"/>
              <a:t>Однак</a:t>
            </a:r>
            <a:r>
              <a:rPr lang="ru-RU" sz="2400" dirty="0"/>
              <a:t> </a:t>
            </a:r>
            <a:r>
              <a:rPr lang="ru-RU" sz="2400" dirty="0" err="1"/>
              <a:t>така</a:t>
            </a:r>
            <a:r>
              <a:rPr lang="ru-RU" sz="2400" dirty="0"/>
              <a:t> модель </a:t>
            </a:r>
            <a:r>
              <a:rPr lang="ru-RU" sz="2400" dirty="0" err="1"/>
              <a:t>можлива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за умов, </a:t>
            </a:r>
            <a:r>
              <a:rPr lang="ru-RU" sz="2400" dirty="0" err="1"/>
              <a:t>по-перше</a:t>
            </a:r>
            <a:r>
              <a:rPr lang="ru-RU" sz="2400" dirty="0"/>
              <a:t>, </a:t>
            </a:r>
            <a:r>
              <a:rPr lang="ru-RU" sz="2400" dirty="0" err="1"/>
              <a:t>високого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ВНП на душу </a:t>
            </a:r>
            <a:r>
              <a:rPr lang="ru-RU" sz="2400" dirty="0" err="1"/>
              <a:t>населення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забезпечує</a:t>
            </a:r>
            <a:r>
              <a:rPr lang="ru-RU" sz="2400" dirty="0"/>
              <a:t> </a:t>
            </a:r>
            <a:r>
              <a:rPr lang="ru-RU" sz="2400" dirty="0" err="1"/>
              <a:t>високий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і </a:t>
            </a:r>
            <a:r>
              <a:rPr lang="ru-RU" sz="2400" dirty="0" err="1"/>
              <a:t>суспільного</a:t>
            </a:r>
            <a:r>
              <a:rPr lang="ru-RU" sz="2400" dirty="0"/>
              <a:t>, і </a:t>
            </a:r>
            <a:r>
              <a:rPr lang="ru-RU" sz="2400" dirty="0" err="1"/>
              <a:t>індивідуального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, і, </a:t>
            </a:r>
            <a:r>
              <a:rPr lang="ru-RU" sz="2400" dirty="0" err="1"/>
              <a:t>по-друге</a:t>
            </a:r>
            <a:r>
              <a:rPr lang="ru-RU" sz="2400" dirty="0"/>
              <a:t>, </a:t>
            </a:r>
            <a:r>
              <a:rPr lang="ru-RU" sz="2400" dirty="0" err="1"/>
              <a:t>високого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культури</a:t>
            </a:r>
            <a:r>
              <a:rPr lang="ru-RU" sz="2400" dirty="0"/>
              <a:t> та </a:t>
            </a:r>
            <a:r>
              <a:rPr lang="ru-RU" sz="2400" dirty="0" err="1"/>
              <a:t>свідомості</a:t>
            </a:r>
            <a:r>
              <a:rPr lang="ru-RU" sz="2400" dirty="0"/>
              <a:t> народу, </a:t>
            </a:r>
            <a:r>
              <a:rPr lang="ru-RU" sz="2400" dirty="0" err="1"/>
              <a:t>відповідного</a:t>
            </a:r>
            <a:r>
              <a:rPr lang="ru-RU" sz="2400" dirty="0"/>
              <a:t> </a:t>
            </a:r>
            <a:r>
              <a:rPr lang="ru-RU" sz="2400" dirty="0" err="1"/>
              <a:t>ставлення</a:t>
            </a:r>
            <a:r>
              <a:rPr lang="ru-RU" sz="2400" dirty="0"/>
              <a:t> до </a:t>
            </a:r>
            <a:r>
              <a:rPr lang="ru-RU" sz="2400" dirty="0" err="1"/>
              <a:t>праці</a:t>
            </a:r>
            <a:r>
              <a:rPr lang="ru-RU" sz="2400" dirty="0"/>
              <a:t> й </a:t>
            </a:r>
            <a:r>
              <a:rPr lang="ru-RU" sz="2400" dirty="0" err="1"/>
              <a:t>поваги</a:t>
            </a:r>
            <a:r>
              <a:rPr lang="ru-RU" sz="2400" dirty="0"/>
              <a:t> до державного сектора.</a:t>
            </a:r>
          </a:p>
        </p:txBody>
      </p:sp>
    </p:spTree>
    <p:extLst>
      <p:ext uri="{BB962C8B-B14F-4D97-AF65-F5344CB8AC3E}">
        <p14:creationId xmlns:p14="http://schemas.microsoft.com/office/powerpoint/2010/main" val="8366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8424936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2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628507"/>
            <a:ext cx="8388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uk-UA" sz="6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Дякую за увагу.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видиму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зовнішню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форму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прояву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Видима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сторона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потоках,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потоки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характер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є предметом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Прихована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змістова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сторона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потоки,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продукту,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обмінні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розподільні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налагодженості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Обмінно-розподільні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є предметом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науки.</a:t>
            </a:r>
          </a:p>
        </p:txBody>
      </p:sp>
    </p:spTree>
    <p:extLst>
      <p:ext uri="{BB962C8B-B14F-4D97-AF65-F5344CB8AC3E}">
        <p14:creationId xmlns:p14="http://schemas.microsoft.com/office/powerpoint/2010/main" val="42287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 startAt="2"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236663"/>
            <a:ext cx="8645525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33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205" y="260648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з’явився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ХШ ст.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походить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середньовічного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латинського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financia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обов’язкову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грошей.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пов’язувалась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передачею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монарха, короля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правителя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Так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ХУШ ст.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початку ХVІІІ ст.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розуміли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публічне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нижчого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земство,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община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пов’язували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монарха, короля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правителя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62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ІІІ ст.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трактування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як державного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набуло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називатися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союзами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— формами та методами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добування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витрачання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союзами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покладених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на них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вагомими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ХІХ ст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., як В.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Лєбєдєв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І. Янжул, С.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Вітте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І. Озеров.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І. Озеров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визначив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добування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союзами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засобів.З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часом,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до складу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почали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ринки,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набуває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кредит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Найвищого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розквіту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досягли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у ХХ ст.,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набагато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розширилися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вдосконалилися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а товарно-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посіли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головне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системах.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регіональні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позабюджетні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підприємницьких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структур.</a:t>
            </a:r>
          </a:p>
        </p:txBody>
      </p:sp>
    </p:spTree>
    <p:extLst>
      <p:ext uri="{BB962C8B-B14F-4D97-AF65-F5344CB8AC3E}">
        <p14:creationId xmlns:p14="http://schemas.microsoft.com/office/powerpoint/2010/main" val="36580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9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722314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(за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Опаріним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В.М.)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пов’я¬заних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мобілізацією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розміщенням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обміном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перерозподілом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створеного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валового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продукту, а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умов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багатства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(за Василиком О.Д.)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форм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централізованих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децентралізованих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забезпеченням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розширеного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перерозподіл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ВВП і держава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стабільний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1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(за О. Р. РОМАНЕНКО, С. Я. ОГОРОДНИК)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товарно-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посиленням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причиною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появи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ресурсах,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Висхідним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одна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об’єктивною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перерозподілу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продукту.</a:t>
            </a:r>
          </a:p>
        </p:txBody>
      </p:sp>
    </p:spTree>
    <p:extLst>
      <p:ext uri="{BB962C8B-B14F-4D97-AF65-F5344CB8AC3E}">
        <p14:creationId xmlns:p14="http://schemas.microsoft.com/office/powerpoint/2010/main" val="10749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725</Words>
  <Application>Microsoft Office PowerPoint</Application>
  <PresentationFormat>Экран (4:3)</PresentationFormat>
  <Paragraphs>115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Пк</cp:lastModifiedBy>
  <cp:revision>26</cp:revision>
  <dcterms:created xsi:type="dcterms:W3CDTF">2012-09-04T06:18:40Z</dcterms:created>
  <dcterms:modified xsi:type="dcterms:W3CDTF">2015-09-03T17:03:46Z</dcterms:modified>
</cp:coreProperties>
</file>