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FDEB-7E7C-4CEA-A45E-4A031F446495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7DC4-A899-4AA3-91D4-661878B34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FDEB-7E7C-4CEA-A45E-4A031F446495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7DC4-A899-4AA3-91D4-661878B34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FDEB-7E7C-4CEA-A45E-4A031F446495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7DC4-A899-4AA3-91D4-661878B34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FDEB-7E7C-4CEA-A45E-4A031F446495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7DC4-A899-4AA3-91D4-661878B34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FDEB-7E7C-4CEA-A45E-4A031F446495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7DC4-A899-4AA3-91D4-661878B34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FDEB-7E7C-4CEA-A45E-4A031F446495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7DC4-A899-4AA3-91D4-661878B34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FDEB-7E7C-4CEA-A45E-4A031F446495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7DC4-A899-4AA3-91D4-661878B34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FDEB-7E7C-4CEA-A45E-4A031F446495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7DC4-A899-4AA3-91D4-661878B34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FDEB-7E7C-4CEA-A45E-4A031F446495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7DC4-A899-4AA3-91D4-661878B34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FDEB-7E7C-4CEA-A45E-4A031F446495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7DC4-A899-4AA3-91D4-661878B34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FDEB-7E7C-4CEA-A45E-4A031F446495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7DC4-A899-4AA3-91D4-661878B34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3FDEB-7E7C-4CEA-A45E-4A031F446495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77DC4-A899-4AA3-91D4-661878B34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704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2952328"/>
          </a:xfrm>
        </p:spPr>
        <p:txBody>
          <a:bodyPr>
            <a:normAutofit/>
          </a:bodyPr>
          <a:lstStyle/>
          <a:p>
            <a:r>
              <a:rPr lang="uk-UA" sz="72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Одиниці </a:t>
            </a:r>
            <a:br>
              <a:rPr lang="uk-UA" sz="72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</a:br>
            <a:r>
              <a:rPr lang="uk-UA" sz="72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типометрії</a:t>
            </a:r>
            <a:endParaRPr lang="ru-RU" sz="7200" b="1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7049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7067128" cy="4525963"/>
          </a:xfrm>
        </p:spPr>
        <p:txBody>
          <a:bodyPr/>
          <a:lstStyle/>
          <a:p>
            <a:r>
              <a:rPr lang="uk-UA" sz="2400" dirty="0">
                <a:latin typeface="Garamond" pitchFamily="18" charset="0"/>
              </a:rPr>
              <a:t>Під час проектування шрифтів малюнки знаків виконуються в так званому базовому кеглі. Для шрифтів текстового набору таким базовим кеглем є кегль 10 пунктів у 20-кратному збільшенні. Причому для шрифтів металевого набору таких базових кеглів було не менш двох: кегль 6 пунктів для шрифтів від 5 до 8 пунктів і кегль 10 пунктів для шрифтів від 9 до 12 пунктів.</a:t>
            </a:r>
            <a:endParaRPr lang="ru-RU" sz="2400" dirty="0">
              <a:latin typeface="Garamond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7049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6984776" cy="5112568"/>
          </a:xfrm>
        </p:spPr>
        <p:txBody>
          <a:bodyPr/>
          <a:lstStyle/>
          <a:p>
            <a:r>
              <a:rPr lang="uk-UA" b="1" dirty="0">
                <a:latin typeface="Garamond" pitchFamily="18" charset="0"/>
              </a:rPr>
              <a:t>Типометрія</a:t>
            </a:r>
            <a:r>
              <a:rPr lang="uk-UA" dirty="0">
                <a:latin typeface="Garamond" pitchFamily="18" charset="0"/>
              </a:rPr>
              <a:t> – типографська система мір для шрифтів і складальних матеріалів, що дозволяє складати з них смуги і складальні друковані форми заданих розмірів і розраховувати в оригіналі розміри таблиць, формул і інших складних складальних елементів.</a:t>
            </a:r>
            <a:endParaRPr lang="ru-RU" dirty="0">
              <a:latin typeface="Garamond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7049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7236296" cy="2404864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>
                <a:latin typeface="Garamond" pitchFamily="18" charset="0"/>
              </a:rPr>
              <a:t>В основу </a:t>
            </a:r>
            <a:r>
              <a:rPr lang="uk-UA" sz="2400" dirty="0">
                <a:latin typeface="Garamond" pitchFamily="18" charset="0"/>
              </a:rPr>
              <a:t>вимірів типографських шрифтів покладена система Дідо, розповсюджена в Європі і прийнята в Росії й Україні, і так названа англо-американська система чи система Піка. І в тому, і в іншому випадку основною одиницею виміру є типографський пункт, рівний у системі </a:t>
            </a:r>
            <a:r>
              <a:rPr lang="uk-UA" sz="2400" b="1" dirty="0">
                <a:latin typeface="Garamond" pitchFamily="18" charset="0"/>
              </a:rPr>
              <a:t>Дідо</a:t>
            </a:r>
            <a:r>
              <a:rPr lang="uk-UA" sz="2400" dirty="0">
                <a:latin typeface="Garamond" pitchFamily="18" charset="0"/>
              </a:rPr>
              <a:t> </a:t>
            </a:r>
            <a:r>
              <a:rPr lang="uk-UA" sz="2400" b="1" dirty="0">
                <a:latin typeface="Garamond" pitchFamily="18" charset="0"/>
              </a:rPr>
              <a:t>0,376 мм</a:t>
            </a:r>
            <a:r>
              <a:rPr lang="uk-UA" sz="2400" dirty="0">
                <a:latin typeface="Garamond" pitchFamily="18" charset="0"/>
              </a:rPr>
              <a:t>, а в системі </a:t>
            </a:r>
            <a:r>
              <a:rPr lang="uk-UA" sz="2400" b="1" dirty="0">
                <a:latin typeface="Garamond" pitchFamily="18" charset="0"/>
              </a:rPr>
              <a:t>Піка</a:t>
            </a:r>
            <a:r>
              <a:rPr lang="uk-UA" sz="2400" dirty="0">
                <a:latin typeface="Garamond" pitchFamily="18" charset="0"/>
              </a:rPr>
              <a:t> – </a:t>
            </a:r>
            <a:r>
              <a:rPr lang="uk-UA" sz="2400" b="1" dirty="0">
                <a:latin typeface="Garamond" pitchFamily="18" charset="0"/>
              </a:rPr>
              <a:t>0,352 мм</a:t>
            </a:r>
            <a:r>
              <a:rPr lang="uk-UA" sz="2400" dirty="0">
                <a:latin typeface="Garamond" pitchFamily="18" charset="0"/>
              </a:rPr>
              <a:t>.</a:t>
            </a:r>
            <a:endParaRPr lang="ru-RU" sz="2400" dirty="0">
              <a:latin typeface="Garamond" pitchFamily="18" charset="0"/>
            </a:endParaRPr>
          </a:p>
          <a:p>
            <a:endParaRPr lang="ru-RU" dirty="0"/>
          </a:p>
        </p:txBody>
      </p:sp>
      <p:pic>
        <p:nvPicPr>
          <p:cNvPr id="15362" name="Picture 2" descr="http://habrastorage.org/storage3/945/e30/593/945e30593cb8027fe6a7642c40619be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1E6"/>
              </a:clrFrom>
              <a:clrTo>
                <a:srgbClr val="FAF1E6">
                  <a:alpha val="0"/>
                </a:srgbClr>
              </a:clrTo>
            </a:clrChange>
          </a:blip>
          <a:srcRect r="50105" b="16049"/>
          <a:stretch>
            <a:fillRect/>
          </a:stretch>
        </p:blipFill>
        <p:spPr bwMode="auto">
          <a:xfrm>
            <a:off x="3851920" y="2420887"/>
            <a:ext cx="3240360" cy="38164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44008" y="616530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err="1" smtClean="0">
                <a:latin typeface="Garamond" pitchFamily="18" charset="0"/>
              </a:rPr>
              <a:t>Фірмен</a:t>
            </a:r>
            <a:r>
              <a:rPr lang="uk-UA" sz="2800" i="1" dirty="0" smtClean="0">
                <a:latin typeface="Garamond" pitchFamily="18" charset="0"/>
              </a:rPr>
              <a:t> Дідо</a:t>
            </a:r>
            <a:endParaRPr lang="ru-RU" sz="2800" i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7049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60648"/>
            <a:ext cx="6588224" cy="3168352"/>
          </a:xfrm>
        </p:spPr>
        <p:txBody>
          <a:bodyPr/>
          <a:lstStyle/>
          <a:p>
            <a:r>
              <a:rPr lang="uk-UA" sz="2400" dirty="0">
                <a:latin typeface="Garamond" pitchFamily="18" charset="0"/>
              </a:rPr>
              <a:t>Величина шрифту в наборі виражається в кеглях. Розмір кегля визначається в пунктах. </a:t>
            </a:r>
            <a:r>
              <a:rPr lang="uk-UA" sz="2400" b="1" dirty="0">
                <a:latin typeface="Garamond" pitchFamily="18" charset="0"/>
              </a:rPr>
              <a:t>Кегль </a:t>
            </a:r>
            <a:r>
              <a:rPr lang="uk-UA" sz="2400" dirty="0">
                <a:latin typeface="Garamond" pitchFamily="18" charset="0"/>
              </a:rPr>
              <a:t>(кегельна шпація чи кегельна кругла) – це величина площадки, на якій розміщається знак (буква). У пунктах вимірюють розмір шрифту, абзацні відступи і відстань між рядками (інтерліньяж).</a:t>
            </a:r>
            <a:endParaRPr lang="ru-RU" sz="2400" dirty="0">
              <a:latin typeface="Garamond" pitchFamily="18" charset="0"/>
            </a:endParaRPr>
          </a:p>
          <a:p>
            <a:endParaRPr lang="ru-RU" dirty="0"/>
          </a:p>
        </p:txBody>
      </p:sp>
      <p:pic>
        <p:nvPicPr>
          <p:cNvPr id="13314" name="Picture 2" descr="http://hi-edu.ru/e-books/xbook243/files/f6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573016"/>
            <a:ext cx="2667000" cy="2628900"/>
          </a:xfrm>
          <a:prstGeom prst="rect">
            <a:avLst/>
          </a:prstGeom>
          <a:noFill/>
        </p:spPr>
      </p:pic>
      <p:pic>
        <p:nvPicPr>
          <p:cNvPr id="13316" name="Picture 4" descr="http://www.fontsize.ru/img_fz/100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573016"/>
            <a:ext cx="3295650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7049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6624736" cy="936104"/>
          </a:xfrm>
        </p:spPr>
        <p:txBody>
          <a:bodyPr/>
          <a:lstStyle/>
          <a:p>
            <a:pPr algn="ctr">
              <a:buNone/>
            </a:pPr>
            <a:r>
              <a:rPr lang="uk-UA" sz="2400" b="1" dirty="0">
                <a:latin typeface="Garamond" pitchFamily="18" charset="0"/>
              </a:rPr>
              <a:t>Одиниці типографської системи мір, </a:t>
            </a:r>
            <a:r>
              <a:rPr lang="uk-UA" sz="2400" b="1" dirty="0" smtClean="0">
                <a:latin typeface="Garamond" pitchFamily="18" charset="0"/>
              </a:rPr>
              <a:t>що застосовуються </a:t>
            </a:r>
            <a:r>
              <a:rPr lang="uk-UA" sz="2400" b="1" dirty="0">
                <a:latin typeface="Garamond" pitchFamily="18" charset="0"/>
              </a:rPr>
              <a:t>для позначення кегля.</a:t>
            </a:r>
            <a:endParaRPr lang="ru-RU" sz="2400" b="1" dirty="0">
              <a:latin typeface="Garamond" pitchFamily="18" charset="0"/>
            </a:endParaRPr>
          </a:p>
          <a:p>
            <a:pPr algn="ctr"/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1340768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Garamond" pitchFamily="18" charset="0"/>
              </a:rPr>
              <a:t>3 – Брильянт </a:t>
            </a:r>
          </a:p>
          <a:p>
            <a:r>
              <a:rPr lang="uk-UA" sz="2400" b="1" dirty="0" smtClean="0">
                <a:latin typeface="Garamond" pitchFamily="18" charset="0"/>
              </a:rPr>
              <a:t>4 – Діамант </a:t>
            </a:r>
          </a:p>
          <a:p>
            <a:r>
              <a:rPr lang="uk-UA" sz="2400" b="1" dirty="0" smtClean="0">
                <a:latin typeface="Garamond" pitchFamily="18" charset="0"/>
              </a:rPr>
              <a:t>5 – </a:t>
            </a:r>
            <a:r>
              <a:rPr lang="uk-UA" sz="2400" b="1" dirty="0" err="1" smtClean="0">
                <a:latin typeface="Garamond" pitchFamily="18" charset="0"/>
              </a:rPr>
              <a:t>Перль</a:t>
            </a:r>
            <a:r>
              <a:rPr lang="uk-UA" sz="2400" b="1" dirty="0" smtClean="0">
                <a:latin typeface="Garamond" pitchFamily="18" charset="0"/>
              </a:rPr>
              <a:t> </a:t>
            </a:r>
            <a:endParaRPr lang="uk-UA" sz="2400" b="1" dirty="0" smtClean="0">
              <a:latin typeface="Garamond" pitchFamily="18" charset="0"/>
            </a:endParaRPr>
          </a:p>
          <a:p>
            <a:r>
              <a:rPr lang="uk-UA" sz="2400" b="1" dirty="0" smtClean="0">
                <a:latin typeface="Garamond" pitchFamily="18" charset="0"/>
              </a:rPr>
              <a:t>6 – Нонпарель </a:t>
            </a:r>
          </a:p>
          <a:p>
            <a:r>
              <a:rPr lang="uk-UA" sz="2400" b="1" dirty="0" smtClean="0">
                <a:latin typeface="Garamond" pitchFamily="18" charset="0"/>
              </a:rPr>
              <a:t>7 – </a:t>
            </a:r>
            <a:r>
              <a:rPr lang="uk-UA" sz="2400" b="1" dirty="0" err="1" smtClean="0">
                <a:latin typeface="Garamond" pitchFamily="18" charset="0"/>
              </a:rPr>
              <a:t>Міньон</a:t>
            </a:r>
            <a:r>
              <a:rPr lang="uk-UA" sz="2400" b="1" dirty="0" smtClean="0">
                <a:latin typeface="Garamond" pitchFamily="18" charset="0"/>
              </a:rPr>
              <a:t> </a:t>
            </a:r>
            <a:endParaRPr lang="uk-UA" sz="2400" b="1" dirty="0" smtClean="0">
              <a:latin typeface="Garamond" pitchFamily="18" charset="0"/>
            </a:endParaRPr>
          </a:p>
          <a:p>
            <a:r>
              <a:rPr lang="uk-UA" sz="2400" b="1" dirty="0" smtClean="0">
                <a:latin typeface="Garamond" pitchFamily="18" charset="0"/>
              </a:rPr>
              <a:t>8 – Петит </a:t>
            </a:r>
          </a:p>
          <a:p>
            <a:r>
              <a:rPr lang="uk-UA" sz="2400" b="1" dirty="0" smtClean="0">
                <a:latin typeface="Garamond" pitchFamily="18" charset="0"/>
              </a:rPr>
              <a:t>9 – Боргес </a:t>
            </a:r>
          </a:p>
          <a:p>
            <a:r>
              <a:rPr lang="uk-UA" sz="2400" b="1" dirty="0" smtClean="0">
                <a:latin typeface="Garamond" pitchFamily="18" charset="0"/>
              </a:rPr>
              <a:t>10 – Корпус </a:t>
            </a:r>
          </a:p>
          <a:p>
            <a:r>
              <a:rPr lang="uk-UA" sz="2400" b="1" dirty="0" smtClean="0">
                <a:latin typeface="Garamond" pitchFamily="18" charset="0"/>
              </a:rPr>
              <a:t>12 – Цицеро </a:t>
            </a:r>
          </a:p>
          <a:p>
            <a:r>
              <a:rPr lang="uk-UA" sz="2400" b="1" dirty="0" smtClean="0">
                <a:latin typeface="Garamond" pitchFamily="18" charset="0"/>
              </a:rPr>
              <a:t>14 – </a:t>
            </a:r>
            <a:r>
              <a:rPr lang="uk-UA" sz="2400" b="1" dirty="0" err="1" smtClean="0">
                <a:latin typeface="Garamond" pitchFamily="18" charset="0"/>
              </a:rPr>
              <a:t>Міттель</a:t>
            </a:r>
            <a:endParaRPr lang="uk-UA" sz="2400" b="1" dirty="0" smtClean="0">
              <a:latin typeface="Garamond" pitchFamily="18" charset="0"/>
            </a:endParaRPr>
          </a:p>
          <a:p>
            <a:r>
              <a:rPr lang="uk-UA" sz="2400" b="1" dirty="0" smtClean="0">
                <a:latin typeface="Garamond" pitchFamily="18" charset="0"/>
              </a:rPr>
              <a:t>16 – </a:t>
            </a:r>
            <a:r>
              <a:rPr lang="uk-UA" sz="2400" b="1" dirty="0" smtClean="0">
                <a:latin typeface="Garamond" pitchFamily="18" charset="0"/>
              </a:rPr>
              <a:t>Терція</a:t>
            </a:r>
            <a:endParaRPr lang="uk-UA" sz="2400" b="1" dirty="0" smtClean="0">
              <a:latin typeface="Garamond" pitchFamily="18" charset="0"/>
            </a:endParaRPr>
          </a:p>
          <a:p>
            <a:r>
              <a:rPr lang="uk-UA" sz="2400" b="1" dirty="0" smtClean="0">
                <a:latin typeface="Garamond" pitchFamily="18" charset="0"/>
              </a:rPr>
              <a:t>20 </a:t>
            </a:r>
            <a:r>
              <a:rPr lang="uk-UA" sz="2400" b="1" dirty="0" smtClean="0">
                <a:latin typeface="Garamond" pitchFamily="18" charset="0"/>
              </a:rPr>
              <a:t>– Текст </a:t>
            </a:r>
            <a:endParaRPr lang="ru-RU" sz="24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7049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7380312" cy="5257800"/>
          </a:xfrm>
        </p:spPr>
        <p:txBody>
          <a:bodyPr>
            <a:normAutofit/>
          </a:bodyPr>
          <a:lstStyle/>
          <a:p>
            <a:r>
              <a:rPr lang="uk-UA" sz="2600" dirty="0">
                <a:latin typeface="Garamond" pitchFamily="18" charset="0"/>
              </a:rPr>
              <a:t>Терміни кругла шпація, напівкругла шпація, тонка шпація характеризують горизонтальні розміри шрифту. Кругла шпація дорівнює розміру шрифту і відповідає ширині великої літери М, напівкругла шпація складає 0,5 розміру шрифту і відповідає ширині великої літери N, а тонка шпація – 0,25 розміру шрифту (ширина рядкової літери t). Іншими словами, для 12-пунктового шрифту кругла шпація дорівнює 12 пунктам, напівкругла шпація – 6 пунктам, а тонка шпація – 3 пунктам.</a:t>
            </a:r>
            <a:endParaRPr lang="ru-RU" sz="2600" dirty="0">
              <a:latin typeface="Garamond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7049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7"/>
            <a:ext cx="7308304" cy="3888432"/>
          </a:xfrm>
        </p:spPr>
        <p:txBody>
          <a:bodyPr/>
          <a:lstStyle/>
          <a:p>
            <a:r>
              <a:rPr lang="uk-UA" dirty="0">
                <a:latin typeface="Garamond" pitchFamily="18" charset="0"/>
              </a:rPr>
              <a:t>Ширина цифри показує, скільки місця на рядку займає цифра. Вона дорівнює напівкруглій шпації (у більшості шрифтів усі цифри мають однакову ширину, що особливо зручно в разі формування числових стовпчиків у таблицях</a:t>
            </a:r>
            <a:r>
              <a:rPr lang="uk-UA" dirty="0" smtClean="0">
                <a:latin typeface="Garamond" pitchFamily="18" charset="0"/>
              </a:rPr>
              <a:t>).</a:t>
            </a:r>
            <a:endParaRPr lang="ru-RU" dirty="0"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3789040"/>
            <a:ext cx="3960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Garamond" pitchFamily="18" charset="0"/>
              </a:rPr>
              <a:t>1 2 3 4 5 6 7 8 9 0</a:t>
            </a:r>
          </a:p>
          <a:p>
            <a:r>
              <a:rPr lang="uk-UA" sz="3200" dirty="0" smtClean="0"/>
              <a:t>1 2 3 4 5 6 7 8 9 0</a:t>
            </a:r>
          </a:p>
          <a:p>
            <a:r>
              <a:rPr lang="uk-UA" sz="3200" dirty="0" smtClean="0">
                <a:latin typeface="Batang" pitchFamily="18" charset="-127"/>
                <a:ea typeface="Batang" pitchFamily="18" charset="-127"/>
              </a:rPr>
              <a:t>1 2 3 4 5 6 7 8 9 0</a:t>
            </a:r>
          </a:p>
          <a:p>
            <a:r>
              <a:rPr lang="uk-UA" sz="3200" dirty="0" smtClean="0">
                <a:latin typeface="Arial Narrow" pitchFamily="34" charset="0"/>
              </a:rPr>
              <a:t>1 2 3 4 5 6 7 8 9 0</a:t>
            </a:r>
          </a:p>
          <a:p>
            <a:r>
              <a:rPr lang="uk-UA" sz="3200" dirty="0" smtClean="0">
                <a:latin typeface="Century" pitchFamily="18" charset="0"/>
              </a:rPr>
              <a:t>1 2 3 4 5 6 7 8 9 0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7049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7164288" cy="3528392"/>
          </a:xfrm>
        </p:spPr>
        <p:txBody>
          <a:bodyPr/>
          <a:lstStyle/>
          <a:p>
            <a:r>
              <a:rPr lang="uk-UA" sz="2400" dirty="0">
                <a:latin typeface="Garamond" pitchFamily="18" charset="0"/>
              </a:rPr>
              <a:t>Апроші також прийнято вимірювати в частках кегельної. Одним зі способів регулювання апрошів є </a:t>
            </a:r>
            <a:r>
              <a:rPr lang="uk-UA" sz="2400" dirty="0" err="1">
                <a:latin typeface="Garamond" pitchFamily="18" charset="0"/>
              </a:rPr>
              <a:t>кернінг</a:t>
            </a:r>
            <a:r>
              <a:rPr lang="uk-UA" sz="2400" dirty="0">
                <a:latin typeface="Garamond" pitchFamily="18" charset="0"/>
              </a:rPr>
              <a:t>, тобто зміна пробілів (</a:t>
            </a:r>
            <a:r>
              <a:rPr lang="uk-UA" sz="2400" dirty="0" err="1">
                <a:latin typeface="Garamond" pitchFamily="18" charset="0"/>
              </a:rPr>
              <a:t>міжлітерних</a:t>
            </a:r>
            <a:r>
              <a:rPr lang="uk-UA" sz="2400" dirty="0">
                <a:latin typeface="Garamond" pitchFamily="18" charset="0"/>
              </a:rPr>
              <a:t> просвітів) між конкретними парами букв. Наприклад, сполучення </a:t>
            </a:r>
            <a:r>
              <a:rPr lang="uk-UA" sz="2400" b="1" dirty="0">
                <a:latin typeface="Garamond" pitchFamily="18" charset="0"/>
              </a:rPr>
              <a:t>«</a:t>
            </a:r>
            <a:r>
              <a:rPr lang="uk-UA" sz="2400" b="1" dirty="0" err="1">
                <a:latin typeface="Garamond" pitchFamily="18" charset="0"/>
              </a:rPr>
              <a:t>го</a:t>
            </a:r>
            <a:r>
              <a:rPr lang="uk-UA" sz="2400" b="1" dirty="0">
                <a:latin typeface="Garamond" pitchFamily="18" charset="0"/>
              </a:rPr>
              <a:t>»</a:t>
            </a:r>
            <a:r>
              <a:rPr lang="uk-UA" sz="2400" dirty="0">
                <a:latin typeface="Garamond" pitchFamily="18" charset="0"/>
              </a:rPr>
              <a:t> звичайно набирають компактніше, сполучення </a:t>
            </a:r>
            <a:r>
              <a:rPr lang="uk-UA" sz="2400" b="1" dirty="0">
                <a:latin typeface="Garamond" pitchFamily="18" charset="0"/>
              </a:rPr>
              <a:t>«</a:t>
            </a:r>
            <a:r>
              <a:rPr lang="uk-UA" sz="2400" b="1" dirty="0" err="1">
                <a:latin typeface="Garamond" pitchFamily="18" charset="0"/>
              </a:rPr>
              <a:t>гі</a:t>
            </a:r>
            <a:r>
              <a:rPr lang="uk-UA" sz="2400" b="1" dirty="0">
                <a:latin typeface="Garamond" pitchFamily="18" charset="0"/>
              </a:rPr>
              <a:t>» </a:t>
            </a:r>
            <a:r>
              <a:rPr lang="uk-UA" sz="2400" dirty="0">
                <a:latin typeface="Garamond" pitchFamily="18" charset="0"/>
              </a:rPr>
              <a:t>розсовують, щоб воно не зливалося візуально</a:t>
            </a:r>
            <a:r>
              <a:rPr lang="uk-UA" sz="2400" dirty="0" smtClean="0">
                <a:latin typeface="Garamond" pitchFamily="18" charset="0"/>
              </a:rPr>
              <a:t>.</a:t>
            </a:r>
            <a:endParaRPr lang="ru-RU" sz="2400" dirty="0"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3284984"/>
            <a:ext cx="47525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800" dirty="0" err="1">
                <a:latin typeface="Garamond" pitchFamily="18" charset="0"/>
              </a:rPr>
              <a:t>г</a:t>
            </a:r>
            <a:r>
              <a:rPr lang="uk-UA" sz="8800" dirty="0" err="1" smtClean="0">
                <a:latin typeface="Garamond" pitchFamily="18" charset="0"/>
              </a:rPr>
              <a:t>о</a:t>
            </a:r>
            <a:r>
              <a:rPr lang="uk-UA" sz="8800" dirty="0" smtClean="0"/>
              <a:t> </a:t>
            </a:r>
            <a:r>
              <a:rPr lang="uk-UA" sz="8800" dirty="0" err="1" smtClean="0"/>
              <a:t>го</a:t>
            </a:r>
            <a:r>
              <a:rPr lang="uk-UA" sz="8800" dirty="0" smtClean="0"/>
              <a:t> </a:t>
            </a:r>
            <a:r>
              <a:rPr lang="uk-UA" sz="8800" dirty="0" err="1" smtClean="0">
                <a:latin typeface="Batang" pitchFamily="18" charset="-127"/>
                <a:ea typeface="Batang" pitchFamily="18" charset="-127"/>
              </a:rPr>
              <a:t>го</a:t>
            </a:r>
            <a:r>
              <a:rPr lang="uk-UA" sz="8800" dirty="0" smtClean="0"/>
              <a:t> </a:t>
            </a:r>
          </a:p>
          <a:p>
            <a:r>
              <a:rPr lang="uk-UA" sz="8800" dirty="0" err="1" smtClean="0">
                <a:latin typeface="Garamond" pitchFamily="18" charset="0"/>
              </a:rPr>
              <a:t>гі</a:t>
            </a:r>
            <a:r>
              <a:rPr lang="uk-UA" sz="8800" dirty="0" smtClean="0">
                <a:latin typeface="Garamond" pitchFamily="18" charset="0"/>
              </a:rPr>
              <a:t> </a:t>
            </a:r>
            <a:r>
              <a:rPr lang="uk-UA" sz="8800" dirty="0" err="1" smtClean="0"/>
              <a:t>гі</a:t>
            </a:r>
            <a:r>
              <a:rPr lang="uk-UA" sz="8800" dirty="0" smtClean="0"/>
              <a:t> </a:t>
            </a:r>
            <a:r>
              <a:rPr lang="uk-UA" sz="8800" dirty="0" err="1">
                <a:latin typeface="Batang" pitchFamily="18" charset="-127"/>
                <a:ea typeface="Batang" pitchFamily="18" charset="-127"/>
              </a:rPr>
              <a:t>гі</a:t>
            </a:r>
            <a:endParaRPr lang="ru-RU" sz="88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7049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6912768" cy="4968552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Garamond" pitchFamily="18" charset="0"/>
              </a:rPr>
              <a:t>Пробіли між словами.</a:t>
            </a:r>
            <a:r>
              <a:rPr lang="uk-UA" sz="2400" dirty="0">
                <a:latin typeface="Garamond" pitchFamily="18" charset="0"/>
              </a:rPr>
              <a:t> Розмір пробілу міняється відповідно до гарнітури і начертання шрифту. Дизайнер шрифту може вирішити, якої ширини повинний бути пробіл і закріпити це значення в шрифтовому файлі. Ширина пробілів між словами може мінятися також з метою </a:t>
            </a:r>
            <a:r>
              <a:rPr lang="uk-UA" sz="2400" dirty="0" err="1">
                <a:latin typeface="Garamond" pitchFamily="18" charset="0"/>
              </a:rPr>
              <a:t>вгонки</a:t>
            </a:r>
            <a:r>
              <a:rPr lang="uk-UA" sz="2400" dirty="0">
                <a:latin typeface="Garamond" pitchFamily="18" charset="0"/>
              </a:rPr>
              <a:t> рядків і досягнення вдалої верстки</a:t>
            </a:r>
            <a:r>
              <a:rPr lang="uk-UA" sz="2400" dirty="0" smtClean="0">
                <a:latin typeface="Garamond" pitchFamily="18" charset="0"/>
              </a:rPr>
              <a:t>.</a:t>
            </a:r>
          </a:p>
          <a:p>
            <a:r>
              <a:rPr lang="uk-UA" sz="2400" b="1" dirty="0" smtClean="0">
                <a:latin typeface="Garamond" pitchFamily="18" charset="0"/>
              </a:rPr>
              <a:t>Типи </a:t>
            </a:r>
            <a:r>
              <a:rPr lang="uk-UA" sz="2400" b="1" dirty="0">
                <a:latin typeface="Garamond" pitchFamily="18" charset="0"/>
              </a:rPr>
              <a:t>пробілів</a:t>
            </a:r>
            <a:r>
              <a:rPr lang="uk-UA" sz="2400" dirty="0">
                <a:latin typeface="Garamond" pitchFamily="18" charset="0"/>
              </a:rPr>
              <a:t>. </a:t>
            </a:r>
            <a:r>
              <a:rPr lang="uk-UA" sz="2400" dirty="0" err="1">
                <a:latin typeface="Garamond" pitchFamily="18" charset="0"/>
              </a:rPr>
              <a:t>Напівкегельний</a:t>
            </a:r>
            <a:r>
              <a:rPr lang="uk-UA" sz="2400" dirty="0">
                <a:latin typeface="Garamond" pitchFamily="18" charset="0"/>
              </a:rPr>
              <a:t> пробіл дорівнює половині пробілу шириною в кегельну шпацію.</a:t>
            </a:r>
            <a:endParaRPr lang="ru-RU" sz="2400" dirty="0">
              <a:latin typeface="Garamond" pitchFamily="18" charset="0"/>
            </a:endParaRPr>
          </a:p>
          <a:p>
            <a:r>
              <a:rPr lang="uk-UA" sz="2400" dirty="0">
                <a:latin typeface="Garamond" pitchFamily="18" charset="0"/>
              </a:rPr>
              <a:t>Тонкий пробіл – половина </a:t>
            </a:r>
            <a:r>
              <a:rPr lang="uk-UA" sz="2400" dirty="0" err="1">
                <a:latin typeface="Garamond" pitchFamily="18" charset="0"/>
              </a:rPr>
              <a:t>напівкегельного</a:t>
            </a:r>
            <a:r>
              <a:rPr lang="uk-UA" sz="2400" dirty="0">
                <a:latin typeface="Garamond" pitchFamily="18" charset="0"/>
              </a:rPr>
              <a:t>.</a:t>
            </a:r>
            <a:endParaRPr lang="ru-RU" sz="2400" dirty="0">
              <a:latin typeface="Garamond" pitchFamily="18" charset="0"/>
            </a:endParaRPr>
          </a:p>
          <a:p>
            <a:r>
              <a:rPr lang="uk-UA" sz="2400" dirty="0">
                <a:latin typeface="Garamond" pitchFamily="18" charset="0"/>
              </a:rPr>
              <a:t>Цифровий пробіл дорівнює ширині цифр даного шрифту</a:t>
            </a:r>
            <a:r>
              <a:rPr lang="uk-UA" sz="2400" dirty="0" smtClean="0">
                <a:latin typeface="Garamond" pitchFamily="18" charset="0"/>
              </a:rPr>
              <a:t>.</a:t>
            </a:r>
            <a:endParaRPr lang="ru-RU" sz="2400" dirty="0">
              <a:latin typeface="Garamond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551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Одиниці  типометрії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Одиниці  типометрії</dc:title>
  <dc:creator>Lenovo</dc:creator>
  <cp:lastModifiedBy>Lenovo</cp:lastModifiedBy>
  <cp:revision>8</cp:revision>
  <dcterms:created xsi:type="dcterms:W3CDTF">2015-06-05T13:19:22Z</dcterms:created>
  <dcterms:modified xsi:type="dcterms:W3CDTF">2017-05-09T11:10:20Z</dcterms:modified>
</cp:coreProperties>
</file>