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58" r:id="rId4"/>
    <p:sldId id="259" r:id="rId5"/>
    <p:sldId id="260" r:id="rId6"/>
    <p:sldId id="261" r:id="rId7"/>
    <p:sldId id="262" r:id="rId8"/>
    <p:sldId id="263" r:id="rId9"/>
    <p:sldId id="264" r:id="rId10"/>
    <p:sldId id="265" r:id="rId11"/>
    <p:sldId id="266" r:id="rId12"/>
    <p:sldId id="268"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625AA-12DA-40DB-87A8-8FD7F404171A}" type="datetimeFigureOut">
              <a:rPr lang="ru-RU" smtClean="0"/>
              <a:pPr/>
              <a:t>24.04.2012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83B10-4B3D-4920-869C-19B1001DD0D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6B583B10-4B3D-4920-869C-19B1001DD0DF}"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D:\Картинки\A_Dreamy_World\A_Dreamy_World_18th_by_grafixeye.jpg"/>
          <p:cNvPicPr>
            <a:picLocks noChangeAspect="1" noChangeArrowheads="1"/>
          </p:cNvPicPr>
          <p:nvPr/>
        </p:nvPicPr>
        <p:blipFill>
          <a:blip r:embed="rId2" cstate="print"/>
          <a:srcRect/>
          <a:stretch>
            <a:fillRect/>
          </a:stretch>
        </p:blipFill>
        <p:spPr bwMode="auto">
          <a:xfrm>
            <a:off x="-2928990" y="-2286040"/>
            <a:ext cx="15240000" cy="11430000"/>
          </a:xfrm>
          <a:prstGeom prst="rect">
            <a:avLst/>
          </a:prstGeom>
          <a:noFill/>
        </p:spPr>
      </p:pic>
      <p:sp>
        <p:nvSpPr>
          <p:cNvPr id="2" name="Заголовок 1"/>
          <p:cNvSpPr>
            <a:spLocks noGrp="1"/>
          </p:cNvSpPr>
          <p:nvPr>
            <p:ph type="ctrTitle"/>
          </p:nvPr>
        </p:nvSpPr>
        <p:spPr>
          <a:xfrm>
            <a:off x="-500098" y="642918"/>
            <a:ext cx="8958298" cy="928694"/>
          </a:xfrm>
        </p:spPr>
        <p:txBody>
          <a:bodyPr>
            <a:noAutofit/>
          </a:bodyPr>
          <a:lstStyle/>
          <a:p>
            <a:r>
              <a:rPr lang="uk-UA" sz="6000" dirty="0" smtClean="0">
                <a:latin typeface="Times New Roman" pitchFamily="18" charset="0"/>
                <a:cs typeface="Times New Roman" pitchFamily="18" charset="0"/>
              </a:rPr>
              <a:t/>
            </a:r>
            <a:br>
              <a:rPr lang="uk-UA" sz="6000" dirty="0" smtClean="0">
                <a:latin typeface="Times New Roman" pitchFamily="18" charset="0"/>
                <a:cs typeface="Times New Roman" pitchFamily="18" charset="0"/>
              </a:rPr>
            </a:br>
            <a:endParaRPr lang="ru-RU" sz="6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14348" y="1000108"/>
            <a:ext cx="7058052" cy="5429288"/>
          </a:xfrm>
        </p:spPr>
        <p:txBody>
          <a:bodyPr>
            <a:normAutofit fontScale="92500"/>
            <a:scene3d>
              <a:camera prst="orthographicFront"/>
              <a:lightRig rig="glow" dir="tl">
                <a:rot lat="0" lon="0" rev="5400000"/>
              </a:lightRig>
            </a:scene3d>
            <a:sp3d contourW="12700">
              <a:bevelT w="25400" h="25400"/>
              <a:contourClr>
                <a:schemeClr val="accent6">
                  <a:shade val="73000"/>
                </a:schemeClr>
              </a:contourClr>
            </a:sp3d>
          </a:bodyPr>
          <a:lstStyle/>
          <a:p>
            <a:r>
              <a:rPr lang="uk-UA" sz="4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Презентація книги </a:t>
            </a:r>
          </a:p>
          <a:p>
            <a:r>
              <a:rPr lang="uk-UA" sz="4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А. Джексона</a:t>
            </a:r>
          </a:p>
          <a:p>
            <a:r>
              <a:rPr lang="uk-UA" sz="4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Десять секретів щастя ”</a:t>
            </a:r>
          </a:p>
          <a:p>
            <a:r>
              <a:rPr lang="uk-UA" sz="4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З курсу “ Самоорганізація особистості ”</a:t>
            </a:r>
          </a:p>
          <a:p>
            <a:r>
              <a:rPr lang="uk-UA" sz="4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Студентки 1 – СП курсу</a:t>
            </a:r>
          </a:p>
          <a:p>
            <a:r>
              <a:rPr lang="uk-UA" sz="4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Карбівничої О. В.</a:t>
            </a: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advTm="10485">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Картинки\2560x1600_50_p1\u23_545.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a:xfrm>
            <a:off x="457200" y="357166"/>
            <a:ext cx="8229600" cy="1214446"/>
          </a:xfrm>
        </p:spPr>
        <p:txBody>
          <a:bodyPr>
            <a:normAutofit fontScale="90000"/>
          </a:bodyPr>
          <a:lstStyle/>
          <a:p>
            <a:r>
              <a:rPr lang="uk-UA" b="1" i="1" dirty="0" smtClean="0"/>
              <a:t>Сьомий секрет істинного щастя  -        Сила пробачення:</a:t>
            </a:r>
            <a:endParaRPr lang="ru-RU" dirty="0"/>
          </a:p>
        </p:txBody>
      </p:sp>
      <p:sp>
        <p:nvSpPr>
          <p:cNvPr id="3" name="Содержимое 2"/>
          <p:cNvSpPr>
            <a:spLocks noGrp="1"/>
          </p:cNvSpPr>
          <p:nvPr>
            <p:ph idx="1"/>
          </p:nvPr>
        </p:nvSpPr>
        <p:spPr>
          <a:xfrm>
            <a:off x="285720" y="1571612"/>
            <a:ext cx="8401080" cy="5072098"/>
          </a:xfrm>
        </p:spPr>
        <p:txBody>
          <a:bodyPr>
            <a:normAutofit/>
          </a:bodyPr>
          <a:lstStyle/>
          <a:p>
            <a:pPr algn="ctr">
              <a:buNone/>
            </a:pPr>
            <a:r>
              <a:rPr lang="uk-UA" sz="2400" i="1" dirty="0" smtClean="0">
                <a:latin typeface="Times New Roman" pitchFamily="18" charset="0"/>
                <a:cs typeface="Times New Roman" pitchFamily="18" charset="0"/>
              </a:rPr>
              <a:t>Вміння пробачати являється ключем який відкриває двері Істинного щастя</a:t>
            </a:r>
            <a:r>
              <a:rPr lang="uk-UA"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Неможливо бути щасливим, якщо в вашій душі залишилася ненависть і образи. Пам’ятайте що від ваших образ не страждає ніхто крім вас самих!!!</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Помилки та невдачі являють собою уроки життя.</a:t>
            </a:r>
          </a:p>
          <a:p>
            <a:pPr algn="just">
              <a:buNone/>
            </a:pPr>
            <a:r>
              <a:rPr lang="uk-UA" sz="2400" dirty="0" smtClean="0">
                <a:latin typeface="Times New Roman" pitchFamily="18" charset="0"/>
                <a:cs typeface="Times New Roman" pitchFamily="18" charset="0"/>
              </a:rPr>
              <a:t>    Пробачайте інших.  Пробачайте самого себе. </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Не можна тримати на когось зла тому що від цього буде гірше тільки вам. Кожна помилка являється уроком для вас, тому потрібно на невдачах учитися, вони тільки зроблять вас сильнішими і мудрішими. </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Картинки\WallPapers\3d_663.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a:xfrm>
            <a:off x="457200" y="500042"/>
            <a:ext cx="8229600" cy="1571636"/>
          </a:xfrm>
        </p:spPr>
        <p:txBody>
          <a:bodyPr>
            <a:normAutofit/>
          </a:bodyPr>
          <a:lstStyle/>
          <a:p>
            <a:r>
              <a:rPr lang="ru-RU" sz="4000" b="1" i="1" dirty="0" err="1" smtClean="0"/>
              <a:t>Восьмий</a:t>
            </a:r>
            <a:r>
              <a:rPr lang="ru-RU" sz="4000" b="1" i="1" dirty="0" smtClean="0"/>
              <a:t> секрет </a:t>
            </a:r>
            <a:r>
              <a:rPr lang="ru-RU" sz="4000" b="1" i="1" dirty="0" err="1" smtClean="0"/>
              <a:t>істинного</a:t>
            </a:r>
            <a:r>
              <a:rPr lang="ru-RU" sz="4000" b="1" i="1" dirty="0" smtClean="0"/>
              <a:t> </a:t>
            </a:r>
            <a:r>
              <a:rPr lang="ru-RU" sz="4000" b="1" i="1" dirty="0" err="1" smtClean="0"/>
              <a:t>щастя</a:t>
            </a:r>
            <a:r>
              <a:rPr lang="ru-RU" sz="4000" b="1" i="1" dirty="0" smtClean="0"/>
              <a:t> - </a:t>
            </a:r>
            <a:r>
              <a:rPr lang="ru-RU" sz="4000" dirty="0" smtClean="0"/>
              <a:t/>
            </a:r>
            <a:br>
              <a:rPr lang="ru-RU" sz="4000" dirty="0" smtClean="0"/>
            </a:br>
            <a:r>
              <a:rPr lang="uk-UA" sz="4000" b="1" i="1" dirty="0" smtClean="0"/>
              <a:t>             </a:t>
            </a:r>
            <a:r>
              <a:rPr lang="ru-RU" sz="4000" b="1" i="1" dirty="0" smtClean="0"/>
              <a:t>сила </a:t>
            </a:r>
            <a:r>
              <a:rPr lang="uk-UA" sz="4000" b="1" i="1" dirty="0" smtClean="0"/>
              <a:t>уміння віддавати</a:t>
            </a:r>
            <a:r>
              <a:rPr lang="uk-UA" sz="4000" b="1" i="1" dirty="0" smtClean="0">
                <a:latin typeface="Times New Roman" pitchFamily="18" charset="0"/>
                <a:cs typeface="Times New Roman" pitchFamily="18" charset="0"/>
              </a:rPr>
              <a:t>:</a:t>
            </a:r>
            <a:endParaRPr lang="ru-RU" sz="4000" dirty="0"/>
          </a:p>
        </p:txBody>
      </p:sp>
      <p:sp>
        <p:nvSpPr>
          <p:cNvPr id="3" name="Содержимое 2"/>
          <p:cNvSpPr>
            <a:spLocks noGrp="1"/>
          </p:cNvSpPr>
          <p:nvPr>
            <p:ph idx="1"/>
          </p:nvPr>
        </p:nvSpPr>
        <p:spPr>
          <a:xfrm>
            <a:off x="500034" y="2285992"/>
            <a:ext cx="8229600" cy="4000528"/>
          </a:xfrm>
        </p:spPr>
        <p:txBody>
          <a:bodyPr>
            <a:normAutofit/>
          </a:bodyPr>
          <a:lstStyle/>
          <a:p>
            <a:pPr algn="just">
              <a:buNone/>
            </a:pP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Щастя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неможливо</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знайти</a:t>
            </a:r>
            <a:r>
              <a:rPr lang="ru-RU" sz="2600" dirty="0" smtClean="0">
                <a:latin typeface="Times New Roman" pitchFamily="18" charset="0"/>
                <a:cs typeface="Times New Roman" pitchFamily="18" charset="0"/>
              </a:rPr>
              <a:t> в </a:t>
            </a:r>
            <a:r>
              <a:rPr lang="ru-RU" sz="2600" dirty="0" err="1" smtClean="0">
                <a:latin typeface="Times New Roman" pitchFamily="18" charset="0"/>
                <a:cs typeface="Times New Roman" pitchFamily="18" charset="0"/>
              </a:rPr>
              <a:t>придбанні</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чи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володінні</a:t>
            </a:r>
            <a:r>
              <a:rPr lang="ru-RU" sz="26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чогось</a:t>
            </a:r>
            <a:r>
              <a:rPr lang="ru-RU" sz="2600" dirty="0" smtClean="0">
                <a:latin typeface="Times New Roman" pitchFamily="18" charset="0"/>
                <a:cs typeface="Times New Roman" pitchFamily="18" charset="0"/>
              </a:rPr>
              <a:t> для самого себе. </a:t>
            </a:r>
            <a:r>
              <a:rPr lang="uk-UA" sz="2600" dirty="0" smtClean="0">
                <a:latin typeface="Times New Roman" pitchFamily="18" charset="0"/>
                <a:cs typeface="Times New Roman" pitchFamily="18" charset="0"/>
              </a:rPr>
              <a:t>Воно криється в умінні віддавати і допомагати іншим. Чим більше радості і щастя ми приносимо іншим, тим більше отримуємо самі. Кожний день можна творити власне щастя, шукаючи способи подарувати його оточуючим!</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    Тому потрібно допомагати людям, віддавати щось для когось щоб отримати натомість більше!</a:t>
            </a:r>
            <a:endParaRPr lang="ru-RU" sz="2600" dirty="0" smtClean="0">
              <a:latin typeface="Times New Roman" pitchFamily="18" charset="0"/>
              <a:cs typeface="Times New Roman" pitchFamily="18" charset="0"/>
            </a:endParaRPr>
          </a:p>
          <a:p>
            <a:pPr algn="just"/>
            <a:endParaRPr lang="ru-RU" sz="2600" dirty="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Картинки\2560x1600_50_p1\Nature_31.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p:txBody>
          <a:bodyPr>
            <a:normAutofit fontScale="90000"/>
          </a:bodyPr>
          <a:lstStyle/>
          <a:p>
            <a:r>
              <a:rPr lang="uk-UA" b="1" i="1" dirty="0" smtClean="0">
                <a:latin typeface="Times New Roman" pitchFamily="18" charset="0"/>
                <a:cs typeface="Times New Roman" pitchFamily="18" charset="0"/>
              </a:rPr>
              <a:t>Дев’ятий секрет істинного                                        щастя – Сила взаємовідносин</a:t>
            </a:r>
            <a:r>
              <a:rPr lang="uk-UA" sz="3600" b="1" i="1" dirty="0" smtClean="0"/>
              <a:t>:</a:t>
            </a:r>
            <a:endParaRPr lang="ru-RU" dirty="0"/>
          </a:p>
        </p:txBody>
      </p:sp>
      <p:sp>
        <p:nvSpPr>
          <p:cNvPr id="3" name="Содержимое 2"/>
          <p:cNvSpPr>
            <a:spLocks noGrp="1"/>
          </p:cNvSpPr>
          <p:nvPr>
            <p:ph idx="1"/>
          </p:nvPr>
        </p:nvSpPr>
        <p:spPr/>
        <p:txBody>
          <a:bodyPr>
            <a:normAutofit/>
          </a:bodyPr>
          <a:lstStyle/>
          <a:p>
            <a:pPr>
              <a:buNone/>
            </a:pPr>
            <a:r>
              <a:rPr lang="uk-UA" sz="2400" dirty="0" smtClean="0">
                <a:latin typeface="Times New Roman" pitchFamily="18" charset="0"/>
                <a:cs typeface="Times New Roman" pitchFamily="18" charset="0"/>
              </a:rPr>
              <a:t>     Якість нашого життя визначається якістю взаємовідносин з людьми. Ніхто з нас не проживає на безлюдному острові. Кожен з людей відчуває потребу в спілкуванні і допомозі інших людей.</a:t>
            </a:r>
            <a:endParaRPr lang="ru-RU" sz="2400" dirty="0" smtClean="0">
              <a:latin typeface="Times New Roman" pitchFamily="18" charset="0"/>
              <a:cs typeface="Times New Roman" pitchFamily="18" charset="0"/>
            </a:endParaRPr>
          </a:p>
          <a:p>
            <a:pPr>
              <a:buNone/>
            </a:pPr>
            <a:r>
              <a:rPr lang="uk-UA" sz="2400" dirty="0" smtClean="0">
                <a:latin typeface="Times New Roman" pitchFamily="18" charset="0"/>
                <a:cs typeface="Times New Roman" pitchFamily="18" charset="0"/>
              </a:rPr>
              <a:t>     Близькі взаємовідносини роблять хороші часи нашого життя, ще більш приємними, а тяжкі періоди – більш легкими. Радість, якою діляться – це подвійна радість; проблема, якою діляться – половина проблеми.</a:t>
            </a:r>
            <a:endParaRPr lang="ru-RU" sz="2400" dirty="0" smtClean="0">
              <a:latin typeface="Times New Roman" pitchFamily="18" charset="0"/>
              <a:cs typeface="Times New Roman" pitchFamily="18" charset="0"/>
            </a:endParaRPr>
          </a:p>
          <a:p>
            <a:pPr>
              <a:buNone/>
            </a:pPr>
            <a:r>
              <a:rPr lang="uk-UA" sz="2400" dirty="0" smtClean="0">
                <a:latin typeface="Times New Roman" pitchFamily="18" charset="0"/>
                <a:cs typeface="Times New Roman" pitchFamily="18" charset="0"/>
              </a:rPr>
              <a:t>      Відносьтесь до кожної людини так ніби бачите її     востаннє. Тобто дорожіть кожною хвилиною поведеною з цією людиною, насолоджуйтесь  життям разом!</a:t>
            </a:r>
            <a:endParaRPr lang="ru-RU" sz="2400" dirty="0" smtClean="0">
              <a:latin typeface="Times New Roman" pitchFamily="18" charset="0"/>
              <a:cs typeface="Times New Roman" pitchFamily="18" charset="0"/>
            </a:endParaRPr>
          </a:p>
          <a:p>
            <a:pPr algn="just">
              <a:buNone/>
            </a:pPr>
            <a:endParaRPr lang="ru-RU" sz="2400" dirty="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Картинки\2560x1600_50_p1\Nature_12.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a:xfrm>
            <a:off x="457200" y="214290"/>
            <a:ext cx="8472518" cy="1203348"/>
          </a:xfrm>
        </p:spPr>
        <p:txBody>
          <a:bodyPr>
            <a:noAutofit/>
          </a:bodyPr>
          <a:lstStyle/>
          <a:p>
            <a:r>
              <a:rPr lang="uk-UA" sz="4000" b="1" i="1" dirty="0" smtClean="0">
                <a:latin typeface="Times New Roman" pitchFamily="18" charset="0"/>
                <a:cs typeface="Times New Roman" pitchFamily="18" charset="0"/>
              </a:rPr>
              <a:t/>
            </a:r>
            <a:br>
              <a:rPr lang="uk-UA" sz="4000" b="1" i="1" dirty="0" smtClean="0">
                <a:latin typeface="Times New Roman" pitchFamily="18" charset="0"/>
                <a:cs typeface="Times New Roman" pitchFamily="18" charset="0"/>
              </a:rPr>
            </a:br>
            <a:r>
              <a:rPr lang="uk-UA" sz="4000" b="1" i="1" dirty="0" smtClean="0">
                <a:latin typeface="Times New Roman" pitchFamily="18" charset="0"/>
                <a:cs typeface="Times New Roman" pitchFamily="18" charset="0"/>
              </a:rPr>
              <a:t/>
            </a:r>
            <a:br>
              <a:rPr lang="uk-UA" sz="4000" b="1" i="1" dirty="0" smtClean="0">
                <a:latin typeface="Times New Roman" pitchFamily="18" charset="0"/>
                <a:cs typeface="Times New Roman" pitchFamily="18" charset="0"/>
              </a:rPr>
            </a:br>
            <a:r>
              <a:rPr lang="uk-UA" b="1" i="1" dirty="0" smtClean="0">
                <a:latin typeface="Times New Roman" pitchFamily="18" charset="0"/>
                <a:cs typeface="Times New Roman" pitchFamily="18" charset="0"/>
              </a:rPr>
              <a:t>Десятий секрет  істинного щастя     – сила віри:</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857364"/>
            <a:ext cx="8229600" cy="4268799"/>
          </a:xfrm>
        </p:spPr>
        <p:txBody>
          <a:bodyPr>
            <a:normAutofit/>
          </a:bodyPr>
          <a:lstStyle/>
          <a:p>
            <a:pPr algn="just">
              <a:buNone/>
            </a:pPr>
            <a:r>
              <a:rPr lang="uk-UA" sz="2400" dirty="0" smtClean="0">
                <a:latin typeface="Times New Roman" pitchFamily="18" charset="0"/>
                <a:cs typeface="Times New Roman" pitchFamily="18" charset="0"/>
              </a:rPr>
              <a:t>        </a:t>
            </a:r>
          </a:p>
          <a:p>
            <a:pPr algn="just">
              <a:buNone/>
            </a:pPr>
            <a:r>
              <a:rPr lang="uk-UA" sz="2400" dirty="0" smtClean="0">
                <a:latin typeface="Times New Roman" pitchFamily="18" charset="0"/>
                <a:cs typeface="Times New Roman" pitchFamily="18" charset="0"/>
              </a:rPr>
              <a:t>            Віра являється фундаментом Істинного щастя.</a:t>
            </a:r>
          </a:p>
          <a:p>
            <a:pPr algn="just">
              <a:buNone/>
            </a:pPr>
            <a:r>
              <a:rPr lang="uk-UA" sz="2400" dirty="0" smtClean="0">
                <a:latin typeface="Times New Roman" pitchFamily="18" charset="0"/>
                <a:cs typeface="Times New Roman" pitchFamily="18" charset="0"/>
              </a:rPr>
              <a:t>    Без віри не може бути довготривалого щастя. Віра викликає довіру до людей, заспокоює розум і звільняє душу від непотрібних сумніві, переживань, страху, тривог. Тому нам обов’язково потрібно  вірити оточуючим людям, кожен з нас потребує довіри, підтримки. Та і ким ми тоді будемо якщо не віритимемо нікому, і чому нам мають вірити якщо ми не відповідатимемо взаємністю?! </a:t>
            </a:r>
            <a:r>
              <a:rPr lang="uk-UA" sz="2400" b="1" i="1"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just">
              <a:buNone/>
            </a:pPr>
            <a:endParaRPr lang="ru-RU" sz="2400" dirty="0">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артинки\2560x1600_50_p1\wallp_2560x1600_3.jpg"/>
          <p:cNvPicPr>
            <a:picLocks noChangeAspect="1" noChangeArrowheads="1"/>
          </p:cNvPicPr>
          <p:nvPr/>
        </p:nvPicPr>
        <p:blipFill>
          <a:blip r:embed="rId2" cstate="print"/>
          <a:srcRect/>
          <a:stretch>
            <a:fillRect/>
          </a:stretch>
        </p:blipFill>
        <p:spPr bwMode="auto">
          <a:xfrm>
            <a:off x="-7620000" y="-4191000"/>
            <a:ext cx="24384000" cy="15240000"/>
          </a:xfrm>
          <a:prstGeom prst="rect">
            <a:avLst/>
          </a:prstGeom>
          <a:noFill/>
        </p:spPr>
      </p:pic>
      <p:sp>
        <p:nvSpPr>
          <p:cNvPr id="2" name="Заголовок 1"/>
          <p:cNvSpPr>
            <a:spLocks noGrp="1"/>
          </p:cNvSpPr>
          <p:nvPr>
            <p:ph type="title"/>
          </p:nvPr>
        </p:nvSpPr>
        <p:spPr>
          <a:xfrm>
            <a:off x="457200" y="428604"/>
            <a:ext cx="8229600" cy="428628"/>
          </a:xfrm>
        </p:spPr>
        <p:txBody>
          <a:bodyPr>
            <a:normAutofit fontScale="90000"/>
          </a:bodyPr>
          <a:lstStyle/>
          <a:p>
            <a:r>
              <a:rPr lang="uk-UA" sz="2800" dirty="0" smtClean="0">
                <a:latin typeface="Times New Roman" pitchFamily="18" charset="0"/>
                <a:cs typeface="Times New Roman" pitchFamily="18" charset="0"/>
              </a:rPr>
              <a:t>Висновок:</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054617"/>
          </a:xfrm>
        </p:spPr>
        <p:txBody>
          <a:bodyPr>
            <a:normAutofit fontScale="25000" lnSpcReduction="20000"/>
          </a:bodyPr>
          <a:lstStyle/>
          <a:p>
            <a:pPr algn="r">
              <a:buNone/>
            </a:pPr>
            <a:r>
              <a:rPr lang="uk-UA" sz="8000" dirty="0" smtClean="0">
                <a:latin typeface="Times New Roman" pitchFamily="18" charset="0"/>
                <a:cs typeface="Times New Roman" pitchFamily="18" charset="0"/>
              </a:rPr>
              <a:t>                                                         “В</a:t>
            </a:r>
            <a:r>
              <a:rPr lang="ru-RU" sz="8000" dirty="0" err="1" smtClean="0">
                <a:latin typeface="Times New Roman" pitchFamily="18" charset="0"/>
                <a:cs typeface="Times New Roman" pitchFamily="18" charset="0"/>
              </a:rPr>
              <a:t>ы</a:t>
            </a:r>
            <a:r>
              <a:rPr lang="uk-UA" sz="8000" dirty="0" smtClean="0">
                <a:latin typeface="Times New Roman" pitchFamily="18" charset="0"/>
                <a:cs typeface="Times New Roman" pitchFamily="18" charset="0"/>
              </a:rPr>
              <a:t> </a:t>
            </a:r>
            <a:r>
              <a:rPr lang="uk-UA" sz="8000" dirty="0" err="1" smtClean="0">
                <a:latin typeface="Times New Roman" pitchFamily="18" charset="0"/>
                <a:cs typeface="Times New Roman" pitchFamily="18" charset="0"/>
              </a:rPr>
              <a:t>пересекаете</a:t>
            </a:r>
            <a:r>
              <a:rPr lang="uk-UA" sz="8000" dirty="0" smtClean="0">
                <a:latin typeface="Times New Roman" pitchFamily="18" charset="0"/>
                <a:cs typeface="Times New Roman" pitchFamily="18" charset="0"/>
              </a:rPr>
              <a:t> весь мир в </a:t>
            </a:r>
            <a:r>
              <a:rPr lang="uk-UA" sz="8000" dirty="0" err="1" smtClean="0">
                <a:latin typeface="Times New Roman" pitchFamily="18" charset="0"/>
                <a:cs typeface="Times New Roman" pitchFamily="18" charset="0"/>
              </a:rPr>
              <a:t>поисках</a:t>
            </a:r>
            <a:r>
              <a:rPr lang="uk-UA" sz="8000" dirty="0" smtClean="0">
                <a:latin typeface="Times New Roman" pitchFamily="18" charset="0"/>
                <a:cs typeface="Times New Roman" pitchFamily="18" charset="0"/>
              </a:rPr>
              <a:t> </a:t>
            </a:r>
            <a:r>
              <a:rPr lang="uk-UA" sz="8000" dirty="0" err="1" smtClean="0">
                <a:latin typeface="Times New Roman" pitchFamily="18" charset="0"/>
                <a:cs typeface="Times New Roman" pitchFamily="18" charset="0"/>
              </a:rPr>
              <a:t>счастья</a:t>
            </a:r>
            <a:r>
              <a:rPr lang="uk-UA" sz="8000" dirty="0" smtClean="0">
                <a:latin typeface="Times New Roman" pitchFamily="18" charset="0"/>
                <a:cs typeface="Times New Roman" pitchFamily="18" charset="0"/>
              </a:rPr>
              <a:t>, а </a:t>
            </a:r>
            <a:r>
              <a:rPr lang="uk-UA" sz="8000" dirty="0" err="1" smtClean="0">
                <a:latin typeface="Times New Roman" pitchFamily="18" charset="0"/>
                <a:cs typeface="Times New Roman" pitchFamily="18" charset="0"/>
              </a:rPr>
              <a:t>оно</a:t>
            </a:r>
            <a:r>
              <a:rPr lang="uk-UA" sz="8000" dirty="0" smtClean="0">
                <a:latin typeface="Times New Roman" pitchFamily="18" charset="0"/>
                <a:cs typeface="Times New Roman" pitchFamily="18" charset="0"/>
              </a:rPr>
              <a:t> </a:t>
            </a:r>
            <a:r>
              <a:rPr lang="uk-UA" sz="8000" dirty="0" err="1" smtClean="0">
                <a:latin typeface="Times New Roman" pitchFamily="18" charset="0"/>
                <a:cs typeface="Times New Roman" pitchFamily="18" charset="0"/>
              </a:rPr>
              <a:t>всегда</a:t>
            </a:r>
            <a:r>
              <a:rPr lang="uk-UA" sz="8000" dirty="0" smtClean="0">
                <a:latin typeface="Times New Roman" pitchFamily="18" charset="0"/>
                <a:cs typeface="Times New Roman" pitchFamily="18" charset="0"/>
              </a:rPr>
              <a:t>   рядом, на                        </a:t>
            </a:r>
          </a:p>
          <a:p>
            <a:pPr algn="r">
              <a:buNone/>
            </a:pPr>
            <a:r>
              <a:rPr lang="uk-UA" sz="8000" dirty="0" smtClean="0">
                <a:latin typeface="Times New Roman" pitchFamily="18" charset="0"/>
                <a:cs typeface="Times New Roman" pitchFamily="18" charset="0"/>
              </a:rPr>
              <a:t>                                                                                    </a:t>
            </a:r>
            <a:r>
              <a:rPr lang="uk-UA" sz="8000" dirty="0" err="1" smtClean="0">
                <a:latin typeface="Times New Roman" pitchFamily="18" charset="0"/>
                <a:cs typeface="Times New Roman" pitchFamily="18" charset="0"/>
              </a:rPr>
              <a:t>растаянии</a:t>
            </a:r>
            <a:r>
              <a:rPr lang="uk-UA" sz="8000" dirty="0" smtClean="0">
                <a:latin typeface="Times New Roman" pitchFamily="18" charset="0"/>
                <a:cs typeface="Times New Roman" pitchFamily="18" charset="0"/>
              </a:rPr>
              <a:t> </a:t>
            </a:r>
            <a:r>
              <a:rPr lang="uk-UA" sz="8000" dirty="0" err="1" smtClean="0">
                <a:latin typeface="Times New Roman" pitchFamily="18" charset="0"/>
                <a:cs typeface="Times New Roman" pitchFamily="18" charset="0"/>
              </a:rPr>
              <a:t>вытянутой</a:t>
            </a:r>
            <a:r>
              <a:rPr lang="uk-UA" sz="8000" dirty="0" smtClean="0">
                <a:latin typeface="Times New Roman" pitchFamily="18" charset="0"/>
                <a:cs typeface="Times New Roman" pitchFamily="18" charset="0"/>
              </a:rPr>
              <a:t> руки от любого </a:t>
            </a:r>
            <a:r>
              <a:rPr lang="uk-UA" sz="8000" dirty="0" err="1" smtClean="0">
                <a:latin typeface="Times New Roman" pitchFamily="18" charset="0"/>
                <a:cs typeface="Times New Roman" pitchFamily="18" charset="0"/>
              </a:rPr>
              <a:t>человека”</a:t>
            </a:r>
            <a:r>
              <a:rPr lang="uk-UA" sz="8000" dirty="0" smtClean="0">
                <a:latin typeface="Times New Roman" pitchFamily="18" charset="0"/>
                <a:cs typeface="Times New Roman" pitchFamily="18" charset="0"/>
              </a:rPr>
              <a:t>.</a:t>
            </a:r>
            <a:endParaRPr lang="ru-RU" sz="8000" dirty="0" smtClean="0">
              <a:latin typeface="Times New Roman" pitchFamily="18" charset="0"/>
              <a:cs typeface="Times New Roman" pitchFamily="18" charset="0"/>
            </a:endParaRPr>
          </a:p>
          <a:p>
            <a:pPr algn="r">
              <a:buNone/>
            </a:pPr>
            <a:r>
              <a:rPr lang="uk-UA" sz="8000" dirty="0" smtClean="0">
                <a:latin typeface="Times New Roman" pitchFamily="18" charset="0"/>
                <a:cs typeface="Times New Roman" pitchFamily="18" charset="0"/>
              </a:rPr>
              <a:t>                                                                                                             Горацій </a:t>
            </a:r>
            <a:endParaRPr lang="uk-UA" sz="8000" b="1" i="1" dirty="0" smtClean="0">
              <a:latin typeface="Times New Roman" pitchFamily="18" charset="0"/>
              <a:cs typeface="Times New Roman" pitchFamily="18" charset="0"/>
            </a:endParaRPr>
          </a:p>
          <a:p>
            <a:pPr algn="just">
              <a:buNone/>
            </a:pPr>
            <a:r>
              <a:rPr lang="uk-UA" sz="9600" dirty="0" smtClean="0">
                <a:latin typeface="Times New Roman" pitchFamily="18" charset="0"/>
                <a:cs typeface="Times New Roman" pitchFamily="18" charset="0"/>
              </a:rPr>
              <a:t>         У цій книзі описуються реальні історії реальних людей. Пояснення що за 10 кроків від нас знаходиться щастя. Що для того щоб його знайти не слід далеко ходити воно поруч. Істинне щастя </a:t>
            </a:r>
            <a:r>
              <a:rPr lang="uk-UA" sz="9600" dirty="0" err="1" smtClean="0">
                <a:latin typeface="Times New Roman" pitchFamily="18" charset="0"/>
                <a:cs typeface="Times New Roman" pitchFamily="18" charset="0"/>
              </a:rPr>
              <a:t>заключається</a:t>
            </a:r>
            <a:r>
              <a:rPr lang="uk-UA" sz="9600" dirty="0" smtClean="0">
                <a:latin typeface="Times New Roman" pitchFamily="18" charset="0"/>
                <a:cs typeface="Times New Roman" pitchFamily="18" charset="0"/>
              </a:rPr>
              <a:t> не тільки у відсутності понурості і страждань, скільки в відчутті радості, задоволення і захоплення життям. Звісно все добре не може бути, але ми в змозі володіти своїм життям, проблеми і печалі вирішувати і перетворювати їх в щось корисне для себе. Автор цієї книги мав на меті надихнути і підняти дух тих людей які читатимуть цю книгу. </a:t>
            </a:r>
          </a:p>
          <a:p>
            <a:pPr algn="just">
              <a:buNone/>
            </a:pPr>
            <a:r>
              <a:rPr lang="uk-UA" sz="9600" dirty="0" smtClean="0">
                <a:latin typeface="Times New Roman" pitchFamily="18" charset="0"/>
                <a:cs typeface="Times New Roman" pitchFamily="18" charset="0"/>
              </a:rPr>
              <a:t>     Отож будьте щасливими!</a:t>
            </a:r>
            <a:endParaRPr lang="ru-RU" sz="9600" dirty="0" smtClean="0">
              <a:latin typeface="Times New Roman" pitchFamily="18" charset="0"/>
              <a:cs typeface="Times New Roman" pitchFamily="18" charset="0"/>
            </a:endParaRPr>
          </a:p>
          <a:p>
            <a:pPr algn="just">
              <a:buNone/>
            </a:pPr>
            <a:r>
              <a:rPr lang="uk-UA" sz="9600" dirty="0" smtClean="0">
                <a:latin typeface="Times New Roman" pitchFamily="18" charset="0"/>
                <a:cs typeface="Times New Roman" pitchFamily="18" charset="0"/>
              </a:rPr>
              <a:t> </a:t>
            </a:r>
            <a:endParaRPr lang="ru-RU" sz="9600" dirty="0" smtClean="0">
              <a:latin typeface="Times New Roman" pitchFamily="18" charset="0"/>
              <a:cs typeface="Times New Roman" pitchFamily="18" charset="0"/>
            </a:endParaRPr>
          </a:p>
          <a:p>
            <a:pPr algn="just">
              <a:buNone/>
            </a:pPr>
            <a:r>
              <a:rPr lang="uk-UA" sz="9600" dirty="0" smtClean="0">
                <a:latin typeface="Times New Roman" pitchFamily="18" charset="0"/>
                <a:cs typeface="Times New Roman" pitchFamily="18" charset="0"/>
              </a:rPr>
              <a:t> </a:t>
            </a:r>
            <a:endParaRPr lang="ru-RU" sz="9600" dirty="0" smtClean="0">
              <a:latin typeface="Times New Roman" pitchFamily="18" charset="0"/>
              <a:cs typeface="Times New Roman" pitchFamily="18" charset="0"/>
            </a:endParaRPr>
          </a:p>
          <a:p>
            <a:pPr algn="just">
              <a:buNone/>
            </a:pPr>
            <a:r>
              <a:rPr lang="uk-UA" sz="9600" dirty="0" smtClean="0">
                <a:latin typeface="Times New Roman" pitchFamily="18" charset="0"/>
                <a:cs typeface="Times New Roman" pitchFamily="18" charset="0"/>
              </a:rPr>
              <a:t> </a:t>
            </a:r>
            <a:endParaRPr lang="ru-RU" sz="9600" dirty="0" smtClean="0">
              <a:latin typeface="Times New Roman" pitchFamily="18" charset="0"/>
              <a:cs typeface="Times New Roman" pitchFamily="18" charset="0"/>
            </a:endParaRPr>
          </a:p>
          <a:p>
            <a:pPr>
              <a:buNone/>
            </a:pPr>
            <a:r>
              <a:rPr lang="uk-UA" dirty="0" smtClean="0"/>
              <a:t> </a:t>
            </a:r>
            <a:endParaRPr lang="ru-RU" dirty="0" smtClean="0"/>
          </a:p>
          <a:p>
            <a:pPr>
              <a:buNone/>
            </a:pPr>
            <a:r>
              <a:rPr lang="uk-UA" dirty="0" smtClean="0"/>
              <a:t> </a:t>
            </a:r>
            <a:endParaRPr lang="ru-RU" dirty="0" smtClean="0"/>
          </a:p>
          <a:p>
            <a:pPr>
              <a:buNone/>
            </a:pPr>
            <a:r>
              <a:rPr lang="uk-UA" dirty="0" smtClean="0"/>
              <a:t> </a:t>
            </a:r>
            <a:endParaRPr lang="ru-RU"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Джексон Адам"/>
          <p:cNvPicPr>
            <a:picLocks noChangeAspect="1" noChangeArrowheads="1"/>
          </p:cNvPicPr>
          <p:nvPr/>
        </p:nvPicPr>
        <p:blipFill>
          <a:blip r:embed="rId2" cstate="print"/>
          <a:srcRect/>
          <a:stretch>
            <a:fillRect/>
          </a:stretch>
        </p:blipFill>
        <p:spPr bwMode="auto">
          <a:xfrm>
            <a:off x="0" y="0"/>
            <a:ext cx="1628775" cy="2334766"/>
          </a:xfrm>
          <a:prstGeom prst="rect">
            <a:avLst/>
          </a:prstGeom>
          <a:noFill/>
        </p:spPr>
      </p:pic>
      <p:sp>
        <p:nvSpPr>
          <p:cNvPr id="2" name="Заголовок 1"/>
          <p:cNvSpPr>
            <a:spLocks noGrp="1"/>
          </p:cNvSpPr>
          <p:nvPr>
            <p:ph type="title"/>
          </p:nvPr>
        </p:nvSpPr>
        <p:spPr/>
        <p:txBody>
          <a:bodyPr/>
          <a:lstStyle/>
          <a:p>
            <a:r>
              <a:rPr lang="ru-RU" dirty="0" smtClean="0"/>
              <a:t>Адам Джон Джексон</a:t>
            </a:r>
            <a:endParaRPr lang="ru-RU" dirty="0"/>
          </a:p>
        </p:txBody>
      </p:sp>
      <p:sp>
        <p:nvSpPr>
          <p:cNvPr id="3" name="Содержимое 2"/>
          <p:cNvSpPr>
            <a:spLocks noGrp="1"/>
          </p:cNvSpPr>
          <p:nvPr>
            <p:ph idx="1"/>
          </p:nvPr>
        </p:nvSpPr>
        <p:spPr/>
        <p:txBody>
          <a:bodyPr>
            <a:normAutofit fontScale="25000" lnSpcReduction="20000"/>
          </a:bodyPr>
          <a:lstStyle/>
          <a:p>
            <a:pPr>
              <a:buNone/>
            </a:pPr>
            <a:r>
              <a:rPr lang="ru-RU" dirty="0" smtClean="0"/>
              <a:t>         </a:t>
            </a:r>
          </a:p>
          <a:p>
            <a:pPr>
              <a:buNone/>
            </a:pPr>
            <a:r>
              <a:rPr lang="ru-RU" dirty="0" smtClean="0"/>
              <a:t>                                                </a:t>
            </a:r>
            <a:r>
              <a:rPr lang="ru-RU" sz="7200" dirty="0" smtClean="0">
                <a:latin typeface="Times New Roman" pitchFamily="18" charset="0"/>
                <a:cs typeface="Times New Roman" pitchFamily="18" charset="0"/>
              </a:rPr>
              <a:t>Адам  Джексон (</a:t>
            </a:r>
            <a:r>
              <a:rPr lang="ru-RU" sz="7200" dirty="0" err="1" smtClean="0">
                <a:latin typeface="Times New Roman" pitchFamily="18" charset="0"/>
                <a:cs typeface="Times New Roman" pitchFamily="18" charset="0"/>
              </a:rPr>
              <a:t>Adam</a:t>
            </a:r>
            <a:r>
              <a:rPr lang="ru-RU" sz="7200" dirty="0" smtClean="0">
                <a:latin typeface="Times New Roman" pitchFamily="18" charset="0"/>
                <a:cs typeface="Times New Roman" pitchFamily="18" charset="0"/>
              </a:rPr>
              <a:t> J. </a:t>
            </a:r>
            <a:r>
              <a:rPr lang="ru-RU" sz="7200" dirty="0" err="1" smtClean="0">
                <a:latin typeface="Times New Roman" pitchFamily="18" charset="0"/>
                <a:cs typeface="Times New Roman" pitchFamily="18" charset="0"/>
              </a:rPr>
              <a:t>Jackson</a:t>
            </a:r>
            <a:r>
              <a:rPr lang="ru-RU" sz="7200" dirty="0" smtClean="0">
                <a:latin typeface="Times New Roman" pitchFamily="18" charset="0"/>
                <a:cs typeface="Times New Roman" pitchFamily="18" charset="0"/>
              </a:rPr>
              <a:t>) родился в 1962 в </a:t>
            </a:r>
            <a:r>
              <a:rPr lang="ru-RU" sz="7200" dirty="0" err="1" smtClean="0">
                <a:latin typeface="Times New Roman" pitchFamily="18" charset="0"/>
                <a:cs typeface="Times New Roman" pitchFamily="18" charset="0"/>
              </a:rPr>
              <a:t>Сассексе</a:t>
            </a:r>
            <a:r>
              <a:rPr lang="ru-RU" sz="7200" dirty="0" smtClean="0">
                <a:latin typeface="Times New Roman" pitchFamily="18" charset="0"/>
                <a:cs typeface="Times New Roman" pitchFamily="18" charset="0"/>
              </a:rPr>
              <a:t> (Англия).</a:t>
            </a:r>
          </a:p>
          <a:p>
            <a:pPr>
              <a:buNone/>
            </a:pPr>
            <a:r>
              <a:rPr lang="ru-RU" sz="7200" dirty="0" smtClean="0">
                <a:latin typeface="Times New Roman" pitchFamily="18" charset="0"/>
                <a:cs typeface="Times New Roman" pitchFamily="18" charset="0"/>
              </a:rPr>
              <a:t>                            Он получил  высшее образование со степенью юриста в университете Саутгемптона в 1983 и начал      практиковать в качестве адвоката в Лондоне. Спустя три года Адам  оставил юриспруденцию, и начал  карьеру в естественных медицинских науках.</a:t>
            </a:r>
          </a:p>
          <a:p>
            <a:pPr>
              <a:buNone/>
            </a:pPr>
            <a:r>
              <a:rPr lang="ru-RU" sz="7200" dirty="0" smtClean="0">
                <a:latin typeface="Times New Roman" pitchFamily="18" charset="0"/>
                <a:cs typeface="Times New Roman" pitchFamily="18" charset="0"/>
              </a:rPr>
              <a:t>        В 1995 Адам стал ежемесячным комментатором для журналов «</a:t>
            </a:r>
            <a:r>
              <a:rPr lang="ru-RU" sz="7200" dirty="0" err="1" smtClean="0">
                <a:latin typeface="Times New Roman" pitchFamily="18" charset="0"/>
                <a:cs typeface="Times New Roman" pitchFamily="18" charset="0"/>
              </a:rPr>
              <a:t>Nursing</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Times</a:t>
            </a:r>
            <a:r>
              <a:rPr lang="ru-RU" sz="7200" dirty="0" smtClean="0">
                <a:latin typeface="Times New Roman" pitchFamily="18" charset="0"/>
                <a:cs typeface="Times New Roman" pitchFamily="18" charset="0"/>
              </a:rPr>
              <a:t>» и «</a:t>
            </a:r>
            <a:r>
              <a:rPr lang="ru-RU" sz="7200" dirty="0" err="1" smtClean="0">
                <a:latin typeface="Times New Roman" pitchFamily="18" charset="0"/>
                <a:cs typeface="Times New Roman" pitchFamily="18" charset="0"/>
              </a:rPr>
              <a:t>Health</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Guardian</a:t>
            </a:r>
            <a:r>
              <a:rPr lang="ru-RU" sz="7200" dirty="0" smtClean="0">
                <a:latin typeface="Times New Roman" pitchFamily="18" charset="0"/>
                <a:cs typeface="Times New Roman" pitchFamily="18" charset="0"/>
              </a:rPr>
              <a:t>», сообщающих о  последних событиях и исследованиях в области медицины.</a:t>
            </a:r>
          </a:p>
          <a:p>
            <a:pPr>
              <a:buNone/>
            </a:pPr>
            <a:r>
              <a:rPr lang="ru-RU" sz="7200" dirty="0" smtClean="0">
                <a:latin typeface="Times New Roman" pitchFamily="18" charset="0"/>
                <a:cs typeface="Times New Roman" pitchFamily="18" charset="0"/>
              </a:rPr>
              <a:t>        У Адама были проблемы со здоровьем, в восемь лет ему был поставлен диагноз-псориаз. Состояние стало настолько серьезным, что он был  госпитализирован.</a:t>
            </a:r>
          </a:p>
          <a:p>
            <a:pPr>
              <a:buNone/>
            </a:pPr>
            <a:r>
              <a:rPr lang="ru-RU" sz="7200" dirty="0" smtClean="0">
                <a:latin typeface="Times New Roman" pitchFamily="18" charset="0"/>
                <a:cs typeface="Times New Roman" pitchFamily="18" charset="0"/>
              </a:rPr>
              <a:t>        Адам начал разработку и производство нестероидного лечения псориаза, известного  как «</a:t>
            </a:r>
            <a:r>
              <a:rPr lang="ru-RU" sz="7200" dirty="0" err="1" smtClean="0">
                <a:latin typeface="Times New Roman" pitchFamily="18" charset="0"/>
                <a:cs typeface="Times New Roman" pitchFamily="18" charset="0"/>
              </a:rPr>
              <a:t>M-Folia</a:t>
            </a:r>
            <a:r>
              <a:rPr lang="ru-RU" sz="7200" dirty="0" smtClean="0">
                <a:latin typeface="Times New Roman" pitchFamily="18" charset="0"/>
                <a:cs typeface="Times New Roman" pitchFamily="18" charset="0"/>
              </a:rPr>
              <a:t>», которая помогала  людям во всем мире. </a:t>
            </a:r>
          </a:p>
          <a:p>
            <a:pPr>
              <a:buNone/>
            </a:pPr>
            <a:r>
              <a:rPr lang="ru-RU" sz="7200" dirty="0" smtClean="0">
                <a:latin typeface="Times New Roman" pitchFamily="18" charset="0"/>
                <a:cs typeface="Times New Roman" pitchFamily="18" charset="0"/>
              </a:rPr>
              <a:t>         Адам написал восемь книг: "10 секретов здоровья","10 секретов богатство", "10 секретов любви", "10 секретов счастья", которые были переведены на двадцать семь языков.</a:t>
            </a:r>
          </a:p>
          <a:p>
            <a:pPr>
              <a:buNone/>
            </a:pPr>
            <a:r>
              <a:rPr lang="ru-RU" sz="7200" dirty="0" smtClean="0">
                <a:latin typeface="Times New Roman" pitchFamily="18" charset="0"/>
                <a:cs typeface="Times New Roman" pitchFamily="18" charset="0"/>
              </a:rPr>
              <a:t>         Адам также мотивационный спикер и бизнесмен. Он живет со своей женой </a:t>
            </a:r>
            <a:r>
              <a:rPr lang="ru-RU" sz="7200" dirty="0" err="1" smtClean="0">
                <a:latin typeface="Times New Roman" pitchFamily="18" charset="0"/>
                <a:cs typeface="Times New Roman" pitchFamily="18" charset="0"/>
              </a:rPr>
              <a:t>Керэн</a:t>
            </a:r>
            <a:r>
              <a:rPr lang="ru-RU" sz="7200" dirty="0" smtClean="0">
                <a:latin typeface="Times New Roman" pitchFamily="18" charset="0"/>
                <a:cs typeface="Times New Roman" pitchFamily="18" charset="0"/>
              </a:rPr>
              <a:t>, детьми </a:t>
            </a:r>
            <a:r>
              <a:rPr lang="ru-RU" sz="7200" dirty="0" err="1" smtClean="0">
                <a:latin typeface="Times New Roman" pitchFamily="18" charset="0"/>
                <a:cs typeface="Times New Roman" pitchFamily="18" charset="0"/>
              </a:rPr>
              <a:t>Софи</a:t>
            </a:r>
            <a:r>
              <a:rPr lang="ru-RU" sz="7200" dirty="0" smtClean="0">
                <a:latin typeface="Times New Roman" pitchFamily="18" charset="0"/>
                <a:cs typeface="Times New Roman" pitchFamily="18" charset="0"/>
              </a:rPr>
              <a:t> и </a:t>
            </a:r>
            <a:r>
              <a:rPr lang="ru-RU" sz="7200" dirty="0" err="1" smtClean="0">
                <a:latin typeface="Times New Roman" pitchFamily="18" charset="0"/>
                <a:cs typeface="Times New Roman" pitchFamily="18" charset="0"/>
              </a:rPr>
              <a:t>Сэмюэлем</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и</a:t>
            </a:r>
            <a:r>
              <a:rPr lang="ru-RU" sz="7200" dirty="0" smtClean="0">
                <a:latin typeface="Times New Roman" pitchFamily="18" charset="0"/>
                <a:cs typeface="Times New Roman" pitchFamily="18" charset="0"/>
              </a:rPr>
              <a:t> их собакой в </a:t>
            </a:r>
            <a:r>
              <a:rPr lang="ru-RU" sz="7200" dirty="0" err="1" smtClean="0">
                <a:latin typeface="Times New Roman" pitchFamily="18" charset="0"/>
                <a:cs typeface="Times New Roman" pitchFamily="18" charset="0"/>
              </a:rPr>
              <a:t>Хартфордшире</a:t>
            </a:r>
            <a:r>
              <a:rPr lang="ru-RU" sz="7200" dirty="0" smtClean="0">
                <a:latin typeface="Times New Roman" pitchFamily="18" charset="0"/>
                <a:cs typeface="Times New Roman" pitchFamily="18" charset="0"/>
              </a:rPr>
              <a:t>.</a:t>
            </a:r>
          </a:p>
          <a:p>
            <a:endParaRPr lang="ru-RU" dirty="0"/>
          </a:p>
        </p:txBody>
      </p:sp>
    </p:spTree>
  </p:cSld>
  <p:clrMapOvr>
    <a:masterClrMapping/>
  </p:clrMapOvr>
  <p:transition advTm="568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Картинки\A_Dreamy_World\A_Dreamy_World_9th_by_grafixeye.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a:xfrm>
            <a:off x="457200" y="500042"/>
            <a:ext cx="8229600" cy="917596"/>
          </a:xfrm>
        </p:spPr>
        <p:txBody>
          <a:bodyPr>
            <a:normAutofit fontScale="90000"/>
          </a:bodyPr>
          <a:lstStyle/>
          <a:p>
            <a:r>
              <a:rPr lang="uk-UA" b="1" i="1" dirty="0" smtClean="0"/>
              <a:t/>
            </a:r>
            <a:br>
              <a:rPr lang="uk-UA" b="1" i="1" dirty="0" smtClean="0"/>
            </a:br>
            <a:r>
              <a:rPr lang="uk-UA" b="1" i="1" dirty="0" smtClean="0"/>
              <a:t>Перший секрет істинного щастя –        Сила відношення:</a:t>
            </a:r>
            <a:r>
              <a:rPr lang="ru-RU" dirty="0" smtClean="0"/>
              <a:t/>
            </a:r>
            <a:br>
              <a:rPr lang="ru-RU" dirty="0" smtClean="0"/>
            </a:br>
            <a:endParaRPr lang="ru-RU" dirty="0"/>
          </a:p>
        </p:txBody>
      </p:sp>
      <p:sp>
        <p:nvSpPr>
          <p:cNvPr id="3" name="Содержимое 2"/>
          <p:cNvSpPr>
            <a:spLocks noGrp="1"/>
          </p:cNvSpPr>
          <p:nvPr>
            <p:ph idx="1"/>
          </p:nvPr>
        </p:nvSpPr>
        <p:spPr>
          <a:xfrm>
            <a:off x="457200" y="1785926"/>
            <a:ext cx="8229600" cy="5072074"/>
          </a:xfrm>
        </p:spPr>
        <p:txBody>
          <a:bodyPr>
            <a:normAutofit fontScale="77500" lnSpcReduction="20000"/>
          </a:bodyPr>
          <a:lstStyle/>
          <a:p>
            <a:pPr algn="just"/>
            <a:endParaRPr lang="uk-UA" dirty="0" smtClean="0"/>
          </a:p>
          <a:p>
            <a:pPr algn="just">
              <a:buNone/>
            </a:pPr>
            <a:r>
              <a:rPr lang="uk-UA" sz="3100" dirty="0" smtClean="0">
                <a:latin typeface="Times New Roman" pitchFamily="18" charset="0"/>
                <a:cs typeface="Times New Roman" pitchFamily="18" charset="0"/>
              </a:rPr>
              <a:t>     В першу чергу наше щастя основується на нашому відношенні до життя, людина настільки щаслива на скільки, налаштований на це її розум. Отож в нашому житті потрібно налаштовувати свій розум на відчуття щастя. Якщо надіятися на кращий результат, частіше всього ми будимо досягати цього.</a:t>
            </a:r>
            <a:endParaRPr lang="ru-RU" sz="3100" dirty="0" smtClean="0">
              <a:latin typeface="Times New Roman" pitchFamily="18" charset="0"/>
              <a:cs typeface="Times New Roman" pitchFamily="18" charset="0"/>
            </a:endParaRPr>
          </a:p>
          <a:p>
            <a:pPr algn="just">
              <a:buNone/>
            </a:pPr>
            <a:r>
              <a:rPr lang="uk-UA" sz="3100" dirty="0" smtClean="0">
                <a:latin typeface="Times New Roman" pitchFamily="18" charset="0"/>
                <a:cs typeface="Times New Roman" pitchFamily="18" charset="0"/>
              </a:rPr>
              <a:t>    Щастя – це вибір, який будь – хто із нас може зробити в будь – яку хвилину і в будь – якому місці, неважливо де!</a:t>
            </a:r>
            <a:endParaRPr lang="ru-RU" sz="3100" dirty="0" smtClean="0">
              <a:latin typeface="Times New Roman" pitchFamily="18" charset="0"/>
              <a:cs typeface="Times New Roman" pitchFamily="18" charset="0"/>
            </a:endParaRPr>
          </a:p>
          <a:p>
            <a:pPr>
              <a:buNone/>
            </a:pPr>
            <a:r>
              <a:rPr lang="uk-UA" sz="3100" dirty="0" smtClean="0">
                <a:latin typeface="Times New Roman" pitchFamily="18" charset="0"/>
                <a:cs typeface="Times New Roman" pitchFamily="18" charset="0"/>
              </a:rPr>
              <a:t>    Можна знайти таку точку зору, з якої кожна проблема матиме позитивне значення. Тому нам потрібно шукати в усіх і в кожній проблемі щось позитивне. </a:t>
            </a:r>
            <a:endParaRPr lang="ru-RU" sz="3100" dirty="0" smtClean="0">
              <a:latin typeface="Times New Roman" pitchFamily="18" charset="0"/>
              <a:cs typeface="Times New Roman" pitchFamily="18" charset="0"/>
            </a:endParaRPr>
          </a:p>
          <a:p>
            <a:pPr algn="just">
              <a:buNone/>
            </a:pPr>
            <a:r>
              <a:rPr lang="uk-UA" sz="3100" dirty="0" smtClean="0">
                <a:latin typeface="Times New Roman" pitchFamily="18" charset="0"/>
                <a:cs typeface="Times New Roman" pitchFamily="18" charset="0"/>
              </a:rPr>
              <a:t>    В будь – якій тяжкі чи стресовій ситуації слід поставити собі три запитання:</a:t>
            </a:r>
            <a:endParaRPr lang="ru-RU" sz="3100" dirty="0" smtClean="0">
              <a:latin typeface="Times New Roman" pitchFamily="18" charset="0"/>
              <a:cs typeface="Times New Roman" pitchFamily="18" charset="0"/>
            </a:endParaRPr>
          </a:p>
          <a:p>
            <a:endParaRPr lang="ru-RU" dirty="0"/>
          </a:p>
        </p:txBody>
      </p:sp>
    </p:spTree>
  </p:cSld>
  <p:clrMapOvr>
    <a:masterClrMapping/>
  </p:clrMapOvr>
  <p:transition advTm="8922">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Картинки\A_Dreamy_World\A_Dreamy_World_10th_by_grafixeye.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p:txBody>
          <a:bodyPr/>
          <a:lstStyle/>
          <a:p>
            <a:r>
              <a:rPr lang="uk-UA" dirty="0" smtClean="0"/>
              <a:t>Три основні запитання:</a:t>
            </a:r>
            <a:endParaRPr lang="ru-RU" dirty="0"/>
          </a:p>
        </p:txBody>
      </p:sp>
      <p:sp>
        <p:nvSpPr>
          <p:cNvPr id="3" name="Содержимое 2"/>
          <p:cNvSpPr>
            <a:spLocks noGrp="1"/>
          </p:cNvSpPr>
          <p:nvPr>
            <p:ph idx="1"/>
          </p:nvPr>
        </p:nvSpPr>
        <p:spPr>
          <a:xfrm>
            <a:off x="457200" y="1600200"/>
            <a:ext cx="8229600" cy="5043510"/>
          </a:xfrm>
        </p:spPr>
        <p:txBody>
          <a:bodyPr>
            <a:normAutofit fontScale="77500" lnSpcReduction="20000"/>
          </a:bodyPr>
          <a:lstStyle/>
          <a:p>
            <a:pPr algn="just">
              <a:buNone/>
            </a:pPr>
            <a:r>
              <a:rPr lang="uk-UA" dirty="0" smtClean="0"/>
              <a:t>         1. Що в даній ситуації чудово?</a:t>
            </a:r>
            <a:endParaRPr lang="ru-RU" dirty="0" smtClean="0"/>
          </a:p>
          <a:p>
            <a:pPr algn="just">
              <a:buNone/>
            </a:pPr>
            <a:r>
              <a:rPr lang="uk-UA" dirty="0" smtClean="0"/>
              <a:t>         2. Що в ній могло би бути чудового?</a:t>
            </a:r>
            <a:endParaRPr lang="ru-RU" dirty="0" smtClean="0"/>
          </a:p>
          <a:p>
            <a:pPr algn="just">
              <a:buNone/>
            </a:pPr>
            <a:r>
              <a:rPr lang="uk-UA" dirty="0" smtClean="0"/>
              <a:t>         3. Що в ній не ідеально?</a:t>
            </a:r>
            <a:endParaRPr lang="ru-RU" dirty="0" smtClean="0"/>
          </a:p>
          <a:p>
            <a:pPr algn="just">
              <a:buNone/>
            </a:pPr>
            <a:r>
              <a:rPr lang="uk-UA" dirty="0" smtClean="0"/>
              <a:t>     Потрібно зрозуміти що ви можете зробити, для того щоб виправити цю ситуацію і отримати задоволення від даного процесу? Зернятком істинного щастя являється вдячність. Потрібно шукати те хороше за що можна потім подякувати!</a:t>
            </a:r>
            <a:endParaRPr lang="ru-RU" dirty="0" smtClean="0"/>
          </a:p>
          <a:p>
            <a:pPr algn="just">
              <a:buNone/>
            </a:pPr>
            <a:r>
              <a:rPr lang="uk-UA" dirty="0" smtClean="0"/>
              <a:t>     Щасливою або нещасною людину роблять тільки її думки, а не зовнішні ситуації. Уміння керувати своїми думками – це уміння керувати своїм щастям.</a:t>
            </a:r>
            <a:endParaRPr lang="ru-RU" dirty="0" smtClean="0"/>
          </a:p>
          <a:p>
            <a:pPr algn="just">
              <a:buNone/>
            </a:pPr>
            <a:r>
              <a:rPr lang="uk-UA" dirty="0" smtClean="0"/>
              <a:t>     Отже потрібно правильно налаштовувати себе на кожен день, тому що він буде складатися так як ви цього забажаєте!</a:t>
            </a:r>
            <a:endParaRPr lang="ru-RU" dirty="0"/>
          </a:p>
        </p:txBody>
      </p:sp>
    </p:spTree>
  </p:cSld>
  <p:clrMapOvr>
    <a:masterClrMapping/>
  </p:clrMapOvr>
  <p:transition advTm="2906">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Картинки\2560x1600_50_p1\Nature_02.jpg"/>
          <p:cNvPicPr>
            <a:picLocks noChangeAspect="1" noChangeArrowheads="1"/>
          </p:cNvPicPr>
          <p:nvPr/>
        </p:nvPicPr>
        <p:blipFill>
          <a:blip r:embed="rId2" cstate="print"/>
          <a:srcRect/>
          <a:stretch>
            <a:fillRect/>
          </a:stretch>
        </p:blipFill>
        <p:spPr bwMode="auto">
          <a:xfrm>
            <a:off x="-285784" y="-514376"/>
            <a:ext cx="9753600" cy="7372376"/>
          </a:xfrm>
          <a:prstGeom prst="rect">
            <a:avLst/>
          </a:prstGeom>
          <a:noFill/>
        </p:spPr>
      </p:pic>
      <p:sp>
        <p:nvSpPr>
          <p:cNvPr id="2" name="Заголовок 1"/>
          <p:cNvSpPr>
            <a:spLocks noGrp="1"/>
          </p:cNvSpPr>
          <p:nvPr>
            <p:ph type="title"/>
          </p:nvPr>
        </p:nvSpPr>
        <p:spPr>
          <a:xfrm>
            <a:off x="457200" y="0"/>
            <a:ext cx="8229600" cy="1857364"/>
          </a:xfrm>
        </p:spPr>
        <p:txBody>
          <a:bodyPr>
            <a:normAutofit fontScale="90000"/>
          </a:bodyPr>
          <a:lstStyle/>
          <a:p>
            <a:r>
              <a:rPr lang="uk-UA" b="1" i="1" dirty="0" smtClean="0"/>
              <a:t>Другий секрет істинного щастя – Сила тіла:</a:t>
            </a:r>
            <a:r>
              <a:rPr lang="ru-RU" dirty="0" smtClean="0"/>
              <a:t/>
            </a:r>
            <a:br>
              <a:rPr lang="ru-RU" dirty="0" smtClean="0"/>
            </a:br>
            <a:endParaRPr lang="ru-RU" dirty="0"/>
          </a:p>
        </p:txBody>
      </p:sp>
      <p:sp>
        <p:nvSpPr>
          <p:cNvPr id="3" name="Содержимое 2"/>
          <p:cNvSpPr>
            <a:spLocks noGrp="1"/>
          </p:cNvSpPr>
          <p:nvPr>
            <p:ph idx="1"/>
          </p:nvPr>
        </p:nvSpPr>
        <p:spPr>
          <a:xfrm>
            <a:off x="285720" y="1643050"/>
            <a:ext cx="8401080" cy="5000660"/>
          </a:xfrm>
        </p:spPr>
        <p:txBody>
          <a:bodyPr>
            <a:normAutofit fontScale="70000" lnSpcReduction="20000"/>
          </a:bodyPr>
          <a:lstStyle/>
          <a:p>
            <a:pPr algn="just">
              <a:buNone/>
            </a:pPr>
            <a:r>
              <a:rPr lang="uk-UA" dirty="0" smtClean="0">
                <a:latin typeface="Times New Roman" pitchFamily="18" charset="0"/>
                <a:cs typeface="Times New Roman" pitchFamily="18" charset="0"/>
              </a:rPr>
              <a:t>       Рух впливає на почуття.  Коли ми приводимо в рух своє тіло, тоді ми змінюємо свій емоційний стан. Тож потрібно час від часу займатися фізичними вправами, для того щоб не  впадати в депресію, не перейматися тими проблемами які зовсім не важливі. Рух робить нас щасливими!</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       Фізичні вправи полегшують протікання стресу і викликають в тілі хімічні реакції, завдяки яким ми маємо хороше самопочуття. Займатися слід регулярно – по можливості кожного дня, - як мінімум протягом 30 хвилин.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відчуття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впливають</a:t>
            </a:r>
            <a:r>
              <a:rPr lang="ru-RU" dirty="0" smtClean="0">
                <a:latin typeface="Times New Roman" pitchFamily="18" charset="0"/>
                <a:cs typeface="Times New Roman" pitchFamily="18" charset="0"/>
              </a:rPr>
              <a:t> на поставу. </a:t>
            </a:r>
            <a:r>
              <a:rPr lang="ru-RU" dirty="0" err="1" smtClean="0">
                <a:latin typeface="Times New Roman" pitchFamily="18" charset="0"/>
                <a:cs typeface="Times New Roman" pitchFamily="18" charset="0"/>
              </a:rPr>
              <a:t>Підбадьорююча</a:t>
            </a:r>
            <a:r>
              <a:rPr lang="ru-RU" dirty="0" smtClean="0">
                <a:latin typeface="Times New Roman" pitchFamily="18" charset="0"/>
                <a:cs typeface="Times New Roman" pitchFamily="18" charset="0"/>
              </a:rPr>
              <a:t> поза </a:t>
            </a:r>
            <a:r>
              <a:rPr lang="ru-RU" dirty="0" err="1" smtClean="0">
                <a:latin typeface="Times New Roman" pitchFamily="18" charset="0"/>
                <a:cs typeface="Times New Roman" pitchFamily="18" charset="0"/>
              </a:rPr>
              <a:t>тіла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впливає</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на відчуття щастя. Здорова постава означає, що ваша спина випрямлена, але </a:t>
            </a:r>
            <a:r>
              <a:rPr lang="uk-UA" dirty="0" err="1" smtClean="0">
                <a:latin typeface="Times New Roman" pitchFamily="18" charset="0"/>
                <a:cs typeface="Times New Roman" pitchFamily="18" charset="0"/>
              </a:rPr>
              <a:t>рослаблена</a:t>
            </a:r>
            <a:r>
              <a:rPr lang="uk-UA" dirty="0" smtClean="0">
                <a:latin typeface="Times New Roman" pitchFamily="18" charset="0"/>
                <a:cs typeface="Times New Roman" pitchFamily="18" charset="0"/>
              </a:rPr>
              <a:t>, ви не повинні відчувати ні болі ні напруги. Для цього потрібно використовувати один метод – </a:t>
            </a:r>
            <a:r>
              <a:rPr lang="uk-UA" dirty="0" err="1" smtClean="0">
                <a:latin typeface="Times New Roman" pitchFamily="18" charset="0"/>
                <a:cs typeface="Times New Roman" pitchFamily="18" charset="0"/>
              </a:rPr>
              <a:t>метод</a:t>
            </a:r>
            <a:r>
              <a:rPr lang="uk-UA" dirty="0" smtClean="0">
                <a:latin typeface="Times New Roman" pitchFamily="18" charset="0"/>
                <a:cs typeface="Times New Roman" pitchFamily="18" charset="0"/>
              </a:rPr>
              <a:t> мотузка, потрібно лише уявити що на маківці голови закріплений мотузок, а над вами стоїть людина яка легенько посмикує її до себе.</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Картинки\2560x1600_50_p1\u26_736.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a:xfrm>
            <a:off x="457200" y="274638"/>
            <a:ext cx="8229600" cy="654032"/>
          </a:xfrm>
        </p:spPr>
        <p:txBody>
          <a:bodyPr>
            <a:normAutofit fontScale="90000"/>
          </a:bodyPr>
          <a:lstStyle/>
          <a:p>
            <a:endParaRPr lang="ru-RU" dirty="0"/>
          </a:p>
        </p:txBody>
      </p:sp>
      <p:sp>
        <p:nvSpPr>
          <p:cNvPr id="3" name="Содержимое 2"/>
          <p:cNvSpPr>
            <a:spLocks noGrp="1"/>
          </p:cNvSpPr>
          <p:nvPr>
            <p:ph idx="1"/>
          </p:nvPr>
        </p:nvSpPr>
        <p:spPr>
          <a:xfrm>
            <a:off x="457200" y="714356"/>
            <a:ext cx="8229600" cy="5643602"/>
          </a:xfrm>
        </p:spPr>
        <p:txBody>
          <a:bodyPr>
            <a:normAutofit fontScale="70000" lnSpcReduction="20000"/>
          </a:bodyPr>
          <a:lstStyle/>
          <a:p>
            <a:endParaRPr lang="uk-UA" dirty="0" smtClean="0"/>
          </a:p>
          <a:p>
            <a:pPr algn="just">
              <a:buNone/>
            </a:pP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Відчуття щастя можна усвідомлено викликати в будь – який      момент за допомогою «якоря». Метод «якоря» заклечається в тому, що коли людина навмисно декілька разів згадає ситуацію в якій вона наприклад відчувала задоволення і під час цього зробить якийсь досить не звичний для неї рух (наприклад смикне себе за носа) і так повторить декілька разів то потім коли вона захоче знову відчути щастя їй варто лише смикнути себе за носа,( метод Павлова) і вона відчує бажані почуття.</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     На наше самопочуття також впливає харчування. Слід уникати антидепресантів, таких як кофе, чай, алкоголь, продукти які містять багато сахарю і штучні домішки. Потрібно більше вживати фруктів і овочів.</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     Недостатнє освітлення може також викликати відчуття </a:t>
            </a:r>
            <a:r>
              <a:rPr lang="uk-UA" dirty="0" err="1" smtClean="0">
                <a:latin typeface="Times New Roman" pitchFamily="18" charset="0"/>
                <a:cs typeface="Times New Roman" pitchFamily="18" charset="0"/>
              </a:rPr>
              <a:t>подавлиності</a:t>
            </a:r>
            <a:r>
              <a:rPr lang="uk-UA" dirty="0" smtClean="0">
                <a:latin typeface="Times New Roman" pitchFamily="18" charset="0"/>
                <a:cs typeface="Times New Roman" pitchFamily="18" charset="0"/>
              </a:rPr>
              <a:t>,  необхідно не менше одної години в день проводити під відкритим небом.</a:t>
            </a: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7" name="Picture 3" descr="D:\Картинки\2560x1600_50_p1\Nature_22.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9" name="Прямоугольник 8"/>
          <p:cNvSpPr/>
          <p:nvPr/>
        </p:nvSpPr>
        <p:spPr>
          <a:xfrm>
            <a:off x="714348" y="285728"/>
            <a:ext cx="8286808" cy="1077218"/>
          </a:xfrm>
          <a:prstGeom prst="rect">
            <a:avLst/>
          </a:prstGeom>
        </p:spPr>
        <p:txBody>
          <a:bodyPr wrap="square">
            <a:spAutoFit/>
          </a:bodyPr>
          <a:lstStyle/>
          <a:p>
            <a:pPr algn="ctr"/>
            <a:r>
              <a:rPr lang="uk-UA" sz="3200" b="1" i="1" dirty="0" smtClean="0"/>
              <a:t>Третій секрет істинного щастя – Сила </a:t>
            </a:r>
            <a:r>
              <a:rPr lang="uk-UA" sz="3200" b="1" i="1" dirty="0" smtClean="0">
                <a:latin typeface="Times New Roman" pitchFamily="18" charset="0"/>
                <a:cs typeface="Times New Roman" pitchFamily="18" charset="0"/>
              </a:rPr>
              <a:t>життя</a:t>
            </a:r>
            <a:r>
              <a:rPr lang="uk-UA" sz="3200" b="1" i="1" dirty="0" smtClean="0"/>
              <a:t> в моменті:</a:t>
            </a:r>
            <a:endParaRPr lang="ru-RU" sz="3200" dirty="0"/>
          </a:p>
        </p:txBody>
      </p:sp>
      <p:sp>
        <p:nvSpPr>
          <p:cNvPr id="10" name="Прямоугольник 9"/>
          <p:cNvSpPr/>
          <p:nvPr/>
        </p:nvSpPr>
        <p:spPr>
          <a:xfrm>
            <a:off x="214282" y="1285860"/>
            <a:ext cx="8643998" cy="5293757"/>
          </a:xfrm>
          <a:prstGeom prst="rect">
            <a:avLst/>
          </a:prstGeom>
        </p:spPr>
        <p:txBody>
          <a:bodyPr wrap="square">
            <a:spAutoFit/>
          </a:bodyPr>
          <a:lstStyle/>
          <a:p>
            <a:pPr algn="just"/>
            <a:endParaRPr lang="uk-UA"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Кажуть, що «людина являється тим, що вона про себе думає». Ми такі, якими себе вважаємо. Якщо ви не задоволені собою, то ви незадоволені всім своїм життям. Тому, для того щоб отримати щасливе життя, потрібно навчитися бути задоволеним самим собою.</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Кожна людина – унікальна. Вона є переможцем, оскільки шанси на народження саме цієї людини становить один до трьохсот тисяч мільярдів!</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Люди являються нашим дзеркалом, але це криві дзеркала. </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Для того щоб перебороти комплекси і негативні переконання про самого себе, щоб створити позитивний образ самого себе, необхідно: </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виявити як виникли негативні уявлення про себе і  чи справедливі вони (якщо вони мають підґрунтя, слід взятися за зміну себе);</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 кожного дня виказувати самому собі позитивні твердження про те, якою людиною ви хотіли б стати; </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вести себе так, ніби ви такий яким би хотіли стати;</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запитувати самого себе, що вам подобається в самому собі і до чого в собі ви ставитесь з повагою.</a:t>
            </a:r>
            <a:endParaRPr lang="ru-RU" sz="2000" dirty="0" smtClean="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Картинки\2560x1600_50_p1\Nature_06.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a:xfrm>
            <a:off x="457200" y="857232"/>
            <a:ext cx="8229600" cy="560406"/>
          </a:xfrm>
        </p:spPr>
        <p:txBody>
          <a:bodyPr>
            <a:normAutofit fontScale="90000"/>
          </a:bodyPr>
          <a:lstStyle/>
          <a:p>
            <a:r>
              <a:rPr lang="uk-UA" b="1" i="1" dirty="0" smtClean="0"/>
              <a:t/>
            </a:r>
            <a:br>
              <a:rPr lang="uk-UA" b="1" i="1" dirty="0" smtClean="0"/>
            </a:br>
            <a:r>
              <a:rPr lang="uk-UA" b="1" i="1" dirty="0" smtClean="0"/>
              <a:t>П’ятий секрет  істинного щастя – Сила цілі:</a:t>
            </a:r>
            <a:r>
              <a:rPr lang="ru-RU" dirty="0" smtClean="0"/>
              <a:t/>
            </a:r>
            <a:br>
              <a:rPr lang="ru-RU" dirty="0" smtClean="0"/>
            </a:br>
            <a:endParaRPr lang="ru-RU" dirty="0"/>
          </a:p>
        </p:txBody>
      </p:sp>
      <p:sp>
        <p:nvSpPr>
          <p:cNvPr id="3" name="Содержимое 2"/>
          <p:cNvSpPr>
            <a:spLocks noGrp="1"/>
          </p:cNvSpPr>
          <p:nvPr>
            <p:ph idx="1"/>
          </p:nvPr>
        </p:nvSpPr>
        <p:spPr>
          <a:xfrm>
            <a:off x="457200" y="1857364"/>
            <a:ext cx="8229600" cy="4268799"/>
          </a:xfrm>
        </p:spPr>
        <p:txBody>
          <a:bodyPr>
            <a:normAutofit fontScale="70000" lnSpcReduction="20000"/>
          </a:bodyPr>
          <a:lstStyle/>
          <a:p>
            <a:pPr>
              <a:buNone/>
            </a:pPr>
            <a:r>
              <a:rPr lang="uk-UA" i="1" dirty="0" smtClean="0"/>
              <a:t>                         Ціль надає нашому житті суть і зміст </a:t>
            </a:r>
            <a:endParaRPr lang="ru-RU" dirty="0" smtClean="0"/>
          </a:p>
          <a:p>
            <a:pPr algn="just">
              <a:buNone/>
            </a:pPr>
            <a:r>
              <a:rPr lang="uk-UA" dirty="0" smtClean="0"/>
              <a:t>      </a:t>
            </a:r>
            <a:r>
              <a:rPr lang="uk-UA" dirty="0" smtClean="0">
                <a:latin typeface="Times New Roman" pitchFamily="18" charset="0"/>
                <a:cs typeface="Times New Roman" pitchFamily="18" charset="0"/>
              </a:rPr>
              <a:t>Якщо у вас є ціль, ви зосереджуєтесь над досягненням задоволення, а не на позбавлення від страждань.</a:t>
            </a:r>
            <a:endParaRPr lang="ru-RU"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      Цілі стають тим, заради чого варто підійматися з ліжка  ранками, вони роблять важкі періоди більш легкими, а хороші часи – ще більш приємними.</a:t>
            </a:r>
            <a:endParaRPr lang="ru-RU"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      «Метод крісла – гойдалки» дозволяє вибрати  ціль як на все життя, так і на визначення, більш короткі періоди. Запишіть всі свої цілі і перечитайте їх: як тільки проснулися вранці; час від часу протягом дня; перед нічним сном.</a:t>
            </a:r>
            <a:endParaRPr lang="ru-RU"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      Не забувайте повторювати «метод крісла – качалки» хоча б два рази в рік, щоб переконатися, що ви не втратили інтересу до  своїх цілей.</a:t>
            </a:r>
            <a:endParaRPr lang="ru-RU" dirty="0">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Картинки\2560x1600_50_p1\Nature_19.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a:xfrm>
            <a:off x="457200" y="274638"/>
            <a:ext cx="8229600" cy="2011354"/>
          </a:xfrm>
        </p:spPr>
        <p:txBody>
          <a:bodyPr>
            <a:normAutofit fontScale="90000"/>
          </a:bodyPr>
          <a:lstStyle/>
          <a:p>
            <a:r>
              <a:rPr lang="uk-UA" b="1" i="1" dirty="0" smtClean="0"/>
              <a:t/>
            </a:r>
            <a:br>
              <a:rPr lang="uk-UA" b="1" i="1" dirty="0" smtClean="0"/>
            </a:br>
            <a:r>
              <a:rPr lang="uk-UA" b="1" i="1" dirty="0" smtClean="0"/>
              <a:t>Шостий секрет істинного</a:t>
            </a:r>
            <a:br>
              <a:rPr lang="uk-UA" b="1" i="1" dirty="0" smtClean="0"/>
            </a:br>
            <a:r>
              <a:rPr lang="uk-UA" b="1" i="1" dirty="0" smtClean="0"/>
              <a:t>щастя -  Сила сміху:</a:t>
            </a:r>
            <a:endParaRPr lang="ru-RU" dirty="0"/>
          </a:p>
        </p:txBody>
      </p:sp>
      <p:sp>
        <p:nvSpPr>
          <p:cNvPr id="3" name="Содержимое 2"/>
          <p:cNvSpPr>
            <a:spLocks noGrp="1"/>
          </p:cNvSpPr>
          <p:nvPr>
            <p:ph idx="1"/>
          </p:nvPr>
        </p:nvSpPr>
        <p:spPr>
          <a:xfrm>
            <a:off x="457200" y="2000240"/>
            <a:ext cx="8229600" cy="4643470"/>
          </a:xfrm>
        </p:spPr>
        <p:txBody>
          <a:bodyPr>
            <a:normAutofit lnSpcReduction="10000"/>
          </a:bodyPr>
          <a:lstStyle/>
          <a:p>
            <a:pPr algn="just">
              <a:buNone/>
            </a:pPr>
            <a:r>
              <a:rPr lang="uk-UA" sz="2400" dirty="0" smtClean="0">
                <a:latin typeface="Times New Roman" pitchFamily="18" charset="0"/>
                <a:cs typeface="Times New Roman" pitchFamily="18" charset="0"/>
              </a:rPr>
              <a:t>     </a:t>
            </a:r>
          </a:p>
          <a:p>
            <a:pPr algn="just">
              <a:buNone/>
            </a:pPr>
            <a:r>
              <a:rPr lang="uk-UA" sz="2400" dirty="0" smtClean="0">
                <a:latin typeface="Times New Roman" pitchFamily="18" charset="0"/>
                <a:cs typeface="Times New Roman" pitchFamily="18" charset="0"/>
              </a:rPr>
              <a:t>     Почуття гумору полегшує стрес і викликає відчуття щастя. Сміх посилює здібності зосередження, і підвищує вміння вирішувати завдання. В будь – якій ситуації напевно можна знайти смішні сторони, якщо тільки пошукати їх. Замість питання: «Що поганого в даній ситуації?» запитайте краще себе: «Що в ній смішного?» або «Що в ній могло би бути смішного?».</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Частіше звертайтесь до формули двох кроків анти стресу:</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Не переживай через дрібниці;</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Пам’ятай, що більша частина життя складається з дрібниць!</a:t>
            </a: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1665</Words>
  <Application>Microsoft Office PowerPoint</Application>
  <PresentationFormat>Экран (4:3)</PresentationFormat>
  <Paragraphs>90</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vt:lpstr>
      <vt:lpstr>Адам Джон Джексон</vt:lpstr>
      <vt:lpstr> Перший секрет істинного щастя –        Сила відношення: </vt:lpstr>
      <vt:lpstr>Три основні запитання:</vt:lpstr>
      <vt:lpstr>Другий секрет істинного щастя – Сила тіла: </vt:lpstr>
      <vt:lpstr>Слайд 6</vt:lpstr>
      <vt:lpstr>Слайд 7</vt:lpstr>
      <vt:lpstr> П’ятий секрет  істинного щастя – Сила цілі: </vt:lpstr>
      <vt:lpstr> Шостий секрет істинного щастя -  Сила сміху:</vt:lpstr>
      <vt:lpstr>Сьомий секрет істинного щастя  -        Сила пробачення:</vt:lpstr>
      <vt:lpstr>Восьмий секрет істинного щастя -               сила уміння віддавати:</vt:lpstr>
      <vt:lpstr>Дев’ятий секрет істинного                                        щастя – Сила взаємовідносин:</vt:lpstr>
      <vt:lpstr>  Десятий секрет  істинного щастя     – сила віри: </vt:lpstr>
      <vt:lpstr>Висновок: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Десять секретів щастя </dc:title>
  <cp:lastModifiedBy>Admin</cp:lastModifiedBy>
  <cp:revision>17</cp:revision>
  <dcterms:modified xsi:type="dcterms:W3CDTF">2012-04-24T13:41:58Z</dcterms:modified>
</cp:coreProperties>
</file>