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FF99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34904-35B7-4857-BEC1-4A9B44F2107B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77EEC-B18C-47E6-83D9-C3EEAEF3D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717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77EEC-B18C-47E6-83D9-C3EEAEF3D0D8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A%D0%B0%D1%81%D0%BF%D0%B0%D1%80%D0%BE%D0%B2_%D0%93%D0%B0%D1%80%D1%96_%D0%9A%D1%96%D0%BC%D0%BE%D0%B2%D0%B8%D1%87" TargetMode="External"/><Relationship Id="rId13" Type="http://schemas.openxmlformats.org/officeDocument/2006/relationships/hyperlink" Target="https://uk.wikipedia.org/wiki/%D0%99%D0%BE%D0%B3%D0%B0%D0%BD%D0%BD_%D0%93%D0%B5%D1%80%D0%BC%D0%B0%D0%BD_%D0%A6%D1%83%D0%BA%D0%B5%D1%80%D1%82%D0%BE%D1%80%D1%82" TargetMode="External"/><Relationship Id="rId18" Type="http://schemas.openxmlformats.org/officeDocument/2006/relationships/hyperlink" Target="https://uk.wikipedia.org/wiki/%D0%93%D0%B0%D0%B2%D0%B0%D0%BD%D0%B0" TargetMode="External"/><Relationship Id="rId3" Type="http://schemas.openxmlformats.org/officeDocument/2006/relationships/hyperlink" Target="https://uk.wikipedia.org/wiki/%D0%9A%D0%BE%D1%80%D1%87%D0%BD%D0%B8%D0%B9_%D0%92%D1%96%D0%BA%D1%82%D0%BE%D1%80_%D0%9B%D1%8C%D0%B2%D0%BE%D0%B2%D0%B8%D1%87" TargetMode="External"/><Relationship Id="rId21" Type="http://schemas.openxmlformats.org/officeDocument/2006/relationships/hyperlink" Target="https://uk.wikipedia.org/wiki/1890" TargetMode="External"/><Relationship Id="rId7" Type="http://schemas.openxmlformats.org/officeDocument/2006/relationships/hyperlink" Target="https://uk.wikipedia.org/wiki/1981" TargetMode="External"/><Relationship Id="rId12" Type="http://schemas.openxmlformats.org/officeDocument/2006/relationships/hyperlink" Target="https://uk.wikipedia.org/wiki/%D0%A1%D1%82%D0%B5%D0%B9%D0%BD%D1%96%D1%86_%D0%92%D1%96%D0%BB%D1%8C%D0%B3%D0%B5%D0%BB%D1%8C%D0%BC" TargetMode="External"/><Relationship Id="rId17" Type="http://schemas.openxmlformats.org/officeDocument/2006/relationships/hyperlink" Target="https://uk.wikipedia.org/wiki/%D0%A7%D1%96%D0%B3%D0%BE%D1%80%D1%96%D0%BD_%D0%9C%D0%B8%D1%85%D0%B0%D0%B9%D0%BB%D0%BE_%D0%86%D0%B2%D0%B0%D0%BD%D0%BE%D0%B2%D0%B8%D1%87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s://uk.wikipedia.org/wiki/%D0%9D%D0%BE%D0%B2%D0%B8%D0%B9_%D0%9E%D1%80%D0%BB%D0%B5%D0%B0%D0%BD" TargetMode="External"/><Relationship Id="rId20" Type="http://schemas.openxmlformats.org/officeDocument/2006/relationships/hyperlink" Target="https://uk.wikipedia.org/wiki/%D0%86%D1%81%D0%B8%D0%B4%D0%BE%D1%80_%D2%90%D1%83%D0%BD%D1%81%D0%B1%D0%B5%D1%80%D2%9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C%D0%B5%D1%80%D0%B0%D0%BD%D0%BE" TargetMode="External"/><Relationship Id="rId11" Type="http://schemas.openxmlformats.org/officeDocument/2006/relationships/hyperlink" Target="https://uk.wikipedia.org/wiki/1985" TargetMode="External"/><Relationship Id="rId5" Type="http://schemas.openxmlformats.org/officeDocument/2006/relationships/hyperlink" Target="https://uk.wikipedia.org/wiki/1978" TargetMode="External"/><Relationship Id="rId15" Type="http://schemas.openxmlformats.org/officeDocument/2006/relationships/hyperlink" Target="https://uk.wikipedia.org/wiki/%D0%A1%D0%B5%D0%BD%D1%82-%D0%9B%D1%83%D1%97%D1%81" TargetMode="External"/><Relationship Id="rId23" Type="http://schemas.openxmlformats.org/officeDocument/2006/relationships/hyperlink" Target="https://uk.wikipedia.org/wiki/1892" TargetMode="External"/><Relationship Id="rId10" Type="http://schemas.openxmlformats.org/officeDocument/2006/relationships/hyperlink" Target="https://uk.wikipedia.org/wiki/1984" TargetMode="External"/><Relationship Id="rId19" Type="http://schemas.openxmlformats.org/officeDocument/2006/relationships/hyperlink" Target="https://uk.wikipedia.org/wiki/1889" TargetMode="External"/><Relationship Id="rId4" Type="http://schemas.openxmlformats.org/officeDocument/2006/relationships/hyperlink" Target="https://uk.wikipedia.org/w/index.php?title=%D0%91%D0%B0%D0%B3%D1%96%D0%BE&amp;action=edit&amp;redlink=1" TargetMode="External"/><Relationship Id="rId9" Type="http://schemas.openxmlformats.org/officeDocument/2006/relationships/hyperlink" Target="https://uk.wikipedia.org/wiki/%D0%9C%D0%BE%D1%81%D0%BA%D0%B2%D0%B0" TargetMode="External"/><Relationship Id="rId14" Type="http://schemas.openxmlformats.org/officeDocument/2006/relationships/hyperlink" Target="https://uk.wikipedia.org/wiki/%D0%9D%D1%8C%D1%8E-%D0%99%D0%BE%D1%80%D0%BA" TargetMode="External"/><Relationship Id="rId22" Type="http://schemas.openxmlformats.org/officeDocument/2006/relationships/hyperlink" Target="https://uk.wikipedia.org/wiki/189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k.wikipedia.org/wiki/%D0%A7%D1%96%D0%B3%D0%BE%D1%80%D1%96%D0%BD_%D0%9C%D0%B8%D1%85%D0%B0%D0%B9%D0%BB%D0%BE_%D0%86%D0%B2%D0%B0%D0%BD%D0%BE%D0%B2%D0%B8%D1%87" TargetMode="External"/><Relationship Id="rId5" Type="http://schemas.openxmlformats.org/officeDocument/2006/relationships/hyperlink" Target="https://uk.wikipedia.org/wiki/%D0%9A%D0%B0%D1%81%D0%BF%D0%B0%D1%80%D0%BE%D0%B2_%D0%93%D0%B0%D1%80%D1%96_%D0%9A%D1%96%D0%BC%D0%BE%D0%B2%D0%B8%D1%87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3%D1%80%D0%B8%D1%89%D1%83%D0%BA_%D0%9E%D0%BB%D0%B5%D0%BA%D1%81%D0%B0%D0%BD%D0%B4%D1%80_%D0%86%D0%B3%D0%BE%D1%80%D0%BE%D0%B2%D0%B8%D1%87" TargetMode="External"/><Relationship Id="rId3" Type="http://schemas.openxmlformats.org/officeDocument/2006/relationships/hyperlink" Target="https://uk.wikipedia.org/wiki/%D0%86%D0%B2%D0%B0%D0%BD%D1%87%D1%83%D0%BA_%D0%92%D0%B0%D1%81%D0%B8%D0%BB%D1%8C_%D0%9C%D0%B8%D1%85%D0%B0%D0%B9%D0%BB%D0%BE%D0%B2%D0%B8%D1%87" TargetMode="External"/><Relationship Id="rId7" Type="http://schemas.openxmlformats.org/officeDocument/2006/relationships/hyperlink" Target="https://uk.wikipedia.org/wiki/%D0%9E%D0%BB%D0%B5%D0%BA%D1%81%D0%B0%D0%BD%D0%B4%D1%80_%D0%9C%D0%BE%D1%80%D0%BE%D0%B7%D0%B5%D0%B2%D0%B8%D1%8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uk.wikipedia.org/wiki/%D0%9C%D0%B0%D0%B3%D0%BD%D1%83%D1%81_%D0%9A%D0%B0%D1%80%D0%BB%D1%81%D0%B5%D0%BD" TargetMode="External"/><Relationship Id="rId5" Type="http://schemas.openxmlformats.org/officeDocument/2006/relationships/hyperlink" Target="https://uk.wikipedia.org/wiki/%D0%9A%D0%B0%D1%80%D1%8F%D0%BA%D1%96%D0%BD_%D0%A1%D0%B5%D1%80%D0%B3%D1%96%D0%B9_%D0%9E%D0%BB%D0%B5%D0%BA%D1%81%D0%B0%D0%BD%D0%B4%D1%80%D0%BE%D0%B2%D0%B8%D1%87" TargetMode="External"/><Relationship Id="rId4" Type="http://schemas.openxmlformats.org/officeDocument/2006/relationships/hyperlink" Target="https://uk.wikipedia.org/wiki/%D0%9F%D0%BE%D0%BD%D0%BE%D0%BC%D0%B0%D1%80%D1%8C%D0%BE%D0%B2_%D0%A0%D1%83%D1%81%D0%BB%D0%B0%D0%BD_%D0%9E%D0%BB%D0%B5%D0%B3%D0%BE%D0%B2%D0%B8%D1%87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F%D0%BE%D0%BD%D0%BE%D0%BC%D0%B0%D1%80%D1%8C%D0%BE%D0%B2_%D0%A0%D1%83%D1%81%D0%BB%D0%B0%D0%BD_%D0%9E%D0%BB%D0%B5%D0%B3%D0%BE%D0%B2%D0%B8%D1%87" TargetMode="External"/><Relationship Id="rId3" Type="http://schemas.openxmlformats.org/officeDocument/2006/relationships/image" Target="../media/image7.jpeg"/><Relationship Id="rId7" Type="http://schemas.openxmlformats.org/officeDocument/2006/relationships/hyperlink" Target="https://uk.wikipedia.org/wiki/%D0%9E%D0%BB%D0%B5%D0%BA%D1%81%D0%B0%D0%BD%D0%B4%D1%80_%D0%9C%D0%BE%D1%80%D0%BE%D0%B7%D0%B5%D0%B2%D0%B8%D1%8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772400" cy="235745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Презентація </a:t>
            </a:r>
            <a:br>
              <a:rPr lang="uk-UA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Історія </a:t>
            </a:r>
            <a:r>
              <a:rPr lang="uk-UA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гри в шахи</a:t>
            </a:r>
            <a:br>
              <a:rPr lang="uk-UA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endParaRPr lang="ru-RU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2-конечная звезда 2"/>
          <p:cNvSpPr/>
          <p:nvPr/>
        </p:nvSpPr>
        <p:spPr>
          <a:xfrm>
            <a:off x="1571604" y="428604"/>
            <a:ext cx="5357850" cy="5286412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200" dirty="0" smtClean="0">
                <a:solidFill>
                  <a:srgbClr val="92D050"/>
                </a:solidFill>
              </a:rPr>
              <a:t>Дякую за увагу</a:t>
            </a:r>
            <a:endParaRPr lang="ru-RU" sz="7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214974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/>
          <a:lstStyle/>
          <a:p>
            <a:r>
              <a:rPr lang="uk-UA" dirty="0" smtClean="0"/>
              <a:t>Шахи виникли ще в давнину в Індії. Існує велика кількість легенд про їхню появу. Прабатьком сучасних шахів вважається стародавня гра </a:t>
            </a:r>
            <a:r>
              <a:rPr lang="uk-UA" dirty="0" err="1" smtClean="0"/>
              <a:t>чатуранга</a:t>
            </a:r>
            <a:r>
              <a:rPr lang="uk-UA" dirty="0" smtClean="0"/>
              <a:t>.</a:t>
            </a:r>
            <a:r>
              <a:rPr lang="ru-RU" dirty="0" smtClean="0"/>
              <a:t> У 1851 </a:t>
            </a:r>
            <a:r>
              <a:rPr lang="ru-RU" dirty="0" err="1" smtClean="0"/>
              <a:t>році</a:t>
            </a:r>
            <a:r>
              <a:rPr lang="ru-RU" dirty="0" smtClean="0"/>
              <a:t> проводиться перший </a:t>
            </a:r>
            <a:r>
              <a:rPr lang="ru-RU" dirty="0" err="1" smtClean="0"/>
              <a:t>міжнародний</a:t>
            </a:r>
            <a:r>
              <a:rPr lang="ru-RU" dirty="0" smtClean="0"/>
              <a:t> </a:t>
            </a:r>
            <a:r>
              <a:rPr lang="ru-RU" dirty="0" err="1" smtClean="0"/>
              <a:t>шаховий</a:t>
            </a:r>
            <a:r>
              <a:rPr lang="ru-RU" dirty="0" smtClean="0"/>
              <a:t> </a:t>
            </a:r>
            <a:r>
              <a:rPr lang="ru-RU" dirty="0" err="1" smtClean="0"/>
              <a:t>турнір</a:t>
            </a:r>
            <a:r>
              <a:rPr lang="ru-RU" dirty="0" smtClean="0"/>
              <a:t> в </a:t>
            </a:r>
            <a:r>
              <a:rPr lang="ru-RU" dirty="0" err="1" smtClean="0"/>
              <a:t>Лондоні</a:t>
            </a:r>
            <a:r>
              <a:rPr lang="ru-RU" dirty="0" smtClean="0"/>
              <a:t>. </a:t>
            </a:r>
            <a:r>
              <a:rPr lang="ru-RU" dirty="0" err="1" smtClean="0"/>
              <a:t>Наступний</a:t>
            </a:r>
            <a:r>
              <a:rPr lang="ru-RU" dirty="0" smtClean="0"/>
              <a:t> </a:t>
            </a:r>
            <a:r>
              <a:rPr lang="ru-RU" dirty="0" err="1" smtClean="0"/>
              <a:t>турнір</a:t>
            </a:r>
            <a:r>
              <a:rPr lang="ru-RU" dirty="0" smtClean="0"/>
              <a:t> проходить тут же в 1862 </a:t>
            </a:r>
            <a:r>
              <a:rPr lang="ru-RU" dirty="0" err="1" smtClean="0"/>
              <a:t>році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esktop\shahy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357686" y="1225689"/>
            <a:ext cx="4572000" cy="56323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err="1" smtClean="0">
                <a:solidFill>
                  <a:srgbClr val="0000FF"/>
                </a:solidFill>
              </a:rPr>
              <a:t>Згідно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легенді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розказаній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Аль-Біруні</a:t>
            </a:r>
            <a:r>
              <a:rPr lang="ru-RU" dirty="0" smtClean="0">
                <a:solidFill>
                  <a:srgbClr val="0000FF"/>
                </a:solidFill>
              </a:rPr>
              <a:t> в </a:t>
            </a:r>
            <a:r>
              <a:rPr lang="ru-RU" dirty="0" err="1" smtClean="0">
                <a:solidFill>
                  <a:srgbClr val="0000FF"/>
                </a:solidFill>
              </a:rPr>
              <a:t>книзі</a:t>
            </a:r>
            <a:r>
              <a:rPr lang="ru-RU" dirty="0" smtClean="0">
                <a:solidFill>
                  <a:srgbClr val="0000FF"/>
                </a:solidFill>
              </a:rPr>
              <a:t> "</a:t>
            </a:r>
            <a:r>
              <a:rPr lang="ru-RU" dirty="0" err="1" smtClean="0">
                <a:solidFill>
                  <a:srgbClr val="0000FF"/>
                </a:solidFill>
              </a:rPr>
              <a:t>Індія</a:t>
            </a:r>
            <a:r>
              <a:rPr lang="ru-RU" dirty="0" smtClean="0">
                <a:solidFill>
                  <a:srgbClr val="0000FF"/>
                </a:solidFill>
              </a:rPr>
              <a:t>", шахи </a:t>
            </a:r>
            <a:r>
              <a:rPr lang="ru-RU" dirty="0" err="1" smtClean="0">
                <a:solidFill>
                  <a:srgbClr val="0000FF"/>
                </a:solidFill>
              </a:rPr>
              <a:t>були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створені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Браміном</a:t>
            </a:r>
            <a:r>
              <a:rPr lang="ru-RU" dirty="0" smtClean="0">
                <a:solidFill>
                  <a:srgbClr val="0000FF"/>
                </a:solidFill>
              </a:rPr>
              <a:t> , </a:t>
            </a:r>
            <a:r>
              <a:rPr lang="ru-RU" dirty="0" err="1" smtClean="0">
                <a:solidFill>
                  <a:srgbClr val="0000FF"/>
                </a:solidFill>
              </a:rPr>
              <a:t>який</a:t>
            </a:r>
            <a:r>
              <a:rPr lang="ru-RU" dirty="0" smtClean="0">
                <a:solidFill>
                  <a:srgbClr val="0000FF"/>
                </a:solidFill>
              </a:rPr>
              <a:t> попросив за </a:t>
            </a:r>
            <a:r>
              <a:rPr lang="ru-RU" dirty="0" err="1" smtClean="0">
                <a:solidFill>
                  <a:srgbClr val="0000FF"/>
                </a:solidFill>
              </a:rPr>
              <a:t>свій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винахід</a:t>
            </a:r>
            <a:r>
              <a:rPr lang="ru-RU" dirty="0" smtClean="0">
                <a:solidFill>
                  <a:srgbClr val="0000FF"/>
                </a:solidFill>
              </a:rPr>
              <a:t> у </a:t>
            </a:r>
            <a:r>
              <a:rPr lang="ru-RU" dirty="0" err="1" smtClean="0">
                <a:solidFill>
                  <a:srgbClr val="0000FF"/>
                </a:solidFill>
              </a:rPr>
              <a:t>раджі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Схерма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всього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нічого</a:t>
            </a:r>
            <a:r>
              <a:rPr lang="ru-RU" dirty="0" smtClean="0">
                <a:solidFill>
                  <a:srgbClr val="0000FF"/>
                </a:solidFill>
              </a:rPr>
              <a:t>: </a:t>
            </a:r>
            <a:r>
              <a:rPr lang="ru-RU" dirty="0" err="1" smtClean="0">
                <a:solidFill>
                  <a:srgbClr val="0000FF"/>
                </a:solidFill>
              </a:rPr>
              <a:t>стільки</a:t>
            </a:r>
            <a:r>
              <a:rPr lang="ru-RU" dirty="0" smtClean="0">
                <a:solidFill>
                  <a:srgbClr val="0000FF"/>
                </a:solidFill>
              </a:rPr>
              <a:t> зерна, </a:t>
            </a:r>
            <a:r>
              <a:rPr lang="ru-RU" dirty="0" err="1" smtClean="0">
                <a:solidFill>
                  <a:srgbClr val="0000FF"/>
                </a:solidFill>
              </a:rPr>
              <a:t>скільки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вийде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якщо</a:t>
            </a:r>
            <a:r>
              <a:rPr lang="ru-RU" dirty="0" smtClean="0">
                <a:solidFill>
                  <a:srgbClr val="0000FF"/>
                </a:solidFill>
              </a:rPr>
              <a:t> на першу </a:t>
            </a:r>
            <a:r>
              <a:rPr lang="ru-RU" dirty="0" err="1" smtClean="0">
                <a:solidFill>
                  <a:srgbClr val="0000FF"/>
                </a:solidFill>
              </a:rPr>
              <a:t>клітку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шахівниці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покласти</a:t>
            </a:r>
            <a:r>
              <a:rPr lang="ru-RU" dirty="0" smtClean="0">
                <a:solidFill>
                  <a:srgbClr val="0000FF"/>
                </a:solidFill>
              </a:rPr>
              <a:t> зернину, на другу - два, на </a:t>
            </a:r>
            <a:r>
              <a:rPr lang="ru-RU" dirty="0" err="1" smtClean="0">
                <a:solidFill>
                  <a:srgbClr val="0000FF"/>
                </a:solidFill>
              </a:rPr>
              <a:t>третю</a:t>
            </a:r>
            <a:r>
              <a:rPr lang="ru-RU" dirty="0" smtClean="0">
                <a:solidFill>
                  <a:srgbClr val="0000FF"/>
                </a:solidFill>
              </a:rPr>
              <a:t> - </a:t>
            </a:r>
            <a:r>
              <a:rPr lang="ru-RU" dirty="0" err="1" smtClean="0">
                <a:solidFill>
                  <a:srgbClr val="0000FF"/>
                </a:solidFill>
              </a:rPr>
              <a:t>чотири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і</a:t>
            </a:r>
            <a:r>
              <a:rPr lang="ru-RU" dirty="0" smtClean="0">
                <a:solidFill>
                  <a:srgbClr val="0000FF"/>
                </a:solidFill>
              </a:rPr>
              <a:t> т.д. Але при </a:t>
            </a:r>
            <a:r>
              <a:rPr lang="ru-RU" dirty="0" err="1" smtClean="0">
                <a:solidFill>
                  <a:srgbClr val="0000FF"/>
                </a:solidFill>
              </a:rPr>
              <a:t>підрахунку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виявилося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що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одержаного</a:t>
            </a:r>
            <a:r>
              <a:rPr lang="ru-RU" dirty="0" smtClean="0">
                <a:solidFill>
                  <a:srgbClr val="0000FF"/>
                </a:solidFill>
              </a:rPr>
              <a:t> зерна буде </a:t>
            </a:r>
            <a:r>
              <a:rPr lang="ru-RU" dirty="0" err="1" smtClean="0">
                <a:solidFill>
                  <a:srgbClr val="0000FF"/>
                </a:solidFill>
              </a:rPr>
              <a:t>достатньо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щоб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заповнити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ємність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обсяг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якої</a:t>
            </a:r>
            <a:r>
              <a:rPr lang="ru-RU" dirty="0" smtClean="0">
                <a:solidFill>
                  <a:srgbClr val="0000FF"/>
                </a:solidFill>
              </a:rPr>
              <a:t> складе 180 </a:t>
            </a:r>
            <a:r>
              <a:rPr lang="ru-RU" dirty="0" err="1" smtClean="0">
                <a:solidFill>
                  <a:srgbClr val="0000FF"/>
                </a:solidFill>
              </a:rPr>
              <a:t>кубічних</a:t>
            </a:r>
            <a:r>
              <a:rPr lang="ru-RU" dirty="0" smtClean="0">
                <a:solidFill>
                  <a:srgbClr val="0000FF"/>
                </a:solidFill>
              </a:rPr>
              <a:t> км?!</a:t>
            </a:r>
          </a:p>
          <a:p>
            <a:r>
              <a:rPr lang="ru-RU" dirty="0" err="1" smtClean="0">
                <a:solidFill>
                  <a:srgbClr val="0000FF"/>
                </a:solidFill>
              </a:rPr>
              <a:t>Дещо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пізніше</a:t>
            </a:r>
            <a:r>
              <a:rPr lang="ru-RU" dirty="0" smtClean="0">
                <a:solidFill>
                  <a:srgbClr val="0000FF"/>
                </a:solidFill>
              </a:rPr>
              <a:t> - </a:t>
            </a:r>
            <a:r>
              <a:rPr lang="ru-RU" dirty="0" err="1" smtClean="0">
                <a:solidFill>
                  <a:srgbClr val="0000FF"/>
                </a:solidFill>
              </a:rPr>
              <a:t>приблизно</a:t>
            </a:r>
            <a:r>
              <a:rPr lang="ru-RU" dirty="0" smtClean="0">
                <a:solidFill>
                  <a:srgbClr val="0000FF"/>
                </a:solidFill>
              </a:rPr>
              <a:t> в </a:t>
            </a:r>
            <a:r>
              <a:rPr lang="en-US" dirty="0" smtClean="0">
                <a:solidFill>
                  <a:srgbClr val="0000FF"/>
                </a:solidFill>
              </a:rPr>
              <a:t>VI - VII </a:t>
            </a:r>
            <a:r>
              <a:rPr lang="ru-RU" dirty="0" err="1" smtClean="0">
                <a:solidFill>
                  <a:srgbClr val="0000FF"/>
                </a:solidFill>
              </a:rPr>
              <a:t>століттях</a:t>
            </a:r>
            <a:r>
              <a:rPr lang="ru-RU" dirty="0" smtClean="0">
                <a:solidFill>
                  <a:srgbClr val="0000FF"/>
                </a:solidFill>
              </a:rPr>
              <a:t> - </a:t>
            </a:r>
            <a:r>
              <a:rPr lang="ru-RU" dirty="0" err="1" smtClean="0">
                <a:solidFill>
                  <a:srgbClr val="0000FF"/>
                </a:solidFill>
              </a:rPr>
              <a:t>ця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гра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була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запозичена</a:t>
            </a:r>
            <a:r>
              <a:rPr lang="ru-RU" dirty="0" smtClean="0">
                <a:solidFill>
                  <a:srgbClr val="0000FF"/>
                </a:solidFill>
              </a:rPr>
              <a:t> арабами, </a:t>
            </a:r>
            <a:r>
              <a:rPr lang="ru-RU" dirty="0" err="1" smtClean="0">
                <a:solidFill>
                  <a:srgbClr val="0000FF"/>
                </a:solidFill>
              </a:rPr>
              <a:t>які</a:t>
            </a:r>
            <a:r>
              <a:rPr lang="ru-RU" dirty="0" smtClean="0">
                <a:solidFill>
                  <a:srgbClr val="0000FF"/>
                </a:solidFill>
              </a:rPr>
              <a:t> внесли в </a:t>
            </a:r>
            <a:r>
              <a:rPr lang="ru-RU" dirty="0" err="1" smtClean="0">
                <a:solidFill>
                  <a:srgbClr val="0000FF"/>
                </a:solidFill>
              </a:rPr>
              <a:t>неї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чимало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змін</a:t>
            </a:r>
            <a:r>
              <a:rPr lang="ru-RU" dirty="0" smtClean="0">
                <a:solidFill>
                  <a:srgbClr val="0000FF"/>
                </a:solidFill>
              </a:rPr>
              <a:t>. </a:t>
            </a:r>
            <a:r>
              <a:rPr lang="ru-RU" dirty="0" err="1" smtClean="0">
                <a:solidFill>
                  <a:srgbClr val="0000FF"/>
                </a:solidFill>
              </a:rPr>
              <a:t>Модифікована</a:t>
            </a:r>
            <a:r>
              <a:rPr lang="ru-RU" dirty="0" smtClean="0">
                <a:solidFill>
                  <a:srgbClr val="0000FF"/>
                </a:solidFill>
              </a:rPr>
              <a:t> чатуранга </a:t>
            </a:r>
            <a:r>
              <a:rPr lang="ru-RU" dirty="0" err="1" smtClean="0">
                <a:solidFill>
                  <a:srgbClr val="0000FF"/>
                </a:solidFill>
              </a:rPr>
              <a:t>іменувалася</a:t>
            </a:r>
            <a:r>
              <a:rPr lang="ru-RU" dirty="0" smtClean="0">
                <a:solidFill>
                  <a:srgbClr val="0000FF"/>
                </a:solidFill>
              </a:rPr>
              <a:t> в </a:t>
            </a:r>
            <a:r>
              <a:rPr lang="ru-RU" dirty="0" err="1" smtClean="0">
                <a:solidFill>
                  <a:srgbClr val="0000FF"/>
                </a:solidFill>
              </a:rPr>
              <a:t>арабів</a:t>
            </a:r>
            <a:r>
              <a:rPr lang="ru-RU" dirty="0" smtClean="0">
                <a:solidFill>
                  <a:srgbClr val="0000FF"/>
                </a:solidFill>
              </a:rPr>
              <a:t> "</a:t>
            </a:r>
            <a:r>
              <a:rPr lang="ru-RU" dirty="0" err="1" smtClean="0">
                <a:solidFill>
                  <a:srgbClr val="0000FF"/>
                </a:solidFill>
              </a:rPr>
              <a:t>шатрандж</a:t>
            </a:r>
            <a:r>
              <a:rPr lang="ru-RU" dirty="0" smtClean="0">
                <a:solidFill>
                  <a:srgbClr val="0000FF"/>
                </a:solidFill>
              </a:rPr>
              <a:t>", у </a:t>
            </a:r>
            <a:r>
              <a:rPr lang="ru-RU" dirty="0" err="1" smtClean="0">
                <a:solidFill>
                  <a:srgbClr val="0000FF"/>
                </a:solidFill>
              </a:rPr>
              <a:t>персів</a:t>
            </a:r>
            <a:r>
              <a:rPr lang="ru-RU" dirty="0" smtClean="0">
                <a:solidFill>
                  <a:srgbClr val="0000FF"/>
                </a:solidFill>
              </a:rPr>
              <a:t> - "</a:t>
            </a:r>
            <a:r>
              <a:rPr lang="ru-RU" dirty="0" err="1" smtClean="0">
                <a:solidFill>
                  <a:srgbClr val="0000FF"/>
                </a:solidFill>
              </a:rPr>
              <a:t>шатранг</a:t>
            </a:r>
            <a:r>
              <a:rPr lang="ru-RU" dirty="0" smtClean="0">
                <a:solidFill>
                  <a:srgbClr val="0000FF"/>
                </a:solidFill>
              </a:rPr>
              <a:t>", </a:t>
            </a:r>
            <a:r>
              <a:rPr lang="ru-RU" dirty="0" err="1" smtClean="0">
                <a:solidFill>
                  <a:srgbClr val="0000FF"/>
                </a:solidFill>
              </a:rPr>
              <a:t>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бурятів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монголів</a:t>
            </a:r>
            <a:r>
              <a:rPr lang="ru-RU" dirty="0" smtClean="0">
                <a:solidFill>
                  <a:srgbClr val="0000FF"/>
                </a:solidFill>
              </a:rPr>
              <a:t> - "</a:t>
            </a:r>
            <a:r>
              <a:rPr lang="ru-RU" dirty="0" err="1" smtClean="0">
                <a:solidFill>
                  <a:srgbClr val="0000FF"/>
                </a:solidFill>
              </a:rPr>
              <a:t>шатар</a:t>
            </a:r>
            <a:r>
              <a:rPr lang="ru-RU" dirty="0" smtClean="0">
                <a:solidFill>
                  <a:srgbClr val="0000FF"/>
                </a:solidFill>
              </a:rPr>
              <a:t>" </a:t>
            </a:r>
            <a:r>
              <a:rPr lang="ru-RU" dirty="0" err="1" smtClean="0">
                <a:solidFill>
                  <a:srgbClr val="0000FF"/>
                </a:solidFill>
              </a:rPr>
              <a:t>або</a:t>
            </a:r>
            <a:r>
              <a:rPr lang="ru-RU" dirty="0" smtClean="0">
                <a:solidFill>
                  <a:srgbClr val="0000FF"/>
                </a:solidFill>
              </a:rPr>
              <a:t> "</a:t>
            </a:r>
            <a:r>
              <a:rPr lang="ru-RU" dirty="0" err="1" smtClean="0">
                <a:solidFill>
                  <a:srgbClr val="0000FF"/>
                </a:solidFill>
              </a:rPr>
              <a:t>хиашатар</a:t>
            </a:r>
            <a:r>
              <a:rPr lang="ru-RU" dirty="0" smtClean="0">
                <a:solidFill>
                  <a:srgbClr val="0000FF"/>
                </a:solidFill>
              </a:rPr>
              <a:t>". Таджики дали </a:t>
            </a:r>
            <a:r>
              <a:rPr lang="ru-RU" dirty="0" err="1" smtClean="0">
                <a:solidFill>
                  <a:srgbClr val="0000FF"/>
                </a:solidFill>
              </a:rPr>
              <a:t>цій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грі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назва</a:t>
            </a:r>
            <a:r>
              <a:rPr lang="ru-RU" dirty="0" smtClean="0">
                <a:solidFill>
                  <a:srgbClr val="0000FF"/>
                </a:solidFill>
              </a:rPr>
              <a:t> "</a:t>
            </a:r>
            <a:r>
              <a:rPr lang="ru-RU" dirty="0" err="1" smtClean="0">
                <a:solidFill>
                  <a:srgbClr val="0000FF"/>
                </a:solidFill>
              </a:rPr>
              <a:t>шахів</a:t>
            </a:r>
            <a:r>
              <a:rPr lang="ru-RU" dirty="0" smtClean="0">
                <a:solidFill>
                  <a:srgbClr val="0000FF"/>
                </a:solidFill>
              </a:rPr>
              <a:t>", </a:t>
            </a:r>
            <a:r>
              <a:rPr lang="ru-RU" dirty="0" err="1" smtClean="0">
                <a:solidFill>
                  <a:srgbClr val="0000FF"/>
                </a:solidFill>
              </a:rPr>
              <a:t>що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означає</a:t>
            </a:r>
            <a:r>
              <a:rPr lang="ru-RU" dirty="0" smtClean="0">
                <a:solidFill>
                  <a:srgbClr val="0000FF"/>
                </a:solidFill>
              </a:rPr>
              <a:t> "</a:t>
            </a:r>
            <a:r>
              <a:rPr lang="ru-RU" dirty="0" err="1" smtClean="0">
                <a:solidFill>
                  <a:srgbClr val="0000FF"/>
                </a:solidFill>
              </a:rPr>
              <a:t>володар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переможений</a:t>
            </a:r>
            <a:r>
              <a:rPr lang="ru-RU" dirty="0" smtClean="0">
                <a:solidFill>
                  <a:srgbClr val="0000FF"/>
                </a:solidFill>
              </a:rPr>
              <a:t>", "</a:t>
            </a:r>
            <a:r>
              <a:rPr lang="ru-RU" dirty="0" err="1" smtClean="0">
                <a:solidFill>
                  <a:srgbClr val="0000FF"/>
                </a:solidFill>
              </a:rPr>
              <a:t>володар</a:t>
            </a:r>
            <a:r>
              <a:rPr lang="ru-RU" dirty="0" smtClean="0">
                <a:solidFill>
                  <a:srgbClr val="0000FF"/>
                </a:solidFill>
              </a:rPr>
              <a:t> помер". </a:t>
            </a:r>
            <a:r>
              <a:rPr lang="ru-RU" dirty="0" err="1" smtClean="0">
                <a:solidFill>
                  <a:srgbClr val="0000FF"/>
                </a:solidFill>
              </a:rPr>
              <a:t>Саме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від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цього</a:t>
            </a:r>
            <a:r>
              <a:rPr lang="ru-RU" dirty="0" smtClean="0">
                <a:solidFill>
                  <a:srgbClr val="0000FF"/>
                </a:solidFill>
              </a:rPr>
              <a:t> слова </a:t>
            </a:r>
            <a:r>
              <a:rPr lang="ru-RU" dirty="0" err="1" smtClean="0">
                <a:solidFill>
                  <a:srgbClr val="0000FF"/>
                </a:solidFill>
              </a:rPr>
              <a:t>відбулося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російський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варіант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найменування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ігри</a:t>
            </a:r>
            <a:r>
              <a:rPr lang="ru-RU" dirty="0" smtClean="0">
                <a:solidFill>
                  <a:srgbClr val="0000FF"/>
                </a:solidFill>
              </a:rPr>
              <a:t> - шахи.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uk-UA" dirty="0" smtClean="0"/>
              <a:t>Михайло </a:t>
            </a:r>
            <a:r>
              <a:rPr lang="uk-UA" dirty="0" err="1" smtClean="0"/>
              <a:t>Чигорін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err="1" smtClean="0"/>
              <a:t>Засновником</a:t>
            </a:r>
            <a:r>
              <a:rPr lang="ru-RU" dirty="0" smtClean="0"/>
              <a:t>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шахової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Михайло </a:t>
            </a:r>
            <a:r>
              <a:rPr lang="ru-RU" dirty="0" err="1" smtClean="0"/>
              <a:t>Чигорін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зробив</a:t>
            </a:r>
            <a:r>
              <a:rPr lang="ru-RU" dirty="0" smtClean="0"/>
              <a:t> </a:t>
            </a:r>
            <a:r>
              <a:rPr lang="ru-RU" dirty="0" err="1" smtClean="0"/>
              <a:t>величезний</a:t>
            </a:r>
            <a:r>
              <a:rPr lang="ru-RU" dirty="0" smtClean="0"/>
              <a:t> </a:t>
            </a:r>
            <a:r>
              <a:rPr lang="ru-RU" dirty="0" err="1" smtClean="0"/>
              <a:t>внесок</a:t>
            </a:r>
            <a:r>
              <a:rPr lang="ru-RU" dirty="0" smtClean="0"/>
              <a:t> у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гри</a:t>
            </a:r>
            <a:r>
              <a:rPr lang="ru-RU" dirty="0" smtClean="0"/>
              <a:t>. У 1899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відбувся</a:t>
            </a:r>
            <a:r>
              <a:rPr lang="ru-RU" dirty="0" smtClean="0"/>
              <a:t> перший </a:t>
            </a:r>
            <a:r>
              <a:rPr lang="ru-RU" dirty="0" err="1" smtClean="0"/>
              <a:t>загальноросійський</a:t>
            </a:r>
            <a:r>
              <a:rPr lang="ru-RU" dirty="0" smtClean="0"/>
              <a:t> </a:t>
            </a:r>
            <a:r>
              <a:rPr lang="ru-RU" dirty="0" err="1" smtClean="0"/>
              <a:t>турнір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шахів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026" name="Picture 2" descr="C:\Users\1\Desktop\Mikhail_Chigorin_190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506130"/>
            <a:ext cx="3714776" cy="44081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Чемпіони світу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Карпов, </a:t>
            </a:r>
            <a:r>
              <a:rPr lang="ru-RU" b="1" dirty="0" err="1" smtClean="0">
                <a:solidFill>
                  <a:srgbClr val="0000FF"/>
                </a:solidFill>
              </a:rPr>
              <a:t>який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тричі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захищав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свій</a:t>
            </a:r>
            <a:r>
              <a:rPr lang="ru-RU" b="1" dirty="0" smtClean="0">
                <a:solidFill>
                  <a:srgbClr val="0000FF"/>
                </a:solidFill>
              </a:rPr>
              <a:t> титул у матчах </a:t>
            </a:r>
            <a:r>
              <a:rPr lang="ru-RU" b="1" dirty="0" err="1" smtClean="0">
                <a:solidFill>
                  <a:srgbClr val="0000FF"/>
                </a:solidFill>
              </a:rPr>
              <a:t>проти</a:t>
            </a:r>
            <a:r>
              <a:rPr lang="ru-RU" b="1" dirty="0" smtClean="0">
                <a:solidFill>
                  <a:srgbClr val="0000FF"/>
                </a:solidFill>
              </a:rPr>
              <a:t>:</a:t>
            </a:r>
          </a:p>
          <a:p>
            <a:r>
              <a:rPr lang="ru-RU" b="1" dirty="0" smtClean="0">
                <a:solidFill>
                  <a:srgbClr val="0000FF"/>
                </a:solidFill>
                <a:hlinkClick r:id="rId3" tooltip="Корчний Віктор Львович"/>
              </a:rPr>
              <a:t>В. Корчного</a:t>
            </a:r>
            <a:r>
              <a:rPr lang="ru-RU" b="1" dirty="0" smtClean="0">
                <a:solidFill>
                  <a:srgbClr val="0000FF"/>
                </a:solidFill>
              </a:rPr>
              <a:t> (</a:t>
            </a:r>
            <a:r>
              <a:rPr lang="ru-RU" b="1" dirty="0" err="1" smtClean="0">
                <a:solidFill>
                  <a:srgbClr val="0000FF"/>
                </a:solidFill>
                <a:hlinkClick r:id="rId4" tooltip="Багіо (ще не написана)"/>
              </a:rPr>
              <a:t>Багіо</a:t>
            </a:r>
            <a:r>
              <a:rPr lang="ru-RU" b="1" dirty="0" smtClean="0">
                <a:solidFill>
                  <a:srgbClr val="0000FF"/>
                </a:solidFill>
              </a:rPr>
              <a:t>, </a:t>
            </a:r>
            <a:r>
              <a:rPr lang="ru-RU" b="1" dirty="0" smtClean="0">
                <a:solidFill>
                  <a:srgbClr val="0000FF"/>
                </a:solidFill>
                <a:hlinkClick r:id="rId5" tooltip="1978"/>
              </a:rPr>
              <a:t>1978</a:t>
            </a:r>
            <a:r>
              <a:rPr lang="ru-RU" b="1" dirty="0" smtClean="0">
                <a:solidFill>
                  <a:srgbClr val="0000FF"/>
                </a:solidFill>
              </a:rPr>
              <a:t>)</a:t>
            </a:r>
          </a:p>
          <a:p>
            <a:r>
              <a:rPr lang="ru-RU" b="1" dirty="0" smtClean="0">
                <a:solidFill>
                  <a:srgbClr val="0000FF"/>
                </a:solidFill>
                <a:hlinkClick r:id="rId3" tooltip="Корчний Віктор Львович"/>
              </a:rPr>
              <a:t>В. Корчного</a:t>
            </a:r>
            <a:r>
              <a:rPr lang="ru-RU" b="1" dirty="0" smtClean="0">
                <a:solidFill>
                  <a:srgbClr val="0000FF"/>
                </a:solidFill>
              </a:rPr>
              <a:t> (</a:t>
            </a:r>
            <a:r>
              <a:rPr lang="ru-RU" b="1" dirty="0" err="1" smtClean="0">
                <a:solidFill>
                  <a:srgbClr val="0000FF"/>
                </a:solidFill>
                <a:hlinkClick r:id="rId6" tooltip="Мерано"/>
              </a:rPr>
              <a:t>Мерано</a:t>
            </a:r>
            <a:r>
              <a:rPr lang="ru-RU" b="1" dirty="0" smtClean="0">
                <a:solidFill>
                  <a:srgbClr val="0000FF"/>
                </a:solidFill>
              </a:rPr>
              <a:t>, </a:t>
            </a:r>
            <a:r>
              <a:rPr lang="ru-RU" b="1" dirty="0" smtClean="0">
                <a:solidFill>
                  <a:srgbClr val="0000FF"/>
                </a:solidFill>
                <a:hlinkClick r:id="rId7" tooltip="1981"/>
              </a:rPr>
              <a:t>1981</a:t>
            </a:r>
            <a:r>
              <a:rPr lang="ru-RU" b="1" dirty="0" smtClean="0">
                <a:solidFill>
                  <a:srgbClr val="0000FF"/>
                </a:solidFill>
              </a:rPr>
              <a:t>)</a:t>
            </a:r>
          </a:p>
          <a:p>
            <a:r>
              <a:rPr lang="ru-RU" b="1" dirty="0" smtClean="0">
                <a:solidFill>
                  <a:srgbClr val="0000FF"/>
                </a:solidFill>
                <a:hlinkClick r:id="rId8" tooltip="Каспаров Гарі Кімович"/>
              </a:rPr>
              <a:t>Г. Каспарова</a:t>
            </a:r>
            <a:r>
              <a:rPr lang="ru-RU" b="1" dirty="0" smtClean="0">
                <a:solidFill>
                  <a:srgbClr val="0000FF"/>
                </a:solidFill>
              </a:rPr>
              <a:t> (</a:t>
            </a:r>
            <a:r>
              <a:rPr lang="ru-RU" b="1" dirty="0" smtClean="0">
                <a:solidFill>
                  <a:srgbClr val="0000FF"/>
                </a:solidFill>
                <a:hlinkClick r:id="rId9" tooltip="Москва"/>
              </a:rPr>
              <a:t>Москва</a:t>
            </a:r>
            <a:r>
              <a:rPr lang="ru-RU" b="1" dirty="0" smtClean="0">
                <a:solidFill>
                  <a:srgbClr val="0000FF"/>
                </a:solidFill>
              </a:rPr>
              <a:t>, </a:t>
            </a:r>
            <a:r>
              <a:rPr lang="ru-RU" b="1" dirty="0" smtClean="0">
                <a:solidFill>
                  <a:srgbClr val="0000FF"/>
                </a:solidFill>
                <a:hlinkClick r:id="rId10" tooltip="1984"/>
              </a:rPr>
              <a:t>1984</a:t>
            </a:r>
            <a:r>
              <a:rPr lang="ru-RU" b="1" dirty="0" smtClean="0">
                <a:solidFill>
                  <a:srgbClr val="0000FF"/>
                </a:solidFill>
              </a:rPr>
              <a:t>–</a:t>
            </a:r>
            <a:r>
              <a:rPr lang="ru-RU" b="1" dirty="0" smtClean="0">
                <a:solidFill>
                  <a:srgbClr val="0000FF"/>
                </a:solidFill>
                <a:hlinkClick r:id="rId11" tooltip="1985"/>
              </a:rPr>
              <a:t>1985</a:t>
            </a:r>
            <a:r>
              <a:rPr lang="ru-RU" b="1" dirty="0" smtClean="0">
                <a:solidFill>
                  <a:srgbClr val="0000FF"/>
                </a:solidFill>
              </a:rPr>
              <a:t>) (матч перервано </a:t>
            </a:r>
            <a:r>
              <a:rPr lang="ru-RU" b="1" dirty="0" err="1" smtClean="0">
                <a:solidFill>
                  <a:srgbClr val="0000FF"/>
                </a:solidFill>
              </a:rPr>
              <a:t>рішенням</a:t>
            </a:r>
            <a:r>
              <a:rPr lang="ru-RU" b="1" dirty="0" smtClean="0">
                <a:solidFill>
                  <a:srgbClr val="0000FF"/>
                </a:solidFill>
              </a:rPr>
              <a:t> ФІДЕ)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У 1886 </a:t>
            </a:r>
            <a:r>
              <a:rPr lang="ru-RU" b="1" dirty="0" err="1" smtClean="0">
                <a:solidFill>
                  <a:srgbClr val="0000FF"/>
                </a:solidFill>
              </a:rPr>
              <a:t>році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відбувся</a:t>
            </a:r>
            <a:r>
              <a:rPr lang="ru-RU" b="1" dirty="0" smtClean="0">
                <a:solidFill>
                  <a:srgbClr val="0000FF"/>
                </a:solidFill>
              </a:rPr>
              <a:t> перший </a:t>
            </a:r>
            <a:r>
              <a:rPr lang="ru-RU" b="1" dirty="0" err="1" smtClean="0">
                <a:solidFill>
                  <a:srgbClr val="0000FF"/>
                </a:solidFill>
              </a:rPr>
              <a:t>офіційний</a:t>
            </a:r>
            <a:r>
              <a:rPr lang="ru-RU" b="1" dirty="0" smtClean="0">
                <a:solidFill>
                  <a:srgbClr val="0000FF"/>
                </a:solidFill>
              </a:rPr>
              <a:t> матч за </a:t>
            </a:r>
            <a:r>
              <a:rPr lang="ru-RU" b="1" dirty="0" err="1" smtClean="0">
                <a:solidFill>
                  <a:srgbClr val="0000FF"/>
                </a:solidFill>
              </a:rPr>
              <a:t>звання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чемпіона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світу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з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шахів</a:t>
            </a:r>
            <a:r>
              <a:rPr lang="ru-RU" b="1" dirty="0" smtClean="0">
                <a:solidFill>
                  <a:srgbClr val="0000FF"/>
                </a:solidFill>
              </a:rPr>
              <a:t>. У </a:t>
            </a:r>
            <a:r>
              <a:rPr lang="ru-RU" b="1" dirty="0" err="1" smtClean="0">
                <a:solidFill>
                  <a:srgbClr val="0000FF"/>
                </a:solidFill>
              </a:rPr>
              <a:t>цьому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матчі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hlinkClick r:id="rId12" tooltip="Стейніц Вільгельм"/>
              </a:rPr>
              <a:t>Вільгельм</a:t>
            </a:r>
            <a:r>
              <a:rPr lang="ru-RU" b="1" dirty="0" smtClean="0">
                <a:solidFill>
                  <a:srgbClr val="0000FF"/>
                </a:solidFill>
                <a:hlinkClick r:id="rId12" tooltip="Стейніц Вільгельм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hlinkClick r:id="rId12" tooltip="Стейніц Вільгельм"/>
              </a:rPr>
              <a:t>Стейніц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переміг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hlinkClick r:id="rId13" tooltip="Йоганн Герман Цукерторт"/>
              </a:rPr>
              <a:t>Йоґана</a:t>
            </a:r>
            <a:r>
              <a:rPr lang="ru-RU" b="1" dirty="0" smtClean="0">
                <a:solidFill>
                  <a:srgbClr val="0000FF"/>
                </a:solidFill>
                <a:hlinkClick r:id="rId13" tooltip="Йоганн Герман Цукерторт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hlinkClick r:id="rId13" tooltip="Йоганн Герман Цукерторт"/>
              </a:rPr>
              <a:t>Цукерторта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і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тримав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свій</a:t>
            </a:r>
            <a:r>
              <a:rPr lang="ru-RU" b="1" dirty="0" smtClean="0">
                <a:solidFill>
                  <a:srgbClr val="0000FF"/>
                </a:solidFill>
              </a:rPr>
              <a:t> титул аж до 1894 р. Матч проходив у </a:t>
            </a:r>
            <a:r>
              <a:rPr lang="ru-RU" b="1" dirty="0" err="1" smtClean="0">
                <a:solidFill>
                  <a:srgbClr val="0000FF"/>
                </a:solidFill>
              </a:rPr>
              <a:t>трьох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американських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містах</a:t>
            </a:r>
            <a:r>
              <a:rPr lang="ru-RU" b="1" dirty="0" smtClean="0">
                <a:solidFill>
                  <a:srgbClr val="0000FF"/>
                </a:solidFill>
              </a:rPr>
              <a:t> (</a:t>
            </a:r>
            <a:r>
              <a:rPr lang="ru-RU" b="1" dirty="0" smtClean="0">
                <a:solidFill>
                  <a:srgbClr val="0000FF"/>
                </a:solidFill>
                <a:hlinkClick r:id="rId14" tooltip="Нью-Йорк"/>
              </a:rPr>
              <a:t>Нью-Йорк</a:t>
            </a:r>
            <a:r>
              <a:rPr lang="ru-RU" b="1" dirty="0" smtClean="0">
                <a:solidFill>
                  <a:srgbClr val="0000FF"/>
                </a:solidFill>
              </a:rPr>
              <a:t>, </a:t>
            </a:r>
            <a:r>
              <a:rPr lang="ru-RU" b="1" dirty="0" err="1" smtClean="0">
                <a:solidFill>
                  <a:srgbClr val="0000FF"/>
                </a:solidFill>
                <a:hlinkClick r:id="rId15" tooltip="Сент-Луїс"/>
              </a:rPr>
              <a:t>Сент-Луїс</a:t>
            </a:r>
            <a:r>
              <a:rPr lang="ru-RU" b="1" dirty="0" smtClean="0">
                <a:solidFill>
                  <a:srgbClr val="0000FF"/>
                </a:solidFill>
              </a:rPr>
              <a:t>, </a:t>
            </a:r>
            <a:r>
              <a:rPr lang="ru-RU" b="1" dirty="0" err="1" smtClean="0">
                <a:solidFill>
                  <a:srgbClr val="0000FF"/>
                </a:solidFill>
                <a:hlinkClick r:id="rId16" tooltip="Новий Орлеан"/>
              </a:rPr>
              <a:t>Новий</a:t>
            </a:r>
            <a:r>
              <a:rPr lang="ru-RU" b="1" dirty="0" smtClean="0">
                <a:solidFill>
                  <a:srgbClr val="0000FF"/>
                </a:solidFill>
                <a:hlinkClick r:id="rId16" tooltip="Новий Орлеан"/>
              </a:rPr>
              <a:t> Орлеан</a:t>
            </a:r>
            <a:r>
              <a:rPr lang="ru-RU" b="1" dirty="0" smtClean="0">
                <a:solidFill>
                  <a:srgbClr val="0000FF"/>
                </a:solidFill>
              </a:rPr>
              <a:t>). </a:t>
            </a:r>
            <a:r>
              <a:rPr lang="ru-RU" b="1" dirty="0" err="1" smtClean="0">
                <a:solidFill>
                  <a:srgbClr val="0000FF"/>
                </a:solidFill>
              </a:rPr>
              <a:t>Стейніц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тричі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захищав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свій</a:t>
            </a:r>
            <a:r>
              <a:rPr lang="ru-RU" b="1" dirty="0" smtClean="0">
                <a:solidFill>
                  <a:srgbClr val="0000FF"/>
                </a:solidFill>
              </a:rPr>
              <a:t> титул у матчах </a:t>
            </a:r>
            <a:r>
              <a:rPr lang="ru-RU" b="1" dirty="0" err="1" smtClean="0">
                <a:solidFill>
                  <a:srgbClr val="0000FF"/>
                </a:solidFill>
              </a:rPr>
              <a:t>проти</a:t>
            </a:r>
            <a:r>
              <a:rPr lang="ru-RU" b="1" dirty="0" smtClean="0">
                <a:solidFill>
                  <a:srgbClr val="0000FF"/>
                </a:solidFill>
              </a:rPr>
              <a:t>:</a:t>
            </a:r>
          </a:p>
          <a:p>
            <a:r>
              <a:rPr lang="ru-RU" b="1" dirty="0" err="1" smtClean="0">
                <a:solidFill>
                  <a:srgbClr val="0000FF"/>
                </a:solidFill>
                <a:hlinkClick r:id="rId17" tooltip="Чігорін Михайло Іванович"/>
              </a:rPr>
              <a:t>Михайла</a:t>
            </a:r>
            <a:r>
              <a:rPr lang="ru-RU" b="1" dirty="0" smtClean="0">
                <a:solidFill>
                  <a:srgbClr val="0000FF"/>
                </a:solidFill>
                <a:hlinkClick r:id="rId17" tooltip="Чігорін Михайло Іванович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hlinkClick r:id="rId17" tooltip="Чігорін Михайло Іванович"/>
              </a:rPr>
              <a:t>Чігоріна</a:t>
            </a:r>
            <a:r>
              <a:rPr lang="ru-RU" b="1" dirty="0" smtClean="0">
                <a:solidFill>
                  <a:srgbClr val="0000FF"/>
                </a:solidFill>
              </a:rPr>
              <a:t> (</a:t>
            </a:r>
            <a:r>
              <a:rPr lang="ru-RU" b="1" dirty="0" smtClean="0">
                <a:solidFill>
                  <a:srgbClr val="0000FF"/>
                </a:solidFill>
                <a:hlinkClick r:id="rId18" tooltip="Гавана"/>
              </a:rPr>
              <a:t>Гавана</a:t>
            </a:r>
            <a:r>
              <a:rPr lang="ru-RU" b="1" dirty="0" smtClean="0">
                <a:solidFill>
                  <a:srgbClr val="0000FF"/>
                </a:solidFill>
              </a:rPr>
              <a:t>, </a:t>
            </a:r>
            <a:r>
              <a:rPr lang="ru-RU" b="1" dirty="0" smtClean="0">
                <a:solidFill>
                  <a:srgbClr val="0000FF"/>
                </a:solidFill>
                <a:hlinkClick r:id="rId19" tooltip="1889"/>
              </a:rPr>
              <a:t>1889</a:t>
            </a:r>
            <a:r>
              <a:rPr lang="ru-RU" b="1" dirty="0" smtClean="0">
                <a:solidFill>
                  <a:srgbClr val="0000FF"/>
                </a:solidFill>
              </a:rPr>
              <a:t>)</a:t>
            </a:r>
          </a:p>
          <a:p>
            <a:r>
              <a:rPr lang="ru-RU" b="1" dirty="0" err="1" smtClean="0">
                <a:solidFill>
                  <a:srgbClr val="0000FF"/>
                </a:solidFill>
                <a:hlinkClick r:id="rId20" tooltip="Ісидор Ґунсберґ"/>
              </a:rPr>
              <a:t>Ісидора</a:t>
            </a:r>
            <a:r>
              <a:rPr lang="ru-RU" b="1" dirty="0" smtClean="0">
                <a:solidFill>
                  <a:srgbClr val="0000FF"/>
                </a:solidFill>
                <a:hlinkClick r:id="rId20" tooltip="Ісидор Ґунсберґ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hlinkClick r:id="rId20" tooltip="Ісидор Ґунсберґ"/>
              </a:rPr>
              <a:t>Ґунсберґа</a:t>
            </a:r>
            <a:r>
              <a:rPr lang="ru-RU" b="1" dirty="0" smtClean="0">
                <a:solidFill>
                  <a:srgbClr val="0000FF"/>
                </a:solidFill>
              </a:rPr>
              <a:t> (</a:t>
            </a:r>
            <a:r>
              <a:rPr lang="ru-RU" b="1" dirty="0" smtClean="0">
                <a:solidFill>
                  <a:srgbClr val="0000FF"/>
                </a:solidFill>
                <a:hlinkClick r:id="rId14" tooltip="Нью-Йорк"/>
              </a:rPr>
              <a:t>Нью-Йорк</a:t>
            </a:r>
            <a:r>
              <a:rPr lang="ru-RU" b="1" dirty="0" smtClean="0">
                <a:solidFill>
                  <a:srgbClr val="0000FF"/>
                </a:solidFill>
              </a:rPr>
              <a:t>, </a:t>
            </a:r>
            <a:r>
              <a:rPr lang="ru-RU" b="1" dirty="0" smtClean="0">
                <a:solidFill>
                  <a:srgbClr val="0000FF"/>
                </a:solidFill>
                <a:hlinkClick r:id="rId21" tooltip="1890"/>
              </a:rPr>
              <a:t>1890</a:t>
            </a:r>
            <a:r>
              <a:rPr lang="ru-RU" b="1" dirty="0" smtClean="0">
                <a:solidFill>
                  <a:srgbClr val="0000FF"/>
                </a:solidFill>
              </a:rPr>
              <a:t>/</a:t>
            </a:r>
            <a:r>
              <a:rPr lang="ru-RU" b="1" dirty="0" smtClean="0">
                <a:solidFill>
                  <a:srgbClr val="0000FF"/>
                </a:solidFill>
                <a:hlinkClick r:id="rId22" tooltip="1891"/>
              </a:rPr>
              <a:t>1891</a:t>
            </a:r>
            <a:r>
              <a:rPr lang="ru-RU" b="1" dirty="0" smtClean="0">
                <a:solidFill>
                  <a:srgbClr val="0000FF"/>
                </a:solidFill>
              </a:rPr>
              <a:t>)</a:t>
            </a:r>
          </a:p>
          <a:p>
            <a:r>
              <a:rPr lang="ru-RU" b="1" dirty="0" err="1" smtClean="0">
                <a:solidFill>
                  <a:srgbClr val="0000FF"/>
                </a:solidFill>
                <a:hlinkClick r:id="rId17" tooltip="Чігорін Михайло Іванович"/>
              </a:rPr>
              <a:t>Михайла</a:t>
            </a:r>
            <a:r>
              <a:rPr lang="ru-RU" b="1" dirty="0" smtClean="0">
                <a:solidFill>
                  <a:srgbClr val="0000FF"/>
                </a:solidFill>
                <a:hlinkClick r:id="rId17" tooltip="Чігорін Михайло Іванович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hlinkClick r:id="rId17" tooltip="Чігорін Михайло Іванович"/>
              </a:rPr>
              <a:t>Чігоріна</a:t>
            </a:r>
            <a:r>
              <a:rPr lang="ru-RU" b="1" dirty="0" smtClean="0">
                <a:solidFill>
                  <a:srgbClr val="0000FF"/>
                </a:solidFill>
              </a:rPr>
              <a:t> (</a:t>
            </a:r>
            <a:r>
              <a:rPr lang="ru-RU" b="1" dirty="0" smtClean="0">
                <a:solidFill>
                  <a:srgbClr val="0000FF"/>
                </a:solidFill>
                <a:hlinkClick r:id="rId18" tooltip="Гавана"/>
              </a:rPr>
              <a:t>Гавана</a:t>
            </a:r>
            <a:r>
              <a:rPr lang="ru-RU" b="1" dirty="0" smtClean="0">
                <a:solidFill>
                  <a:srgbClr val="0000FF"/>
                </a:solidFill>
              </a:rPr>
              <a:t>, </a:t>
            </a:r>
            <a:r>
              <a:rPr lang="ru-RU" b="1" dirty="0" smtClean="0">
                <a:solidFill>
                  <a:srgbClr val="0000FF"/>
                </a:solidFill>
                <a:hlinkClick r:id="rId23" tooltip="1892"/>
              </a:rPr>
              <a:t>1892</a:t>
            </a:r>
            <a:r>
              <a:rPr lang="ru-RU" b="1" dirty="0" smtClean="0">
                <a:solidFill>
                  <a:srgbClr val="0000FF"/>
                </a:solidFill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ka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2857520" cy="34698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51" name="Picture 3" descr="C:\Users\1\Desktop\chess_chigori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2071678"/>
            <a:ext cx="2857520" cy="38444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28596" y="3786190"/>
            <a:ext cx="22720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  <a:hlinkClick r:id="rId5" tooltip="Каспаров Гарі Кімович"/>
              </a:rPr>
              <a:t>Каспаров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6000768"/>
            <a:ext cx="31674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hlinkClick r:id="rId6" tooltip="Чігорін Михайло Іванович"/>
              </a:rPr>
              <a:t>Михайло </a:t>
            </a:r>
            <a:r>
              <a:rPr lang="ru-RU" sz="3200" b="1" dirty="0" err="1" smtClean="0">
                <a:solidFill>
                  <a:srgbClr val="0000FF"/>
                </a:solidFill>
                <a:hlinkClick r:id="rId6" tooltip="Чігорін Михайло Іванович"/>
              </a:rPr>
              <a:t>Чігорін</a:t>
            </a:r>
            <a:endParaRPr lang="ru-RU" sz="3200" dirty="0"/>
          </a:p>
        </p:txBody>
      </p:sp>
      <p:pic>
        <p:nvPicPr>
          <p:cNvPr id="5122" name="Picture 2" descr="C:\Users\1\Desktop\Wilhelm_Steinitz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50" y="142852"/>
            <a:ext cx="2443170" cy="278608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786578" y="3071810"/>
            <a:ext cx="18918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solidFill>
                  <a:srgbClr val="0000FF"/>
                </a:solidFill>
              </a:rPr>
              <a:t>Стейніц</a:t>
            </a:r>
            <a:endParaRPr lang="ru-RU" sz="4000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178594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Сучасні чемпіони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hlinkClick r:id="rId3" tooltip="Іванчук Василь Михайлович"/>
              </a:rPr>
              <a:t>Василь </a:t>
            </a:r>
            <a:r>
              <a:rPr lang="ru-RU" b="1" dirty="0" err="1" smtClean="0">
                <a:hlinkClick r:id="rId3" tooltip="Іванчук Василь Михайлович"/>
              </a:rPr>
              <a:t>Іванчук</a:t>
            </a:r>
            <a:endParaRPr lang="ru-RU" b="1" dirty="0" smtClean="0"/>
          </a:p>
          <a:p>
            <a:r>
              <a:rPr lang="ru-RU" dirty="0" smtClean="0"/>
              <a:t> </a:t>
            </a:r>
            <a:r>
              <a:rPr lang="ru-RU" b="1" dirty="0" smtClean="0">
                <a:hlinkClick r:id="rId4" tooltip="Пономарьов Руслан Олегович"/>
              </a:rPr>
              <a:t>Руслан </a:t>
            </a:r>
            <a:r>
              <a:rPr lang="ru-RU" b="1" dirty="0" err="1" smtClean="0">
                <a:hlinkClick r:id="rId4" tooltip="Пономарьов Руслан Олегович"/>
              </a:rPr>
              <a:t>Пономарьов</a:t>
            </a:r>
            <a:endParaRPr lang="ru-RU" b="1" dirty="0" smtClean="0"/>
          </a:p>
          <a:p>
            <a:r>
              <a:rPr lang="ru-RU" b="1" dirty="0" err="1" smtClean="0">
                <a:hlinkClick r:id="rId5" tooltip="Карякін Сергій Олександрович"/>
              </a:rPr>
              <a:t>Сергій</a:t>
            </a:r>
            <a:r>
              <a:rPr lang="ru-RU" b="1" dirty="0" smtClean="0">
                <a:hlinkClick r:id="rId5" tooltip="Карякін Сергій Олександрович"/>
              </a:rPr>
              <a:t> </a:t>
            </a:r>
            <a:r>
              <a:rPr lang="ru-RU" b="1" dirty="0" err="1" smtClean="0">
                <a:hlinkClick r:id="rId5" tooltip="Карякін Сергій Олександрович"/>
              </a:rPr>
              <a:t>Карякін</a:t>
            </a:r>
            <a:endParaRPr lang="ru-RU" b="1" dirty="0" smtClean="0"/>
          </a:p>
          <a:p>
            <a:r>
              <a:rPr lang="uk-UA" b="1" u="sng" dirty="0" err="1" smtClean="0">
                <a:solidFill>
                  <a:srgbClr val="0000FF"/>
                </a:solidFill>
              </a:rPr>
              <a:t>Хоу</a:t>
            </a:r>
            <a:r>
              <a:rPr lang="uk-UA" b="1" u="sng" dirty="0" smtClean="0">
                <a:solidFill>
                  <a:srgbClr val="0000FF"/>
                </a:solidFill>
              </a:rPr>
              <a:t> </a:t>
            </a:r>
            <a:r>
              <a:rPr lang="uk-UA" b="1" u="sng" dirty="0" err="1" smtClean="0">
                <a:solidFill>
                  <a:srgbClr val="0000FF"/>
                </a:solidFill>
              </a:rPr>
              <a:t>Іфань</a:t>
            </a:r>
            <a:endParaRPr lang="uk-UA" b="1" u="sng" dirty="0" smtClean="0">
              <a:solidFill>
                <a:srgbClr val="0000FF"/>
              </a:solidFill>
            </a:endParaRPr>
          </a:p>
          <a:p>
            <a:r>
              <a:rPr lang="uk-UA" b="1" u="sng" dirty="0" smtClean="0">
                <a:solidFill>
                  <a:srgbClr val="0000FF"/>
                </a:solidFill>
              </a:rPr>
              <a:t>Марія </a:t>
            </a:r>
            <a:r>
              <a:rPr lang="uk-UA" b="1" u="sng" dirty="0" err="1" smtClean="0">
                <a:solidFill>
                  <a:srgbClr val="0000FF"/>
                </a:solidFill>
              </a:rPr>
              <a:t>Музичук</a:t>
            </a:r>
            <a:endParaRPr lang="uk-UA" b="1" u="sng" dirty="0" smtClean="0">
              <a:solidFill>
                <a:srgbClr val="0000FF"/>
              </a:solidFill>
            </a:endParaRPr>
          </a:p>
          <a:p>
            <a:r>
              <a:rPr lang="ru-RU" b="1" dirty="0" err="1" smtClean="0">
                <a:hlinkClick r:id="rId6" tooltip="Магнус Карлсен"/>
              </a:rPr>
              <a:t>Магнус</a:t>
            </a:r>
            <a:r>
              <a:rPr lang="ru-RU" b="1" dirty="0" smtClean="0">
                <a:hlinkClick r:id="rId6" tooltip="Магнус Карлсен"/>
              </a:rPr>
              <a:t> </a:t>
            </a:r>
            <a:r>
              <a:rPr lang="ru-RU" b="1" dirty="0" err="1" smtClean="0">
                <a:hlinkClick r:id="rId6" tooltip="Магнус Карлсен"/>
              </a:rPr>
              <a:t>Карлсен</a:t>
            </a:r>
            <a:endParaRPr lang="ru-RU" b="1" dirty="0" smtClean="0"/>
          </a:p>
          <a:p>
            <a:r>
              <a:rPr lang="ru-RU" b="1" dirty="0" err="1" smtClean="0">
                <a:hlinkClick r:id="rId7" tooltip="Олександр Морозевич"/>
              </a:rPr>
              <a:t>Олександр</a:t>
            </a:r>
            <a:r>
              <a:rPr lang="ru-RU" b="1" dirty="0" smtClean="0">
                <a:hlinkClick r:id="rId7" tooltip="Олександр Морозевич"/>
              </a:rPr>
              <a:t> </a:t>
            </a:r>
            <a:r>
              <a:rPr lang="ru-RU" b="1" dirty="0" err="1" smtClean="0">
                <a:hlinkClick r:id="rId7" tooltip="Олександр Морозевич"/>
              </a:rPr>
              <a:t>Морозевич</a:t>
            </a:r>
            <a:endParaRPr lang="ru-RU" b="1" dirty="0" smtClean="0"/>
          </a:p>
          <a:p>
            <a:r>
              <a:rPr lang="ru-RU" b="1" dirty="0" err="1" smtClean="0">
                <a:hlinkClick r:id="rId8" tooltip="Грищук Олександр Ігорович"/>
              </a:rPr>
              <a:t>Олександр</a:t>
            </a:r>
            <a:r>
              <a:rPr lang="ru-RU" b="1" dirty="0" smtClean="0">
                <a:hlinkClick r:id="rId8" tooltip="Грищук Олександр Ігорович"/>
              </a:rPr>
              <a:t> </a:t>
            </a:r>
            <a:r>
              <a:rPr lang="ru-RU" b="1" dirty="0" err="1" smtClean="0">
                <a:hlinkClick r:id="rId8" tooltip="Грищук Олександр Ігорович"/>
              </a:rPr>
              <a:t>Грищук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b="1" u="sng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Хоу-Ифань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71744"/>
            <a:ext cx="3651297" cy="33351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C:\Users\1\Desktop\inde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95931" y="0"/>
            <a:ext cx="3548069" cy="33575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8" name="Picture 4" descr="C:\Users\1\Desktop\0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0"/>
            <a:ext cx="2500318" cy="243086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9" name="Picture 5" descr="C:\Users\1\Desktop\news-t-380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4143380"/>
            <a:ext cx="285750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1428728" y="6000768"/>
            <a:ext cx="23561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u="sng" dirty="0" err="1" smtClean="0">
                <a:solidFill>
                  <a:srgbClr val="0000FF"/>
                </a:solidFill>
              </a:rPr>
              <a:t>Хоу</a:t>
            </a:r>
            <a:r>
              <a:rPr lang="uk-UA" sz="4000" b="1" u="sng" dirty="0" smtClean="0">
                <a:solidFill>
                  <a:srgbClr val="0000FF"/>
                </a:solidFill>
              </a:rPr>
              <a:t> </a:t>
            </a:r>
            <a:r>
              <a:rPr lang="uk-UA" sz="4000" b="1" u="sng" dirty="0" err="1" smtClean="0">
                <a:solidFill>
                  <a:srgbClr val="0000FF"/>
                </a:solidFill>
              </a:rPr>
              <a:t>Іфань</a:t>
            </a:r>
            <a:endParaRPr lang="uk-UA" sz="4000" b="1" u="sng" dirty="0" smtClean="0">
              <a:solidFill>
                <a:srgbClr val="0000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3429000"/>
            <a:ext cx="29193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u="sng" dirty="0" smtClean="0">
                <a:solidFill>
                  <a:srgbClr val="0000FF"/>
                </a:solidFill>
              </a:rPr>
              <a:t>Марія </a:t>
            </a:r>
            <a:r>
              <a:rPr lang="uk-UA" sz="3200" b="1" u="sng" dirty="0" err="1" smtClean="0">
                <a:solidFill>
                  <a:srgbClr val="0000FF"/>
                </a:solidFill>
              </a:rPr>
              <a:t>Музичук</a:t>
            </a:r>
            <a:endParaRPr lang="uk-UA" sz="3200" b="1" u="sng" dirty="0" smtClean="0">
              <a:solidFill>
                <a:srgbClr val="0000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6143644"/>
            <a:ext cx="3748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hlinkClick r:id="rId7" tooltip="Олександр Морозевич"/>
              </a:rPr>
              <a:t>Олександр</a:t>
            </a:r>
            <a:r>
              <a:rPr lang="ru-RU" sz="2800" b="1" dirty="0" smtClean="0">
                <a:hlinkClick r:id="rId7" tooltip="Олександр Морозевич"/>
              </a:rPr>
              <a:t> </a:t>
            </a:r>
            <a:r>
              <a:rPr lang="ru-RU" sz="2800" b="1" dirty="0" err="1" smtClean="0">
                <a:hlinkClick r:id="rId7" tooltip="Олександр Морозевич"/>
              </a:rPr>
              <a:t>Морозевич</a:t>
            </a:r>
            <a:endParaRPr lang="ru-RU" sz="2800" b="1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571480"/>
            <a:ext cx="26432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hlinkClick r:id="rId8" tooltip="Пономарьов Руслан Олегович"/>
              </a:rPr>
              <a:t>Руслан </a:t>
            </a:r>
            <a:r>
              <a:rPr lang="ru-RU" sz="2400" b="1" dirty="0" err="1" smtClean="0">
                <a:hlinkClick r:id="rId8" tooltip="Пономарьов Руслан Олегович"/>
              </a:rPr>
              <a:t>Пономарь</a:t>
            </a:r>
            <a:r>
              <a:rPr lang="ru-RU" b="1" dirty="0" err="1" smtClean="0">
                <a:hlinkClick r:id="rId8" tooltip="Пономарьов Руслан Олегович"/>
              </a:rPr>
              <a:t>ов</a:t>
            </a:r>
            <a:endParaRPr lang="ru-RU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334</Words>
  <Application>Microsoft Office PowerPoint</Application>
  <PresentationFormat>Экран (4:3)</PresentationFormat>
  <Paragraphs>33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Презентація  Історія гри в шахи </vt:lpstr>
      <vt:lpstr>Презентация PowerPoint</vt:lpstr>
      <vt:lpstr>Презентация PowerPoint</vt:lpstr>
      <vt:lpstr>Михайло Чигорін</vt:lpstr>
      <vt:lpstr>Чемпіони світу</vt:lpstr>
      <vt:lpstr>Презентация PowerPoint</vt:lpstr>
      <vt:lpstr>Сучасні чемпіони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Maksim Kitskaylo</cp:lastModifiedBy>
  <cp:revision>19</cp:revision>
  <dcterms:created xsi:type="dcterms:W3CDTF">2017-01-23T15:54:07Z</dcterms:created>
  <dcterms:modified xsi:type="dcterms:W3CDTF">2018-09-26T10:18:39Z</dcterms:modified>
</cp:coreProperties>
</file>