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3" r:id="rId12"/>
    <p:sldId id="273" r:id="rId13"/>
    <p:sldId id="272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99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1ADAEB-B1A9-4732-956A-7E6A0B305BB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4876B0-1015-476A-A735-61CF68B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Німецька класична філософія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Філософія\Емануїл Кант\фото емануїла Канта\353da74e34885d36d0c2ace585b671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025581" cy="302589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ілософія\Гегель\фото Гегеля\4103aa909056b14d4b7ba59cb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401831"/>
            <a:ext cx="2928958" cy="345617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Філософія\Фейєрбах\фото Фейєрбаха\00Feuerbach_YoungAvto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91018"/>
            <a:ext cx="2857488" cy="3585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Граничні межі мінливості речей;</a:t>
            </a:r>
            <a:endParaRPr lang="ru-RU" sz="3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Граничний ступінь відмінності;</a:t>
            </a:r>
            <a:endParaRPr lang="ru-RU" sz="3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Виявлення цілості предметів та явищ;</a:t>
            </a:r>
            <a:endParaRPr lang="ru-RU" sz="3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Протиріччя як єдність та боротьба протилежностей у межах однієї сутності</a:t>
            </a:r>
            <a:r>
              <a:rPr lang="uk-UA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40" y="96982"/>
            <a:ext cx="8229600" cy="9745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Протилежності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uk-UA" sz="4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принцип тотожності мислення і буття    </a:t>
            </a:r>
          </a:p>
          <a:p>
            <a:pPr algn="ctr">
              <a:buNone/>
            </a:pPr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           (все, що є, породжене мисленням і, може бути зведеним до нього)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принцип </a:t>
            </a:r>
            <a:r>
              <a:rPr lang="uk-UA" sz="40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усезагального</a:t>
            </a:r>
            <a:r>
              <a:rPr lang="uk-UA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зв'язку </a:t>
            </a:r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(все пов'язане з усім)</a:t>
            </a:r>
            <a:endParaRPr lang="uk-UA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 розвитку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FF3399"/>
                </a:solidFill>
              </a:rPr>
              <a:t>принципи гегелівської філософії</a:t>
            </a:r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805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3600" b="1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Чуттєвість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 те, що надане свідомості);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sz="3200" b="1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Рефлексія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(це свідома фіксація чуттєвості, розумове оперування її матеріалом);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sz="3600" b="1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Рефлексія рефлексії 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(самосвідомість, фіксація свідомістю своїх власних актів).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Обґрунтував думку про існування трьох рівнів свідомості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572560" cy="50195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/>
            <a:r>
              <a:rPr lang="uk-UA" sz="3300" dirty="0" smtClean="0">
                <a:solidFill>
                  <a:srgbClr val="CC3399"/>
                </a:solidFill>
              </a:rPr>
              <a:t>«</a:t>
            </a:r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Феноменологія духу»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опис  циклу абсолютної ідеї загалом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uk-UA" b="1" u="sng" dirty="0" smtClean="0">
                <a:latin typeface="Arial" pitchFamily="34" charset="0"/>
                <a:cs typeface="Arial" pitchFamily="34" charset="0"/>
              </a:rPr>
              <a:t>Праці, що докладно аналізують стадії розвитку абсолютної ідеї – природа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33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«Філософія природи»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b="1" u="sng" dirty="0" smtClean="0">
                <a:latin typeface="Arial" pitchFamily="34" charset="0"/>
                <a:cs typeface="Arial" pitchFamily="34" charset="0"/>
              </a:rPr>
              <a:t>Історія суспільства та особи 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pPr lvl="0"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«Філософія історії», </a:t>
            </a:r>
          </a:p>
          <a:p>
            <a:pPr lvl="0"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«Філософія духу», </a:t>
            </a:r>
          </a:p>
          <a:p>
            <a:pPr lvl="0"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«Філософія права»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b="1" u="sng" dirty="0" smtClean="0">
                <a:latin typeface="Arial" pitchFamily="34" charset="0"/>
                <a:cs typeface="Arial" pitchFamily="34" charset="0"/>
              </a:rPr>
              <a:t>Дух, свідомість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lvl="0" algn="ctr"/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«Наука логіки», </a:t>
            </a:r>
          </a:p>
          <a:p>
            <a:pPr lvl="0"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«Історія філософії», </a:t>
            </a:r>
          </a:p>
          <a:p>
            <a:pPr lvl="0"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«Філософія релігії»,</a:t>
            </a:r>
            <a:endParaRPr lang="ru-RU" sz="3600" b="1" dirty="0" smtClean="0">
              <a:solidFill>
                <a:srgbClr val="CC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«Естетика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Система гегелівської філософії міститься у працях: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071546"/>
            <a:ext cx="8286776" cy="578645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uk-UA" sz="3600" b="1" i="1" dirty="0" smtClean="0">
                <a:solidFill>
                  <a:srgbClr val="66CC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панлогізм</a:t>
            </a:r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тобто панування логічних конструкцій над усім і всілякі змістом реальності;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3600" b="1" i="1" dirty="0" smtClean="0">
                <a:solidFill>
                  <a:srgbClr val="66CC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намагання підпорядкувати одиничне, індивідуальне загальному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3600" b="1" i="1" dirty="0" err="1" smtClean="0">
                <a:solidFill>
                  <a:srgbClr val="66CC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телеологізм</a:t>
            </a:r>
            <a:r>
              <a:rPr lang="uk-UA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тобто розгляд історії як такої, що йде до завершення через виконання призначеної їй мети.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4400" u="sng" dirty="0" smtClean="0">
                <a:solidFill>
                  <a:srgbClr val="FF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недоліки його вчення</a:t>
            </a:r>
            <a:r>
              <a:rPr lang="uk-UA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643998" cy="5376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постав як новатор, досить суттєво відійшовши від основного русла думок своїх попередників.</a:t>
            </a:r>
            <a:endParaRPr lang="ru-RU" sz="32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Замислившись над причинами панування релігії у суспільній думці, дійшов висновку проте, що </a:t>
            </a:r>
            <a:r>
              <a:rPr lang="uk-U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релігія:</a:t>
            </a:r>
            <a:endParaRPr lang="ru-RU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Втілює віковічні людські мрії та ідеали;</a:t>
            </a:r>
            <a:endParaRPr lang="ru-RU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Змальовує досконалий світ;</a:t>
            </a:r>
            <a:endParaRPr lang="ru-RU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Виконує функції компенсації людської немічності, недосконалості, страждання.</a:t>
            </a:r>
            <a:endParaRPr lang="ru-RU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Вважав, що слід повернути людині всю повноту життя; піднести, звеличити людину, а  не Бога, як її мрію.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На місце любові до Бога закликає поставити </a:t>
            </a:r>
            <a:r>
              <a:rPr lang="uk-UA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 ДО ЛЮДИНИ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На місце віри в Бога – </a:t>
            </a:r>
            <a:r>
              <a:rPr lang="uk-UA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ВІРУ ЛЮДИНИ В САМУ СЕБЕ.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Людвіг </a:t>
            </a:r>
            <a:r>
              <a:rPr lang="uk-UA" sz="4400" dirty="0" err="1" smtClean="0">
                <a:solidFill>
                  <a:srgbClr val="FFFF00"/>
                </a:solidFill>
              </a:rPr>
              <a:t>Андреас</a:t>
            </a:r>
            <a:r>
              <a:rPr lang="uk-UA" sz="4400" dirty="0" smtClean="0">
                <a:solidFill>
                  <a:srgbClr val="FFFF00"/>
                </a:solidFill>
              </a:rPr>
              <a:t> Фейєрбах</a:t>
            </a:r>
            <a:br>
              <a:rPr lang="uk-UA" sz="4400" dirty="0" smtClean="0">
                <a:solidFill>
                  <a:srgbClr val="FFFF00"/>
                </a:solidFill>
              </a:rPr>
            </a:br>
            <a:r>
              <a:rPr lang="uk-UA" sz="3600" dirty="0" smtClean="0"/>
              <a:t>(1804-1872)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Філософія\Фейєрбах\фото Фейєрбаха\re_feerbax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930" y="142852"/>
            <a:ext cx="3282286" cy="364333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ілософія\Фейєрбах\фото Фейєрбаха\Joseph_Anselm_Feuerb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"/>
            <a:ext cx="3244345" cy="492919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Філософія\Фейєрбах\фото Фейєрбаха\Avtoportret_Feuerb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66008"/>
            <a:ext cx="2802736" cy="35919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авлук ЛІ\458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2143140" cy="325166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Савлук ЛІ\Вступ до філософії релігії ututkm_t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2314574" cy="321468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авлук ЛІ\Немецкая классическая философия ч2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2928926" cy="3966943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Савлук ЛІ\Немецкая классическая философия ч1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780609"/>
            <a:ext cx="2928926" cy="40773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800" b="1" dirty="0" smtClean="0">
                <a:solidFill>
                  <a:srgbClr val="00B050"/>
                </a:solidFill>
              </a:rPr>
              <a:t>Німецька класична філософія була завершальним етапом розвитку філософії Нового часу та останньою формою класичної європейської філософії. 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Після неї розпочався розвиток некласичної філософії. 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800" b="1" dirty="0" smtClean="0">
                <a:solidFill>
                  <a:srgbClr val="00B050"/>
                </a:solidFill>
              </a:rPr>
              <a:t>Німецька класична філософія сконцентрувала і водночас вичерпала інтелектуальний потенціал філософської думки класичного типу.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Саме тому її виділяють в окремий і особливий етап розвитку новоєвропейської філософії. До того ж вона збагатила філософію і науку цілою низкою ідейних надбань, до яких треба віднести важливі наукові принципи: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3300" b="1" i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Активності або діяльності:</a:t>
            </a:r>
            <a:endParaRPr lang="ru-RU" sz="33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В основі всіх знань, понять і думок лежить людська активність;ми знаємо лише те і настільки, що і настільки увійшло в контекст нашої діяльності</a:t>
            </a:r>
            <a:endParaRPr lang="uk-UA" sz="28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sz="3300" b="1" i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Системності знання:</a:t>
            </a:r>
            <a:endParaRPr lang="uk-UA" sz="3300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Будь-яке знання набуває свого обґрунтування, достовірності та виправдання лише в системі знань</a:t>
            </a:r>
            <a:endParaRPr lang="uk-UA" sz="28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sz="3300" b="1" i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Розвитку:</a:t>
            </a:r>
            <a:endParaRPr lang="uk-UA" sz="33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У світі все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пов΄язане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усім;цей загальний зв’язок резюмується єдиним результатом-розвитком</a:t>
            </a:r>
            <a:endParaRPr lang="uk-UA" sz="28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sz="3300" b="1" i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Рефлексії: </a:t>
            </a:r>
            <a:endParaRPr lang="uk-UA" sz="3300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Розвиток знань, а також і розвиток узагалі можливий лише тому, що кожен крок у процесах буття входить у єдине ціле. Тому розвиток постає поглибленням і збагаченням змісту тих процесів, що розвиваються. Розвиток пізнання відбувається через рух від неусвідомленого до усвідомленого, від усвідомленого частково-до усвідомленого повніше та ін.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dirty="0" smtClean="0"/>
              <a:t>Принципи, введені німецькою класичною філософією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i="1" dirty="0" err="1" smtClean="0">
                <a:solidFill>
                  <a:srgbClr val="FF0000"/>
                </a:solidFill>
              </a:rPr>
              <a:t>Іммануїл</a:t>
            </a:r>
            <a:r>
              <a:rPr lang="uk-UA" i="1" dirty="0" smtClean="0">
                <a:solidFill>
                  <a:srgbClr val="FF0000"/>
                </a:solidFill>
              </a:rPr>
              <a:t> Кант </a:t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sz="2700" dirty="0" smtClean="0"/>
              <a:t>(1724—-1804).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43306" y="1285860"/>
            <a:ext cx="5500694" cy="55721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000" dirty="0" smtClean="0"/>
              <a:t>У філософській діяльності Канта виділяють </a:t>
            </a:r>
            <a:r>
              <a:rPr lang="uk-UA" sz="4000" b="1" u="sng" dirty="0" smtClean="0">
                <a:solidFill>
                  <a:srgbClr val="00B0F0"/>
                </a:solidFill>
              </a:rPr>
              <a:t>три періоди</a:t>
            </a:r>
            <a:r>
              <a:rPr lang="uk-UA" sz="4000" b="1" dirty="0" smtClean="0"/>
              <a:t>:</a:t>
            </a:r>
            <a:endParaRPr lang="ru-RU" sz="4000" dirty="0" smtClean="0"/>
          </a:p>
          <a:p>
            <a:r>
              <a:rPr lang="uk-UA" sz="3600" b="1" i="1" u="sng" dirty="0" err="1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Докритичний</a:t>
            </a:r>
            <a:r>
              <a:rPr lang="uk-UA" sz="3600" b="1" i="1" u="sng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(50-60-ті роки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XVIII 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ст.)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 праця цього періоду </a:t>
            </a:r>
            <a:r>
              <a:rPr lang="uk-UA" sz="28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«Загальна природна, історія і теорія неба»,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якій Кант вважав своїм завданням пояснити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«походження світів, виникнення небесних тіл та причини їх руху»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з'ясувати, яким чином на підставі розгляду самих лише фізичних сил і процесів можна пояснити сучасний стан Космосу.                 Тут уперше поняття еволюції було поширено на космічні явища.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0" y="1285860"/>
            <a:ext cx="3714744" cy="413524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86116" y="0"/>
            <a:ext cx="5857884" cy="6715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500" b="1" i="1" u="sng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Критичний </a:t>
            </a:r>
          </a:p>
          <a:p>
            <a:pPr algn="ctr">
              <a:buNone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(70, 80-ті роки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XVIII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ст.)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дослідження «здібності» розуму взагалі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тобто у відношенні до всіх знань, до яких він може прагнути. </a:t>
            </a:r>
          </a:p>
          <a:p>
            <a:pPr algn="ctr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Основні праці цього періоду -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«Критика чистого розуму», «Критика практичного розуму», «Критика здатності судження»,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у яких сам І.Кант сформулював провідні, на його думку, питання будь-якої філософії: 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«Що я зможу знати? Що я повинен робити? На що я можу сподіватись?).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Савлук\сучасна фыл.фото(С)\978569923346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93" y="1178683"/>
            <a:ext cx="3119472" cy="46792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357166"/>
            <a:ext cx="5429288" cy="621510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3200" b="1" i="1" u="sng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Антропологічний </a:t>
            </a:r>
          </a:p>
          <a:p>
            <a:pPr algn="ctr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90-ті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роки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XVIII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ст.):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з'ясування питання проте, чи зможе людина за реальних умов життя здійснити своє призначення; праця </a:t>
            </a:r>
            <a:r>
              <a:rPr lang="uk-UA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«Антропологія з прагматичного погляду»</a:t>
            </a:r>
            <a:r>
              <a:rPr lang="uk-UA" sz="2800" b="1" i="1" u="sng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uk-UA" sz="28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u="sng" dirty="0" smtClean="0">
                <a:latin typeface="Arial" pitchFamily="34" charset="0"/>
                <a:cs typeface="Arial" pitchFamily="34" charset="0"/>
              </a:rPr>
              <a:t>де основним постало питання </a:t>
            </a: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«Що таке людина ?»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4" descr="99404e008dc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9" y="1000108"/>
            <a:ext cx="3125176" cy="47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829180" cy="4525963"/>
          </a:xfrm>
        </p:spPr>
        <p:txBody>
          <a:bodyPr/>
          <a:lstStyle/>
          <a:p>
            <a:r>
              <a:rPr lang="uk-UA" dirty="0" smtClean="0"/>
              <a:t>надав ідеям класичної філософії системно-завершеного вигляду.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688" y="0"/>
            <a:ext cx="8858312" cy="12033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i="1" dirty="0" smtClean="0"/>
              <a:t>Георг Вільгельм Фрідріх Гегель </a:t>
            </a:r>
            <a:r>
              <a:rPr lang="uk-UA" sz="3100" dirty="0" smtClean="0"/>
              <a:t>(1770—1831)</a:t>
            </a:r>
            <a:endParaRPr lang="ru-RU" sz="3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3538" y="1428736"/>
            <a:ext cx="3500462" cy="4418559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Філософія\Гегель\фото Гегеля\DBP_-_200_Jahre_Hegel_-_20_Pfennig_-_1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08523"/>
            <a:ext cx="3071834" cy="37300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6499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Вважав, що  основою світу є духовна субстанція – </a:t>
            </a:r>
            <a:r>
              <a:rPr lang="uk-UA" sz="20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АБСОЛЮТНА ІДЕЯ   </a:t>
            </a:r>
            <a:endParaRPr lang="ru-RU" sz="20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400" b="1" i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Єдина всеохоплююча реальність, субстанція</a:t>
            </a:r>
            <a:endParaRPr lang="ru-RU" sz="2400" b="1" dirty="0" smtClean="0">
              <a:solidFill>
                <a:srgbClr val="CC3399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400" b="1" i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Єдиний універсальний чинник усіх форм буття (суб'єкт)</a:t>
            </a:r>
            <a:endParaRPr lang="ru-RU" sz="2400" b="1" dirty="0" smtClean="0">
              <a:solidFill>
                <a:srgbClr val="CC3399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400" b="1" i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Світлий розум, єдине рефлективне поле.</a:t>
            </a:r>
          </a:p>
          <a:p>
            <a:pPr lvl="0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Абсолютна ідея всеохоплююча, вона не може мати ніяких зовнішніх чинників для своїх дій. Це означає, що такі чинники можуть бути лише внутрішніми. Оскільки рух – це зміни, то він передбачає наявність внутрішніх відмінностей, граничним проявом яких є ПРОТИЛЕЖНОСТІ.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0715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uk-UA" sz="3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3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Вчення про абсолютну ідею: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800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Німецька класична філософія</vt:lpstr>
      <vt:lpstr>Слайд 2</vt:lpstr>
      <vt:lpstr>Слайд 3</vt:lpstr>
      <vt:lpstr>Принципи, введені німецькою класичною філософією</vt:lpstr>
      <vt:lpstr>Іммануїл Кант  (1724—-1804).</vt:lpstr>
      <vt:lpstr>Слайд 6</vt:lpstr>
      <vt:lpstr>Слайд 7</vt:lpstr>
      <vt:lpstr>Георг Вільгельм Фрідріх Гегель (1770—1831)</vt:lpstr>
      <vt:lpstr> Вчення про абсолютну ідею: </vt:lpstr>
      <vt:lpstr> Протилежності : </vt:lpstr>
      <vt:lpstr>принципи гегелівської філософії</vt:lpstr>
      <vt:lpstr>Обґрунтував думку про існування трьох рівнів свідомості</vt:lpstr>
      <vt:lpstr> Система гегелівської філософії міститься у працях: </vt:lpstr>
      <vt:lpstr> недоліки його вчення </vt:lpstr>
      <vt:lpstr>Людвіг Андреас Фейєрбах (1804-1872)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Німецька класична філософія</dc:title>
  <dc:creator>user</dc:creator>
  <cp:lastModifiedBy>user</cp:lastModifiedBy>
  <cp:revision>16</cp:revision>
  <dcterms:created xsi:type="dcterms:W3CDTF">2012-04-11T09:26:12Z</dcterms:created>
  <dcterms:modified xsi:type="dcterms:W3CDTF">2012-04-11T13:31:10Z</dcterms:modified>
</cp:coreProperties>
</file>