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8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  <p:sldMasterId id="2147484042" r:id="rId2"/>
    <p:sldMasterId id="2147484059" r:id="rId3"/>
    <p:sldMasterId id="2147484076" r:id="rId4"/>
    <p:sldMasterId id="2147484088" r:id="rId5"/>
    <p:sldMasterId id="2147484106" r:id="rId6"/>
    <p:sldMasterId id="2147484142" r:id="rId7"/>
    <p:sldMasterId id="2147484196" r:id="rId8"/>
    <p:sldMasterId id="2147484232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6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05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873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866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1685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2516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5447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35940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9561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4095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56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3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91004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936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570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1288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490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6986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135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0975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6382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7775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60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99221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838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212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46276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5113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148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7235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9952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9781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1760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408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447672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9383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6558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831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832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98583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579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1623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708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54769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1320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244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6994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36005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64400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966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828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686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867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065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05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02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78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340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80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883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30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061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848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8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39340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952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645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85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545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095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33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660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120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91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135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184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47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32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5363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037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093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9715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90892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91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08397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819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5045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234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6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110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1663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0452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1486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022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045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9426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3129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6310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3699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0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7125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4250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681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6516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2679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6726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0986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5389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976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0514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88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28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231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26197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950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0288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333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991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570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5354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756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15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006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2115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02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837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14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1054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9047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0161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9746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4576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73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3319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1910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9053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9076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5926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129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312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006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628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3614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6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39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13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5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  <p:sldLayoutId id="2147484074" r:id="rId15"/>
    <p:sldLayoutId id="21474840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58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299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  <p:sldLayoutId id="2147484102" r:id="rId14"/>
    <p:sldLayoutId id="2147484103" r:id="rId15"/>
    <p:sldLayoutId id="2147484104" r:id="rId16"/>
    <p:sldLayoutId id="214748410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65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  <p:sldLayoutId id="2147484119" r:id="rId13"/>
    <p:sldLayoutId id="2147484120" r:id="rId14"/>
    <p:sldLayoutId id="2147484121" r:id="rId15"/>
    <p:sldLayoutId id="2147484122" r:id="rId16"/>
    <p:sldLayoutId id="21474841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30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  <p:sldLayoutId id="2147484156" r:id="rId14"/>
    <p:sldLayoutId id="2147484157" r:id="rId15"/>
    <p:sldLayoutId id="2147484158" r:id="rId16"/>
    <p:sldLayoutId id="21474841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67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  <p:sldLayoutId id="2147484208" r:id="rId12"/>
    <p:sldLayoutId id="2147484209" r:id="rId13"/>
    <p:sldLayoutId id="2147484210" r:id="rId14"/>
    <p:sldLayoutId id="2147484211" r:id="rId15"/>
    <p:sldLayoutId id="2147484212" r:id="rId16"/>
    <p:sldLayoutId id="21474842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31D1-CBB9-44EB-8250-F9E1B7A31A67}" type="datetimeFigureOut">
              <a:rPr lang="ru-RU" smtClean="0"/>
              <a:t>17.05.2017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E9D36-AA8A-4BB5-9299-04254041A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976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  <p:sldLayoutId id="2147484245" r:id="rId13"/>
    <p:sldLayoutId id="2147484246" r:id="rId14"/>
    <p:sldLayoutId id="2147484247" r:id="rId15"/>
    <p:sldLayoutId id="2147484248" r:id="rId16"/>
    <p:sldLayoutId id="21474842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Презентація з фізики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4000" dirty="0" smtClean="0"/>
              <a:t>Тема</a:t>
            </a:r>
            <a:r>
              <a:rPr lang="uk-UA" sz="4000" dirty="0"/>
              <a:t>: використання енергії природних джерел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7295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500">
        <p14:vortex dir="r"/>
      </p:transition>
    </mc:Choice>
    <mc:Fallback xmlns="">
      <p:transition spd="slow" advTm="5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54535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3398">
        <p15:prstTrans prst="prestige"/>
      </p:transition>
    </mc:Choice>
    <mc:Fallback xmlns="">
      <p:transition spd="slow" advTm="33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Енергія морських хвиль</a:t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інетична </a:t>
            </a:r>
            <a:r>
              <a:rPr lang="ru-RU" dirty="0"/>
              <a:t>енергія, що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коливання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 моря 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 вітру. </a:t>
            </a:r>
            <a:r>
              <a:rPr lang="ru-RU" dirty="0" err="1"/>
              <a:t>Відноситься</a:t>
            </a:r>
            <a:r>
              <a:rPr lang="ru-RU" dirty="0"/>
              <a:t> до відновлюваних </a:t>
            </a:r>
            <a:r>
              <a:rPr lang="ru-RU" dirty="0" err="1"/>
              <a:t>джерел</a:t>
            </a:r>
            <a:r>
              <a:rPr lang="ru-RU" dirty="0"/>
              <a:t> енергії.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хвильових</a:t>
            </a:r>
            <a:r>
              <a:rPr lang="ru-RU" dirty="0"/>
              <a:t> </a:t>
            </a:r>
            <a:r>
              <a:rPr lang="ru-RU" dirty="0" err="1"/>
              <a:t>перетворювачів</a:t>
            </a:r>
            <a:r>
              <a:rPr lang="ru-RU" dirty="0"/>
              <a:t> енергія </a:t>
            </a:r>
            <a:r>
              <a:rPr lang="ru-RU" dirty="0" err="1"/>
              <a:t>хвиль</a:t>
            </a:r>
            <a:r>
              <a:rPr lang="ru-RU" dirty="0"/>
              <a:t> </a:t>
            </a:r>
            <a:r>
              <a:rPr lang="ru-RU" dirty="0" err="1"/>
              <a:t>реалізується</a:t>
            </a:r>
            <a:r>
              <a:rPr lang="ru-RU" dirty="0"/>
              <a:t> у </a:t>
            </a:r>
            <a:r>
              <a:rPr lang="ru-RU" dirty="0" err="1"/>
              <a:t>електричну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іншу</a:t>
            </a:r>
            <a:r>
              <a:rPr lang="ru-RU" dirty="0"/>
              <a:t> </a:t>
            </a:r>
            <a:r>
              <a:rPr lang="ru-RU" dirty="0" err="1"/>
              <a:t>придатну</a:t>
            </a:r>
            <a:r>
              <a:rPr lang="ru-RU" dirty="0"/>
              <a:t> до </a:t>
            </a:r>
            <a:r>
              <a:rPr lang="ru-RU" dirty="0" err="1"/>
              <a:t>використання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525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20268">
        <p:dissolve/>
      </p:transition>
    </mc:Choice>
    <mc:Fallback xmlns="">
      <p:transition spd="slow" advTm="20268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78919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611">
        <p15:prstTrans prst="origami"/>
      </p:transition>
    </mc:Choice>
    <mc:Fallback xmlns="">
      <p:transition spd="slow" advTm="6611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6459" x="857250" y="4962525"/>
          <p14:tracePt t="6851" x="866775" y="4962525"/>
          <p14:tracePt t="6859" x="885825" y="4962525"/>
          <p14:tracePt t="6867" x="914400" y="4972050"/>
          <p14:tracePt t="6883" x="1019175" y="4991100"/>
          <p14:tracePt t="6900" x="1171575" y="5000625"/>
          <p14:tracePt t="6917" x="1390650" y="5010150"/>
          <p14:tracePt t="6934" x="1657350" y="5010150"/>
          <p14:tracePt t="6950" x="1981200" y="5010150"/>
          <p14:tracePt t="6967" x="2447925" y="5010150"/>
          <p14:tracePt t="6984" x="2914650" y="5010150"/>
          <p14:tracePt t="7001" x="3400425" y="4991100"/>
          <p14:tracePt t="7004" x="3590925" y="4972050"/>
          <p14:tracePt t="7017" x="3810000" y="4953000"/>
          <p14:tracePt t="7034" x="4152900" y="4895850"/>
          <p14:tracePt t="7050" x="4572000" y="4800600"/>
          <p14:tracePt t="7067" x="4772025" y="4733925"/>
          <p14:tracePt t="7084" x="4924425" y="4695825"/>
          <p14:tracePt t="7100" x="5038725" y="4657725"/>
          <p14:tracePt t="7117" x="5105400" y="4648200"/>
          <p14:tracePt t="7134" x="5162550" y="4629150"/>
          <p14:tracePt t="7150" x="5229225" y="4610100"/>
          <p14:tracePt t="7167" x="5286375" y="4591050"/>
          <p14:tracePt t="7184" x="5353050" y="4572000"/>
          <p14:tracePt t="7200" x="5448300" y="4562475"/>
          <p14:tracePt t="7217" x="5562600" y="4543425"/>
          <p14:tracePt t="7233" x="5686425" y="4533900"/>
          <p14:tracePt t="7250" x="5810250" y="4514850"/>
          <p14:tracePt t="7266" x="5943600" y="4486275"/>
          <p14:tracePt t="7283" x="6000750" y="4467225"/>
          <p14:tracePt t="7300" x="6067425" y="4457700"/>
          <p14:tracePt t="7316" x="6124575" y="4438650"/>
          <p14:tracePt t="7333" x="6153150" y="4438650"/>
          <p14:tracePt t="7350" x="6172200" y="4438650"/>
          <p14:tracePt t="7366" x="6181725" y="4438650"/>
          <p14:tracePt t="7435" x="6181725" y="4448175"/>
          <p14:tracePt t="7738" x="6181725" y="4457700"/>
          <p14:tracePt t="7915" x="6191250" y="4457700"/>
          <p14:tracePt t="7931" x="6200775" y="4457700"/>
          <p14:tracePt t="7947" x="6200775" y="4467225"/>
          <p14:tracePt t="7955" x="6210300" y="4467225"/>
          <p14:tracePt t="7967" x="6219825" y="4467225"/>
          <p14:tracePt t="7984" x="6229350" y="4467225"/>
          <p14:tracePt t="8000" x="6248400" y="4476750"/>
          <p14:tracePt t="8017" x="6267450" y="4486275"/>
          <p14:tracePt t="8020" x="6286500" y="4486275"/>
          <p14:tracePt t="8033" x="6296025" y="4495800"/>
          <p14:tracePt t="8050" x="6324600" y="4505325"/>
          <p14:tracePt t="8067" x="6362700" y="4514850"/>
          <p14:tracePt t="8083" x="6372225" y="4514850"/>
          <p14:tracePt t="8100" x="6391275" y="4524375"/>
          <p14:tracePt t="8117" x="6400800" y="4524375"/>
          <p14:tracePt t="8134" x="6410325" y="4533900"/>
          <p14:tracePt t="8150" x="6429375" y="4543425"/>
          <p14:tracePt t="8167" x="6448425" y="4543425"/>
          <p14:tracePt t="8183" x="6467475" y="4562475"/>
          <p14:tracePt t="8200" x="6515100" y="4581525"/>
          <p14:tracePt t="8217" x="6553200" y="4610100"/>
          <p14:tracePt t="8233" x="6591300" y="4629150"/>
          <p14:tracePt t="8250" x="6610350" y="4638675"/>
          <p14:tracePt t="8266" x="6619875" y="4648200"/>
          <p14:tracePt t="8283" x="6638925" y="4657725"/>
          <p14:tracePt t="8300" x="6657975" y="4676775"/>
          <p14:tracePt t="8316" x="6667500" y="4686300"/>
          <p14:tracePt t="8333" x="6677025" y="4705350"/>
          <p14:tracePt t="8350" x="6686550" y="4714875"/>
          <p14:tracePt t="8366" x="6696075" y="4714875"/>
          <p14:tracePt t="8383" x="6696075" y="4724400"/>
          <p14:tracePt t="8400" x="6705600" y="4743450"/>
          <p14:tracePt t="8417" x="6705600" y="4752975"/>
          <p14:tracePt t="8434" x="6705600" y="4772025"/>
          <p14:tracePt t="8450" x="6715125" y="4810125"/>
          <p14:tracePt t="8468" x="6715125" y="4838700"/>
          <p14:tracePt t="8483" x="6715125" y="4867275"/>
          <p14:tracePt t="8500" x="6715125" y="4895850"/>
          <p14:tracePt t="8517" x="6715125" y="4914900"/>
          <p14:tracePt t="8533" x="6724650" y="4943475"/>
          <p14:tracePt t="8550" x="6724650" y="4962525"/>
          <p14:tracePt t="8567" x="6724650" y="4981575"/>
          <p14:tracePt t="8583" x="6734175" y="4991100"/>
          <p14:tracePt t="8617" x="6743700" y="5010150"/>
          <p14:tracePt t="8633" x="6743700" y="5019675"/>
          <p14:tracePt t="8650" x="6753225" y="5048250"/>
          <p14:tracePt t="8666" x="6753225" y="5076825"/>
          <p14:tracePt t="8683" x="6772275" y="5105400"/>
          <p14:tracePt t="8700" x="6781800" y="5124450"/>
          <p14:tracePt t="8717" x="6791325" y="5133975"/>
          <p14:tracePt t="8733" x="6800850" y="5143500"/>
          <p14:tracePt t="8750" x="6800850" y="5153025"/>
          <p14:tracePt t="8767" x="6810375" y="5162550"/>
          <p14:tracePt t="8783" x="6829425" y="5181600"/>
          <p14:tracePt t="8800" x="6848475" y="5210175"/>
          <p14:tracePt t="8817" x="6877050" y="5257800"/>
          <p14:tracePt t="8833" x="6915150" y="5324475"/>
          <p14:tracePt t="8850" x="6962775" y="5400675"/>
          <p14:tracePt t="8867" x="7038975" y="5543550"/>
          <p14:tracePt t="8883" x="7096125" y="5638800"/>
          <p14:tracePt t="8900" x="7143750" y="5715000"/>
          <p14:tracePt t="8917" x="7200900" y="5791200"/>
          <p14:tracePt t="8933" x="7267575" y="5857875"/>
          <p14:tracePt t="8950" x="7305675" y="5905500"/>
          <p14:tracePt t="8967" x="7315200" y="5915025"/>
          <p14:tracePt t="8983" x="7334250" y="5924550"/>
          <p14:tracePt t="9017" x="7343775" y="5934075"/>
          <p14:tracePt t="9033" x="7353300" y="5934075"/>
          <p14:tracePt t="9050" x="7353300" y="5943600"/>
          <p14:tracePt t="9054" x="7362825" y="5943600"/>
          <p14:tracePt t="9091" x="7362825" y="5953125"/>
          <p14:tracePt t="9099" x="7372350" y="5953125"/>
          <p14:tracePt t="9115" x="7381875" y="5953125"/>
          <p14:tracePt t="9140" x="7391400" y="5953125"/>
          <p14:tracePt t="9156" x="7400925" y="5953125"/>
          <p14:tracePt t="9347" x="7410450" y="5953125"/>
          <p14:tracePt t="9355" x="7419975" y="5962650"/>
          <p14:tracePt t="9367" x="7429500" y="5962650"/>
          <p14:tracePt t="9383" x="7448550" y="5972175"/>
          <p14:tracePt t="9400" x="7467600" y="5981700"/>
          <p14:tracePt t="9417" x="7486650" y="5981700"/>
          <p14:tracePt t="9433" x="7515225" y="6000750"/>
          <p14:tracePt t="9450" x="7562850" y="6000750"/>
          <p14:tracePt t="9468" x="7658100" y="6010275"/>
          <p14:tracePt t="9483" x="7743825" y="5991225"/>
          <p14:tracePt t="9500" x="7848600" y="5943600"/>
          <p14:tracePt t="9517" x="7953375" y="5886450"/>
          <p14:tracePt t="9533" x="8020050" y="5829300"/>
          <p14:tracePt t="9550" x="8058150" y="5762625"/>
          <p14:tracePt t="9567" x="8086725" y="5695950"/>
          <p14:tracePt t="9583" x="8105775" y="5648325"/>
          <p14:tracePt t="9600" x="8105775" y="5591175"/>
          <p14:tracePt t="9617" x="8105775" y="5543550"/>
          <p14:tracePt t="9633" x="8096250" y="5486400"/>
          <p14:tracePt t="9650" x="8077200" y="5448300"/>
          <p14:tracePt t="9667" x="8048625" y="5391150"/>
          <p14:tracePt t="9684" x="8029575" y="5362575"/>
          <p14:tracePt t="9700" x="8020050" y="5353050"/>
          <p14:tracePt t="9717" x="7991475" y="5343525"/>
          <p14:tracePt t="9733" x="7972425" y="5334000"/>
          <p14:tracePt t="9750" x="7943850" y="5334000"/>
          <p14:tracePt t="9767" x="7924800" y="5334000"/>
          <p14:tracePt t="9783" x="7886700" y="5334000"/>
          <p14:tracePt t="9800" x="7848600" y="5334000"/>
          <p14:tracePt t="9817" x="7800975" y="5343525"/>
          <p14:tracePt t="9833" x="7743825" y="5343525"/>
          <p14:tracePt t="9850" x="7658100" y="5372100"/>
          <p14:tracePt t="9868" x="7496175" y="5419725"/>
          <p14:tracePt t="9883" x="7410450" y="5467350"/>
          <p14:tracePt t="9900" x="7343775" y="5486400"/>
          <p14:tracePt t="9917" x="7315200" y="5514975"/>
          <p14:tracePt t="9933" x="7296150" y="5524500"/>
          <p14:tracePt t="9950" x="7296150" y="5543550"/>
          <p14:tracePt t="9967" x="7296150" y="5572125"/>
          <p14:tracePt t="9983" x="7296150" y="5600700"/>
          <p14:tracePt t="10000" x="7305675" y="5638800"/>
          <p14:tracePt t="10017" x="7315200" y="5686425"/>
          <p14:tracePt t="10033" x="7334250" y="5715000"/>
          <p14:tracePt t="10050" x="7372350" y="5743575"/>
          <p14:tracePt t="10068" x="7419975" y="5781675"/>
          <p14:tracePt t="10084" x="7458075" y="5810250"/>
          <p14:tracePt t="10100" x="7486650" y="5829300"/>
          <p14:tracePt t="10117" x="7553325" y="5857875"/>
          <p14:tracePt t="10133" x="7610475" y="5876925"/>
          <p14:tracePt t="10150" x="7677150" y="5895975"/>
          <p14:tracePt t="10167" x="7753350" y="5905500"/>
          <p14:tracePt t="10183" x="7800975" y="5905500"/>
          <p14:tracePt t="10200" x="7829550" y="5905500"/>
          <p14:tracePt t="10217" x="7877175" y="5905500"/>
          <p14:tracePt t="10233" x="7896225" y="5886450"/>
          <p14:tracePt t="10250" x="7915275" y="5867400"/>
          <p14:tracePt t="10267" x="7943850" y="5800725"/>
          <p14:tracePt t="10284" x="7943850" y="5753100"/>
          <p14:tracePt t="10300" x="7943850" y="5715000"/>
          <p14:tracePt t="10316" x="7934325" y="5676900"/>
          <p14:tracePt t="10333" x="7915275" y="5648325"/>
          <p14:tracePt t="10350" x="7896225" y="5610225"/>
          <p14:tracePt t="10366" x="7867650" y="5600700"/>
          <p14:tracePt t="10383" x="7858125" y="5591175"/>
          <p14:tracePt t="10400" x="7848600" y="5581650"/>
          <p14:tracePt t="10416" x="7829550" y="5572125"/>
          <p14:tracePt t="10433" x="7800975" y="5553075"/>
          <p14:tracePt t="10450" x="7772400" y="5543550"/>
          <p14:tracePt t="10467" x="7743825" y="5534025"/>
          <p14:tracePt t="10483" x="7705725" y="5524500"/>
          <p14:tracePt t="10500" x="7677150" y="5514975"/>
          <p14:tracePt t="10533" x="7667625" y="5514975"/>
          <p14:tracePt t="10550" x="7600950" y="5514975"/>
          <p14:tracePt t="10567" x="7534275" y="5514975"/>
          <p14:tracePt t="10583" x="7524750" y="5514975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Геотермальна енергетика</a:t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</a:t>
            </a:r>
            <a:r>
              <a:rPr lang="ru-RU" dirty="0" err="1" smtClean="0"/>
              <a:t>ромислове</a:t>
            </a:r>
            <a:r>
              <a:rPr lang="ru-RU" dirty="0" smtClean="0"/>
              <a:t> </a:t>
            </a:r>
            <a:r>
              <a:rPr lang="ru-RU" dirty="0" err="1"/>
              <a:t>отримання</a:t>
            </a:r>
            <a:r>
              <a:rPr lang="ru-RU" dirty="0"/>
              <a:t> енергії,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, з </a:t>
            </a:r>
            <a:r>
              <a:rPr lang="ru-RU" dirty="0" err="1"/>
              <a:t>гарячих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, </a:t>
            </a:r>
            <a:r>
              <a:rPr lang="ru-RU" dirty="0" err="1"/>
              <a:t>термальних</a:t>
            </a:r>
            <a:r>
              <a:rPr lang="ru-RU" dirty="0"/>
              <a:t> </a:t>
            </a:r>
            <a:r>
              <a:rPr lang="ru-RU" dirty="0" err="1"/>
              <a:t>підземних</a:t>
            </a:r>
            <a:r>
              <a:rPr lang="ru-RU" dirty="0"/>
              <a:t> вод.</a:t>
            </a:r>
          </a:p>
        </p:txBody>
      </p:sp>
    </p:spTree>
    <p:extLst>
      <p:ext uri="{BB962C8B-B14F-4D97-AF65-F5344CB8AC3E}">
        <p14:creationId xmlns:p14="http://schemas.microsoft.com/office/powerpoint/2010/main" val="1458669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8782">
        <p15:prstTrans prst="airplane"/>
      </p:transition>
    </mc:Choice>
    <mc:Fallback xmlns="">
      <p:transition spd="slow" advTm="87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388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111">
        <p14:warp dir="in"/>
      </p:transition>
    </mc:Choice>
    <mc:Fallback xmlns="">
      <p:transition spd="slow" advTm="31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Припливна електростанція</a:t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</a:t>
            </a:r>
            <a:r>
              <a:rPr lang="ru-RU" dirty="0" err="1" smtClean="0"/>
              <a:t>собливий</a:t>
            </a:r>
            <a:r>
              <a:rPr lang="ru-RU" dirty="0" smtClean="0"/>
              <a:t> </a:t>
            </a:r>
            <a:r>
              <a:rPr lang="ru-RU" dirty="0"/>
              <a:t>вид гідроелектростанції, що </a:t>
            </a:r>
            <a:r>
              <a:rPr lang="ru-RU" dirty="0" err="1"/>
              <a:t>використовує</a:t>
            </a:r>
            <a:r>
              <a:rPr lang="ru-RU" dirty="0"/>
              <a:t> енергію припливів, а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кінетичну</a:t>
            </a:r>
            <a:r>
              <a:rPr lang="ru-RU" dirty="0"/>
              <a:t> енергію </a:t>
            </a:r>
            <a:r>
              <a:rPr lang="ru-RU" dirty="0" err="1"/>
              <a:t>обертання</a:t>
            </a:r>
            <a:r>
              <a:rPr lang="ru-RU" dirty="0"/>
              <a:t> Землі у </a:t>
            </a:r>
            <a:r>
              <a:rPr lang="ru-RU" dirty="0" err="1"/>
              <a:t>залежності</a:t>
            </a:r>
            <a:r>
              <a:rPr lang="ru-RU" dirty="0"/>
              <a:t> від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астрономічних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. </a:t>
            </a:r>
            <a:r>
              <a:rPr lang="ru-RU" dirty="0" err="1"/>
              <a:t>Припливні</a:t>
            </a:r>
            <a:r>
              <a:rPr lang="ru-RU" dirty="0"/>
              <a:t> </a:t>
            </a:r>
            <a:r>
              <a:rPr lang="ru-RU" dirty="0" err="1"/>
              <a:t>електростанції</a:t>
            </a:r>
            <a:r>
              <a:rPr lang="ru-RU" dirty="0"/>
              <a:t> </a:t>
            </a:r>
            <a:r>
              <a:rPr lang="ru-RU" dirty="0" err="1"/>
              <a:t>будують</a:t>
            </a:r>
            <a:r>
              <a:rPr lang="ru-RU" dirty="0"/>
              <a:t> на </a:t>
            </a:r>
            <a:r>
              <a:rPr lang="ru-RU" dirty="0" err="1"/>
              <a:t>узбережжі</a:t>
            </a:r>
            <a:r>
              <a:rPr lang="ru-RU" dirty="0"/>
              <a:t> </a:t>
            </a:r>
            <a:r>
              <a:rPr lang="ru-RU" dirty="0" err="1"/>
              <a:t>морів</a:t>
            </a:r>
            <a:r>
              <a:rPr lang="ru-RU" dirty="0"/>
              <a:t>, де гравітаційні </a:t>
            </a:r>
            <a:r>
              <a:rPr lang="ru-RU" dirty="0" err="1"/>
              <a:t>сили</a:t>
            </a:r>
            <a:r>
              <a:rPr lang="ru-RU" dirty="0"/>
              <a:t> Місяця та Сонця </a:t>
            </a:r>
            <a:r>
              <a:rPr lang="ru-RU" dirty="0" err="1"/>
              <a:t>двічі</a:t>
            </a:r>
            <a:r>
              <a:rPr lang="ru-RU" dirty="0"/>
              <a:t> на </a:t>
            </a:r>
            <a:r>
              <a:rPr lang="ru-RU" dirty="0" err="1"/>
              <a:t>добу</a:t>
            </a:r>
            <a:r>
              <a:rPr lang="ru-RU" dirty="0"/>
              <a:t> </a:t>
            </a:r>
            <a:r>
              <a:rPr lang="ru-RU" dirty="0" err="1"/>
              <a:t>змінюють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води. </a:t>
            </a:r>
            <a:r>
              <a:rPr lang="ru-RU" dirty="0" err="1"/>
              <a:t>Коливання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досягати</a:t>
            </a:r>
            <a:r>
              <a:rPr lang="ru-RU" dirty="0"/>
              <a:t> 13 </a:t>
            </a:r>
            <a:r>
              <a:rPr lang="ru-RU" dirty="0" err="1"/>
              <a:t>метрів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833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23473">
        <p14:doors dir="vert"/>
      </p:transition>
    </mc:Choice>
    <mc:Fallback xmlns="">
      <p:transition spd="slow" advTm="234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КІНЕць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dirty="0" smtClean="0"/>
              <a:t> </a:t>
            </a:r>
          </a:p>
          <a:p>
            <a:pPr marL="0" indent="0" algn="ctr">
              <a:buNone/>
            </a:pPr>
            <a:endParaRPr lang="uk-UA" sz="4000" dirty="0"/>
          </a:p>
          <a:p>
            <a:pPr marL="0" indent="0" algn="ctr">
              <a:buNone/>
            </a:pPr>
            <a:r>
              <a:rPr lang="uk-UA" sz="4000" dirty="0" smtClean="0"/>
              <a:t>Дякую за увагу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9777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2351">
        <p14:honeycomb/>
      </p:transition>
    </mc:Choice>
    <mc:Fallback xmlns="">
      <p:transition spd="slow" advTm="23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525000" cy="2514600"/>
          </a:xfrm>
        </p:spPr>
        <p:txBody>
          <a:bodyPr/>
          <a:lstStyle/>
          <a:p>
            <a:r>
              <a:rPr lang="uk-UA" dirty="0" smtClean="0"/>
              <a:t>Мета: дізнатись більше про </a:t>
            </a:r>
            <a:r>
              <a:rPr lang="uk-UA" dirty="0"/>
              <a:t>використання енергії природних джерел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3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7043">
        <p:wheel spokes="1"/>
      </p:transition>
    </mc:Choice>
    <mc:Fallback xmlns="">
      <p:transition spd="slow" advTm="7043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31162">
        <p14:reveal/>
      </p:transition>
    </mc:Choice>
    <mc:Fallback xmlns="">
      <p:transition spd="slow" advTm="311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9"/>
            <a:ext cx="12192000" cy="6868319"/>
          </a:xfrm>
        </p:spPr>
      </p:pic>
    </p:spTree>
    <p:extLst>
      <p:ext uri="{BB962C8B-B14F-4D97-AF65-F5344CB8AC3E}">
        <p14:creationId xmlns:p14="http://schemas.microsoft.com/office/powerpoint/2010/main" val="428826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2148">
        <p14:prism/>
      </p:transition>
    </mc:Choice>
    <mc:Fallback xmlns="">
      <p:transition spd="slow" advTm="21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Сонячна</a:t>
            </a:r>
            <a:r>
              <a:rPr lang="ru-RU" b="1" dirty="0"/>
              <a:t> енергія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Енергія</a:t>
            </a:r>
            <a:r>
              <a:rPr lang="ru-RU" dirty="0"/>
              <a:t> від Сонця в формі радіації та світла. Ця енергія значною мірою керує кліматом та погодою, та є основою життя. Технологія, що контролює сонячну енергію називається сонячною енергетикою.</a:t>
            </a:r>
          </a:p>
        </p:txBody>
      </p:sp>
    </p:spTree>
    <p:extLst>
      <p:ext uri="{BB962C8B-B14F-4D97-AF65-F5344CB8AC3E}">
        <p14:creationId xmlns:p14="http://schemas.microsoft.com/office/powerpoint/2010/main" val="326157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4730">
        <p14:gallery dir="l"/>
      </p:transition>
    </mc:Choice>
    <mc:Fallback xmlns="">
      <p:transition spd="slow" advTm="147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9"/>
            <a:ext cx="12192000" cy="6868319"/>
          </a:xfrm>
        </p:spPr>
      </p:pic>
    </p:spTree>
    <p:extLst>
      <p:ext uri="{BB962C8B-B14F-4D97-AF65-F5344CB8AC3E}">
        <p14:creationId xmlns:p14="http://schemas.microsoft.com/office/powerpoint/2010/main" val="64470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581">
        <p14:switch dir="r"/>
      </p:transition>
    </mc:Choice>
    <mc:Fallback xmlns="">
      <p:transition spd="slow" advTm="15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Вітроенергетика</a:t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</a:t>
            </a:r>
            <a:r>
              <a:rPr lang="ru-RU" dirty="0" smtClean="0"/>
              <a:t>алузь</a:t>
            </a:r>
            <a:r>
              <a:rPr lang="ru-RU" dirty="0"/>
              <a:t> відновлюваної енергетики, яка спеціалізується на використанні кінетичної енергії </a:t>
            </a:r>
            <a:r>
              <a:rPr lang="ru-RU" dirty="0" smtClean="0"/>
              <a:t>вітру.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05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6552">
        <p14:flip dir="r"/>
      </p:transition>
    </mc:Choice>
    <mc:Fallback xmlns="">
      <p:transition spd="slow" advTm="65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6662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2115">
        <p14:shred/>
      </p:transition>
    </mc:Choice>
    <mc:Fallback xmlns="">
      <p:transition spd="slow" advTm="21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Біопаливо або біологічне паливо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рганічні </a:t>
            </a:r>
            <a:r>
              <a:rPr lang="ru-RU" dirty="0"/>
              <a:t>матеріали, як-от деревина, відходи та спирти,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виробництва</a:t>
            </a:r>
            <a:r>
              <a:rPr lang="ru-RU" dirty="0"/>
              <a:t> енергії. </a:t>
            </a:r>
            <a:r>
              <a:rPr lang="ru-RU" dirty="0" err="1"/>
              <a:t>Це</a:t>
            </a:r>
            <a:r>
              <a:rPr lang="ru-RU" dirty="0"/>
              <a:t> — </a:t>
            </a:r>
            <a:r>
              <a:rPr lang="ru-RU" dirty="0" err="1"/>
              <a:t>поновлюване</a:t>
            </a:r>
            <a:r>
              <a:rPr lang="ru-RU" dirty="0"/>
              <a:t> </a:t>
            </a:r>
            <a:r>
              <a:rPr lang="ru-RU" dirty="0" err="1"/>
              <a:t>джерело</a:t>
            </a:r>
            <a:r>
              <a:rPr lang="ru-RU" dirty="0"/>
              <a:t> енергії, на </a:t>
            </a:r>
            <a:r>
              <a:rPr lang="ru-RU" dirty="0" err="1"/>
              <a:t>відміну</a:t>
            </a:r>
            <a:r>
              <a:rPr lang="ru-RU" dirty="0"/>
              <a:t> від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таких як </a:t>
            </a:r>
            <a:r>
              <a:rPr lang="ru-RU" dirty="0" err="1"/>
              <a:t>нафта</a:t>
            </a:r>
            <a:r>
              <a:rPr lang="ru-RU" dirty="0"/>
              <a:t>, </a:t>
            </a:r>
            <a:r>
              <a:rPr lang="ru-RU" dirty="0" err="1"/>
              <a:t>вугілля</a:t>
            </a:r>
            <a:r>
              <a:rPr lang="ru-RU" dirty="0"/>
              <a:t> й </a:t>
            </a:r>
            <a:r>
              <a:rPr lang="ru-RU" dirty="0" err="1"/>
              <a:t>ядерне</a:t>
            </a:r>
            <a:r>
              <a:rPr lang="ru-RU" dirty="0"/>
              <a:t> </a:t>
            </a:r>
            <a:r>
              <a:rPr lang="ru-RU" dirty="0" err="1"/>
              <a:t>паливо</a:t>
            </a:r>
            <a:r>
              <a:rPr lang="ru-RU" dirty="0"/>
              <a:t>. </a:t>
            </a:r>
            <a:r>
              <a:rPr lang="ru-RU" dirty="0" err="1"/>
              <a:t>Офіційне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біопалива</a:t>
            </a:r>
            <a:r>
              <a:rPr lang="ru-RU" dirty="0"/>
              <a:t> — будь-яке </a:t>
            </a:r>
            <a:r>
              <a:rPr lang="ru-RU" dirty="0" err="1"/>
              <a:t>паливо</a:t>
            </a:r>
            <a:r>
              <a:rPr lang="ru-RU" dirty="0"/>
              <a:t>, яке </a:t>
            </a:r>
            <a:r>
              <a:rPr lang="ru-RU" dirty="0" err="1"/>
              <a:t>містить</a:t>
            </a:r>
            <a:r>
              <a:rPr lang="ru-RU" dirty="0"/>
              <a:t> (за </a:t>
            </a:r>
            <a:r>
              <a:rPr lang="ru-RU" dirty="0" err="1"/>
              <a:t>об'ємом</a:t>
            </a:r>
            <a:r>
              <a:rPr lang="ru-RU" dirty="0"/>
              <a:t>) не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80%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отриманих</a:t>
            </a:r>
            <a:r>
              <a:rPr lang="ru-RU" dirty="0"/>
              <a:t> від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</a:t>
            </a:r>
            <a:r>
              <a:rPr lang="ru-RU" dirty="0" err="1"/>
              <a:t>зібраних</a:t>
            </a:r>
            <a:r>
              <a:rPr lang="ru-RU" dirty="0"/>
              <a:t> у межах десяти </a:t>
            </a:r>
            <a:r>
              <a:rPr lang="ru-RU" dirty="0" err="1"/>
              <a:t>років</a:t>
            </a:r>
            <a:r>
              <a:rPr lang="ru-RU" dirty="0"/>
              <a:t> перед </a:t>
            </a:r>
            <a:r>
              <a:rPr lang="ru-RU" dirty="0" err="1"/>
              <a:t>виробництвом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8630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28780">
        <p15:prstTrans prst="wind"/>
      </p:transition>
    </mc:Choice>
    <mc:Fallback xmlns="">
      <p:transition spd="slow" advTm="287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3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6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8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9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82</TotalTime>
  <Words>68</Words>
  <Application>Microsoft Office PowerPoint</Application>
  <PresentationFormat>Широкоэкранный</PresentationFormat>
  <Paragraphs>19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16</vt:i4>
      </vt:variant>
    </vt:vector>
  </HeadingPairs>
  <TitlesOfParts>
    <vt:vector size="35" baseType="lpstr">
      <vt:lpstr>Arial</vt:lpstr>
      <vt:lpstr>Bookman Old Style</vt:lpstr>
      <vt:lpstr>Calibri</vt:lpstr>
      <vt:lpstr>Century Gothic</vt:lpstr>
      <vt:lpstr>Corbel</vt:lpstr>
      <vt:lpstr>Rockwell</vt:lpstr>
      <vt:lpstr>Trebuchet MS</vt:lpstr>
      <vt:lpstr>Tw Cen MT</vt:lpstr>
      <vt:lpstr>Tw Cen MT Condensed</vt:lpstr>
      <vt:lpstr>Wingdings 3</vt:lpstr>
      <vt:lpstr>Аспект</vt:lpstr>
      <vt:lpstr>1_Аспект</vt:lpstr>
      <vt:lpstr>Легкий дым</vt:lpstr>
      <vt:lpstr>Интеграл</vt:lpstr>
      <vt:lpstr>Контур</vt:lpstr>
      <vt:lpstr>Параллакс</vt:lpstr>
      <vt:lpstr>Берлин</vt:lpstr>
      <vt:lpstr>След самолета</vt:lpstr>
      <vt:lpstr>Damask</vt:lpstr>
      <vt:lpstr>Презентація з фізики</vt:lpstr>
      <vt:lpstr>Мета: дізнатись більше про використання енергії природних джерел </vt:lpstr>
      <vt:lpstr>Презентация PowerPoint</vt:lpstr>
      <vt:lpstr>Презентация PowerPoint</vt:lpstr>
      <vt:lpstr>Сонячна енергія</vt:lpstr>
      <vt:lpstr>Презентация PowerPoint</vt:lpstr>
      <vt:lpstr>Вітроенергетика </vt:lpstr>
      <vt:lpstr>Презентация PowerPoint</vt:lpstr>
      <vt:lpstr>Біопаливо або біологічне паливо</vt:lpstr>
      <vt:lpstr>Презентация PowerPoint</vt:lpstr>
      <vt:lpstr>Енергія морських хвиль </vt:lpstr>
      <vt:lpstr>Презентация PowerPoint</vt:lpstr>
      <vt:lpstr>Геотермальна енергетика </vt:lpstr>
      <vt:lpstr>Презентация PowerPoint</vt:lpstr>
      <vt:lpstr>Припливна електростанція </vt:lpstr>
      <vt:lpstr>КІНЕць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фізики</dc:title>
  <dc:creator>Василь</dc:creator>
  <cp:lastModifiedBy>Василь</cp:lastModifiedBy>
  <cp:revision>10</cp:revision>
  <dcterms:created xsi:type="dcterms:W3CDTF">2017-05-17T15:42:22Z</dcterms:created>
  <dcterms:modified xsi:type="dcterms:W3CDTF">2017-05-17T17:05:45Z</dcterms:modified>
</cp:coreProperties>
</file>