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90" r:id="rId12"/>
    <p:sldId id="291" r:id="rId13"/>
    <p:sldId id="265" r:id="rId14"/>
    <p:sldId id="292" r:id="rId15"/>
    <p:sldId id="266" r:id="rId16"/>
    <p:sldId id="267" r:id="rId17"/>
    <p:sldId id="293" r:id="rId18"/>
    <p:sldId id="268" r:id="rId19"/>
    <p:sldId id="294" r:id="rId20"/>
    <p:sldId id="269" r:id="rId21"/>
    <p:sldId id="296" r:id="rId22"/>
    <p:sldId id="270" r:id="rId23"/>
    <p:sldId id="276" r:id="rId24"/>
    <p:sldId id="271" r:id="rId25"/>
    <p:sldId id="287" r:id="rId26"/>
    <p:sldId id="278" r:id="rId27"/>
    <p:sldId id="288" r:id="rId28"/>
    <p:sldId id="295" r:id="rId29"/>
    <p:sldId id="280" r:id="rId30"/>
    <p:sldId id="281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CC"/>
    <a:srgbClr val="CC3300"/>
    <a:srgbClr val="009900"/>
    <a:srgbClr val="FF0066"/>
    <a:srgbClr val="FF3399"/>
    <a:srgbClr val="00FF00"/>
    <a:srgbClr val="66FF3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1AD51-D831-48DA-B1E5-E5D358B71ED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ED60FFB8-6ECA-48C1-8023-0EFD858496D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Tahoma" pitchFamily="34" charset="0"/>
            </a:rPr>
            <a:t>“ЖЕНЬ”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Tahoma" pitchFamily="34" charset="0"/>
            </a:rPr>
            <a:t>ЛЮДИНОЛЮБСТВО</a:t>
          </a:r>
          <a:endParaRPr kumimoji="0" lang="ru-RU" sz="1800" b="1" i="0" u="none" strike="noStrike" cap="none" normalizeH="0" baseline="0" dirty="0" smtClean="0">
            <a:ln/>
            <a:solidFill>
              <a:srgbClr val="FF0000"/>
            </a:solidFill>
            <a:effectLst/>
            <a:latin typeface="Tahoma" pitchFamily="34" charset="0"/>
          </a:endParaRPr>
        </a:p>
      </dgm:t>
    </dgm:pt>
    <dgm:pt modelId="{C8341BB2-B135-4D06-9283-F766CDC59DB2}" type="parTrans" cxnId="{FF4B0C74-4684-4E91-BF87-2EFD4F877BC3}">
      <dgm:prSet/>
      <dgm:spPr/>
      <dgm:t>
        <a:bodyPr/>
        <a:lstStyle/>
        <a:p>
          <a:endParaRPr lang="ru-RU"/>
        </a:p>
      </dgm:t>
    </dgm:pt>
    <dgm:pt modelId="{D09762A6-2EBA-4075-BF0B-0A33A9A6A5C6}" type="sibTrans" cxnId="{FF4B0C74-4684-4E91-BF87-2EFD4F877BC3}">
      <dgm:prSet/>
      <dgm:spPr/>
      <dgm:t>
        <a:bodyPr/>
        <a:lstStyle/>
        <a:p>
          <a:endParaRPr lang="ru-RU"/>
        </a:p>
      </dgm:t>
    </dgm:pt>
    <dgm:pt modelId="{C08DA678-ECCE-4B02-89E1-0F5727851A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/>
              <a:effectLst/>
              <a:latin typeface="Tahoma" pitchFamily="34" charset="0"/>
            </a:rPr>
            <a:t>“</a:t>
          </a:r>
          <a:r>
            <a:rPr kumimoji="0" lang="uk-UA" sz="20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Tahoma" pitchFamily="34" charset="0"/>
            </a:rPr>
            <a:t>СЯО”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Tahoma" pitchFamily="34" charset="0"/>
            </a:rPr>
            <a:t>ПОВАГА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Tahoma" pitchFamily="34" charset="0"/>
            </a:rPr>
            <a:t> ДО БАТЬКІВ</a:t>
          </a:r>
          <a:endParaRPr kumimoji="0" lang="ru-RU" sz="2000" b="1" i="0" u="none" strike="noStrike" cap="none" normalizeH="0" baseline="0" dirty="0" smtClean="0">
            <a:ln/>
            <a:solidFill>
              <a:srgbClr val="00B050"/>
            </a:solidFill>
            <a:effectLst/>
            <a:latin typeface="Tahoma" pitchFamily="34" charset="0"/>
          </a:endParaRPr>
        </a:p>
      </dgm:t>
    </dgm:pt>
    <dgm:pt modelId="{CDB481BF-E1E8-4D27-9402-2AD3AE56871A}" type="parTrans" cxnId="{CAD563CD-00DE-45E8-9244-763E04DA1D2A}">
      <dgm:prSet/>
      <dgm:spPr/>
      <dgm:t>
        <a:bodyPr/>
        <a:lstStyle/>
        <a:p>
          <a:endParaRPr lang="ru-RU"/>
        </a:p>
      </dgm:t>
    </dgm:pt>
    <dgm:pt modelId="{3D8094F3-1E3B-4307-A081-DE8B74C8B4E3}" type="sibTrans" cxnId="{CAD563CD-00DE-45E8-9244-763E04DA1D2A}">
      <dgm:prSet/>
      <dgm:spPr/>
      <dgm:t>
        <a:bodyPr/>
        <a:lstStyle/>
        <a:p>
          <a:endParaRPr lang="ru-RU"/>
        </a:p>
      </dgm:t>
    </dgm:pt>
    <dgm:pt modelId="{F119A618-758C-418D-9028-9F0527D2A5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solidFill>
                <a:srgbClr val="FF3399"/>
              </a:solidFill>
              <a:effectLst/>
              <a:latin typeface="Tahoma" pitchFamily="34" charset="0"/>
            </a:rPr>
            <a:t>“ЛІ”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solidFill>
                <a:srgbClr val="FF3399"/>
              </a:solidFill>
              <a:effectLst/>
              <a:latin typeface="Tahoma" pitchFamily="34" charset="0"/>
            </a:rPr>
            <a:t>ВИКОНАННЯ РИТУАЛІВ</a:t>
          </a:r>
          <a:endParaRPr kumimoji="0" lang="ru-RU" b="1" i="0" u="none" strike="noStrike" cap="none" normalizeH="0" baseline="0" dirty="0" smtClean="0">
            <a:ln/>
            <a:solidFill>
              <a:srgbClr val="FF3399"/>
            </a:solidFill>
            <a:effectLst/>
            <a:latin typeface="Tahoma" pitchFamily="34" charset="0"/>
          </a:endParaRPr>
        </a:p>
      </dgm:t>
    </dgm:pt>
    <dgm:pt modelId="{5D5EF636-06CA-4182-8D11-B5BA871B06F1}" type="parTrans" cxnId="{BB8C8BAA-DC18-4B79-8333-ABAC0CFFD70C}">
      <dgm:prSet/>
      <dgm:spPr/>
      <dgm:t>
        <a:bodyPr/>
        <a:lstStyle/>
        <a:p>
          <a:endParaRPr lang="ru-RU"/>
        </a:p>
      </dgm:t>
    </dgm:pt>
    <dgm:pt modelId="{244706E2-4183-4C69-A504-248D6E5582B5}" type="sibTrans" cxnId="{BB8C8BAA-DC18-4B79-8333-ABAC0CFFD70C}">
      <dgm:prSet/>
      <dgm:spPr/>
      <dgm:t>
        <a:bodyPr/>
        <a:lstStyle/>
        <a:p>
          <a:endParaRPr lang="ru-RU"/>
        </a:p>
      </dgm:t>
    </dgm:pt>
    <dgm:pt modelId="{5154BD74-53DA-4427-9905-8ACF0C8A5A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Tahoma" pitchFamily="34" charset="0"/>
            </a:rPr>
            <a:t>“І”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Tahoma" pitchFamily="34" charset="0"/>
            </a:rPr>
            <a:t>СПРАВЕДЛИВІСТЬ І ОБОВ</a:t>
          </a:r>
          <a:r>
            <a:rPr kumimoji="0" lang="en-US" sz="20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Tahoma" pitchFamily="34" charset="0"/>
            </a:rPr>
            <a:t>’</a:t>
          </a:r>
          <a:r>
            <a:rPr kumimoji="0" lang="uk-UA" sz="2000" b="1" i="0" u="none" strike="noStrike" cap="none" normalizeH="0" baseline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Tahoma" pitchFamily="34" charset="0"/>
            </a:rPr>
            <a:t>ЯЗОК</a:t>
          </a:r>
          <a:endParaRPr kumimoji="0" lang="ru-RU" sz="2000" b="1" i="0" u="none" strike="noStrike" cap="none" normalizeH="0" baseline="0" dirty="0" smtClean="0">
            <a:ln/>
            <a:solidFill>
              <a:schemeClr val="accent2">
                <a:lumMod val="75000"/>
              </a:schemeClr>
            </a:solidFill>
            <a:effectLst/>
            <a:latin typeface="Tahoma" pitchFamily="34" charset="0"/>
          </a:endParaRPr>
        </a:p>
      </dgm:t>
    </dgm:pt>
    <dgm:pt modelId="{B9B30288-B44A-4841-9151-9B88E9E2B128}" type="parTrans" cxnId="{BFD9AB22-EE18-405E-8280-F1F5B7B21DB2}">
      <dgm:prSet/>
      <dgm:spPr/>
      <dgm:t>
        <a:bodyPr/>
        <a:lstStyle/>
        <a:p>
          <a:endParaRPr lang="ru-RU"/>
        </a:p>
      </dgm:t>
    </dgm:pt>
    <dgm:pt modelId="{87921DBE-F94C-4088-843E-684385D14A3F}" type="sibTrans" cxnId="{BFD9AB22-EE18-405E-8280-F1F5B7B21DB2}">
      <dgm:prSet/>
      <dgm:spPr/>
      <dgm:t>
        <a:bodyPr/>
        <a:lstStyle/>
        <a:p>
          <a:endParaRPr lang="ru-RU"/>
        </a:p>
      </dgm:t>
    </dgm:pt>
    <dgm:pt modelId="{8BC1D879-9DAA-439D-8622-2F434463E7F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solidFill>
                <a:srgbClr val="00B0F0"/>
              </a:solidFill>
              <a:effectLst/>
              <a:latin typeface="Tahoma" pitchFamily="34" charset="0"/>
            </a:rPr>
            <a:t>“ЧЖИ”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solidFill>
                <a:srgbClr val="00B0F0"/>
              </a:solidFill>
              <a:effectLst/>
              <a:latin typeface="Tahoma" pitchFamily="34" charset="0"/>
            </a:rPr>
            <a:t>ЗНАННЯ</a:t>
          </a:r>
          <a:endParaRPr kumimoji="0" lang="ru-RU" sz="2000" b="1" i="0" u="none" strike="noStrike" cap="none" normalizeH="0" baseline="0" dirty="0" smtClean="0">
            <a:ln/>
            <a:solidFill>
              <a:srgbClr val="00B0F0"/>
            </a:solidFill>
            <a:effectLst/>
            <a:latin typeface="Tahoma" pitchFamily="34" charset="0"/>
          </a:endParaRPr>
        </a:p>
      </dgm:t>
    </dgm:pt>
    <dgm:pt modelId="{54EF5A53-1400-495D-B614-BCE7F5A25027}" type="parTrans" cxnId="{A985B0F3-B3D7-43BF-91F1-3CB8AE6A8251}">
      <dgm:prSet/>
      <dgm:spPr/>
      <dgm:t>
        <a:bodyPr/>
        <a:lstStyle/>
        <a:p>
          <a:endParaRPr lang="ru-RU"/>
        </a:p>
      </dgm:t>
    </dgm:pt>
    <dgm:pt modelId="{6C702B26-EEAD-4627-B290-F32EE768C54B}" type="sibTrans" cxnId="{A985B0F3-B3D7-43BF-91F1-3CB8AE6A8251}">
      <dgm:prSet/>
      <dgm:spPr/>
      <dgm:t>
        <a:bodyPr/>
        <a:lstStyle/>
        <a:p>
          <a:endParaRPr lang="ru-RU"/>
        </a:p>
      </dgm:t>
    </dgm:pt>
    <dgm:pt modelId="{A5BAEB77-46CA-4F29-BBED-D579F527A336}" type="pres">
      <dgm:prSet presAssocID="{5891AD51-D831-48DA-B1E5-E5D358B71EDA}" presName="compositeShape" presStyleCnt="0">
        <dgm:presLayoutVars>
          <dgm:chMax val="7"/>
          <dgm:dir/>
          <dgm:resizeHandles val="exact"/>
        </dgm:presLayoutVars>
      </dgm:prSet>
      <dgm:spPr/>
    </dgm:pt>
    <dgm:pt modelId="{489AFB5C-F649-4E5B-959A-D6E47B373973}" type="pres">
      <dgm:prSet presAssocID="{ED60FFB8-6ECA-48C1-8023-0EFD858496D7}" presName="circ1" presStyleLbl="vennNode1" presStyleIdx="0" presStyleCnt="5"/>
      <dgm:spPr/>
    </dgm:pt>
    <dgm:pt modelId="{FA01DB59-25B9-42F5-BDA2-182ADD5E3AE8}" type="pres">
      <dgm:prSet presAssocID="{ED60FFB8-6ECA-48C1-8023-0EFD858496D7}" presName="circ1Tx" presStyleLbl="revTx" presStyleIdx="0" presStyleCnt="0" custScaleX="130213" custScaleY="120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B31DB-0BA1-44AC-B4EE-C0F81F88ACAF}" type="pres">
      <dgm:prSet presAssocID="{C08DA678-ECCE-4B02-89E1-0F5727851AE3}" presName="circ2" presStyleLbl="vennNode1" presStyleIdx="1" presStyleCnt="5"/>
      <dgm:spPr/>
    </dgm:pt>
    <dgm:pt modelId="{9E7B9AB4-2129-4418-81AF-95700471673D}" type="pres">
      <dgm:prSet presAssocID="{C08DA678-ECCE-4B02-89E1-0F5727851AE3}" presName="circ2Tx" presStyleLbl="revTx" presStyleIdx="0" presStyleCnt="0" custScaleX="102980" custScaleY="145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65F17-E9F5-489C-ABCC-A9FB83A5DF4D}" type="pres">
      <dgm:prSet presAssocID="{F119A618-758C-418D-9028-9F0527D2A504}" presName="circ3" presStyleLbl="vennNode1" presStyleIdx="2" presStyleCnt="5"/>
      <dgm:spPr/>
    </dgm:pt>
    <dgm:pt modelId="{AFE508F8-C3CC-4844-BB5D-78D453D2E2B7}" type="pres">
      <dgm:prSet presAssocID="{F119A618-758C-418D-9028-9F0527D2A50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C0F7A-061C-479E-BEDC-144D859DEFCD}" type="pres">
      <dgm:prSet presAssocID="{5154BD74-53DA-4427-9905-8ACF0C8A5AD3}" presName="circ4" presStyleLbl="vennNode1" presStyleIdx="3" presStyleCnt="5"/>
      <dgm:spPr/>
    </dgm:pt>
    <dgm:pt modelId="{040C108C-B686-4E54-8267-BF7AB131C202}" type="pres">
      <dgm:prSet presAssocID="{5154BD74-53DA-4427-9905-8ACF0C8A5AD3}" presName="circ4Tx" presStyleLbl="revTx" presStyleIdx="0" presStyleCnt="0" custScaleX="16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1E0D3-A48F-4F8A-B385-7F30626AD29D}" type="pres">
      <dgm:prSet presAssocID="{8BC1D879-9DAA-439D-8622-2F434463E7F4}" presName="circ5" presStyleLbl="vennNode1" presStyleIdx="4" presStyleCnt="5"/>
      <dgm:spPr/>
    </dgm:pt>
    <dgm:pt modelId="{C9DF973C-B714-4E16-9540-7D2E8BDA415A}" type="pres">
      <dgm:prSet presAssocID="{8BC1D879-9DAA-439D-8622-2F434463E7F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1378A-0B39-4EC1-85DC-00538C55B1D9}" type="presOf" srcId="{ED60FFB8-6ECA-48C1-8023-0EFD858496D7}" destId="{FA01DB59-25B9-42F5-BDA2-182ADD5E3AE8}" srcOrd="0" destOrd="0" presId="urn:microsoft.com/office/officeart/2005/8/layout/venn1"/>
    <dgm:cxn modelId="{B03B47A5-0DDF-49C6-AE72-545EF62137AA}" type="presOf" srcId="{5154BD74-53DA-4427-9905-8ACF0C8A5AD3}" destId="{040C108C-B686-4E54-8267-BF7AB131C202}" srcOrd="0" destOrd="0" presId="urn:microsoft.com/office/officeart/2005/8/layout/venn1"/>
    <dgm:cxn modelId="{1ABD3AD1-4F34-4A5D-8303-155DB1F24C42}" type="presOf" srcId="{F119A618-758C-418D-9028-9F0527D2A504}" destId="{AFE508F8-C3CC-4844-BB5D-78D453D2E2B7}" srcOrd="0" destOrd="0" presId="urn:microsoft.com/office/officeart/2005/8/layout/venn1"/>
    <dgm:cxn modelId="{F3D648B4-2829-451B-B5F0-DBF44F000612}" type="presOf" srcId="{5891AD51-D831-48DA-B1E5-E5D358B71EDA}" destId="{A5BAEB77-46CA-4F29-BBED-D579F527A336}" srcOrd="0" destOrd="0" presId="urn:microsoft.com/office/officeart/2005/8/layout/venn1"/>
    <dgm:cxn modelId="{FF4B0C74-4684-4E91-BF87-2EFD4F877BC3}" srcId="{5891AD51-D831-48DA-B1E5-E5D358B71EDA}" destId="{ED60FFB8-6ECA-48C1-8023-0EFD858496D7}" srcOrd="0" destOrd="0" parTransId="{C8341BB2-B135-4D06-9283-F766CDC59DB2}" sibTransId="{D09762A6-2EBA-4075-BF0B-0A33A9A6A5C6}"/>
    <dgm:cxn modelId="{CAD563CD-00DE-45E8-9244-763E04DA1D2A}" srcId="{5891AD51-D831-48DA-B1E5-E5D358B71EDA}" destId="{C08DA678-ECCE-4B02-89E1-0F5727851AE3}" srcOrd="1" destOrd="0" parTransId="{CDB481BF-E1E8-4D27-9402-2AD3AE56871A}" sibTransId="{3D8094F3-1E3B-4307-A081-DE8B74C8B4E3}"/>
    <dgm:cxn modelId="{0503E528-9B91-4903-A83C-9B4FCE6B8D69}" type="presOf" srcId="{8BC1D879-9DAA-439D-8622-2F434463E7F4}" destId="{C9DF973C-B714-4E16-9540-7D2E8BDA415A}" srcOrd="0" destOrd="0" presId="urn:microsoft.com/office/officeart/2005/8/layout/venn1"/>
    <dgm:cxn modelId="{363A6C54-0F4D-46FB-8A7A-ABD982E1A455}" type="presOf" srcId="{C08DA678-ECCE-4B02-89E1-0F5727851AE3}" destId="{9E7B9AB4-2129-4418-81AF-95700471673D}" srcOrd="0" destOrd="0" presId="urn:microsoft.com/office/officeart/2005/8/layout/venn1"/>
    <dgm:cxn modelId="{BB8C8BAA-DC18-4B79-8333-ABAC0CFFD70C}" srcId="{5891AD51-D831-48DA-B1E5-E5D358B71EDA}" destId="{F119A618-758C-418D-9028-9F0527D2A504}" srcOrd="2" destOrd="0" parTransId="{5D5EF636-06CA-4182-8D11-B5BA871B06F1}" sibTransId="{244706E2-4183-4C69-A504-248D6E5582B5}"/>
    <dgm:cxn modelId="{BFD9AB22-EE18-405E-8280-F1F5B7B21DB2}" srcId="{5891AD51-D831-48DA-B1E5-E5D358B71EDA}" destId="{5154BD74-53DA-4427-9905-8ACF0C8A5AD3}" srcOrd="3" destOrd="0" parTransId="{B9B30288-B44A-4841-9151-9B88E9E2B128}" sibTransId="{87921DBE-F94C-4088-843E-684385D14A3F}"/>
    <dgm:cxn modelId="{A985B0F3-B3D7-43BF-91F1-3CB8AE6A8251}" srcId="{5891AD51-D831-48DA-B1E5-E5D358B71EDA}" destId="{8BC1D879-9DAA-439D-8622-2F434463E7F4}" srcOrd="4" destOrd="0" parTransId="{54EF5A53-1400-495D-B614-BCE7F5A25027}" sibTransId="{6C702B26-EEAD-4627-B290-F32EE768C54B}"/>
    <dgm:cxn modelId="{BEFB5BE8-3321-4506-A7C3-CECBFF0C905B}" type="presParOf" srcId="{A5BAEB77-46CA-4F29-BBED-D579F527A336}" destId="{489AFB5C-F649-4E5B-959A-D6E47B373973}" srcOrd="0" destOrd="0" presId="urn:microsoft.com/office/officeart/2005/8/layout/venn1"/>
    <dgm:cxn modelId="{3AB2CBA2-F9A0-4E18-AB18-0A9C62454A67}" type="presParOf" srcId="{A5BAEB77-46CA-4F29-BBED-D579F527A336}" destId="{FA01DB59-25B9-42F5-BDA2-182ADD5E3AE8}" srcOrd="1" destOrd="0" presId="urn:microsoft.com/office/officeart/2005/8/layout/venn1"/>
    <dgm:cxn modelId="{95EF3A52-09EE-44F4-AB5D-2FECAD7B50AE}" type="presParOf" srcId="{A5BAEB77-46CA-4F29-BBED-D579F527A336}" destId="{FA1B31DB-0BA1-44AC-B4EE-C0F81F88ACAF}" srcOrd="2" destOrd="0" presId="urn:microsoft.com/office/officeart/2005/8/layout/venn1"/>
    <dgm:cxn modelId="{E8205B44-7FE7-4A7B-8A47-3A31867562AC}" type="presParOf" srcId="{A5BAEB77-46CA-4F29-BBED-D579F527A336}" destId="{9E7B9AB4-2129-4418-81AF-95700471673D}" srcOrd="3" destOrd="0" presId="urn:microsoft.com/office/officeart/2005/8/layout/venn1"/>
    <dgm:cxn modelId="{5783D68F-4404-4508-8DDF-610A56A5FEA9}" type="presParOf" srcId="{A5BAEB77-46CA-4F29-BBED-D579F527A336}" destId="{56965F17-E9F5-489C-ABCC-A9FB83A5DF4D}" srcOrd="4" destOrd="0" presId="urn:microsoft.com/office/officeart/2005/8/layout/venn1"/>
    <dgm:cxn modelId="{081072A0-54F4-4D9C-B9D2-F512863B2C93}" type="presParOf" srcId="{A5BAEB77-46CA-4F29-BBED-D579F527A336}" destId="{AFE508F8-C3CC-4844-BB5D-78D453D2E2B7}" srcOrd="5" destOrd="0" presId="urn:microsoft.com/office/officeart/2005/8/layout/venn1"/>
    <dgm:cxn modelId="{754FF0F5-BF84-4AE8-B4D4-1F965B2465C6}" type="presParOf" srcId="{A5BAEB77-46CA-4F29-BBED-D579F527A336}" destId="{9C4C0F7A-061C-479E-BEDC-144D859DEFCD}" srcOrd="6" destOrd="0" presId="urn:microsoft.com/office/officeart/2005/8/layout/venn1"/>
    <dgm:cxn modelId="{ADC2342E-DB0D-46D7-87FC-80DBAA79054C}" type="presParOf" srcId="{A5BAEB77-46CA-4F29-BBED-D579F527A336}" destId="{040C108C-B686-4E54-8267-BF7AB131C202}" srcOrd="7" destOrd="0" presId="urn:microsoft.com/office/officeart/2005/8/layout/venn1"/>
    <dgm:cxn modelId="{E69AA3B4-29E8-4868-81E2-456472E278A3}" type="presParOf" srcId="{A5BAEB77-46CA-4F29-BBED-D579F527A336}" destId="{41C1E0D3-A48F-4F8A-B385-7F30626AD29D}" srcOrd="8" destOrd="0" presId="urn:microsoft.com/office/officeart/2005/8/layout/venn1"/>
    <dgm:cxn modelId="{B13EBBE6-AA0A-4BC5-BA56-7C56B5012736}" type="presParOf" srcId="{A5BAEB77-46CA-4F29-BBED-D579F527A336}" destId="{C9DF973C-B714-4E16-9540-7D2E8BDA415A}" srcOrd="9" destOrd="0" presId="urn:microsoft.com/office/officeart/2005/8/layout/venn1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.bin"/><Relationship Id="rId7" Type="http://schemas.microsoft.com/office/2006/relationships/legacyDiagramText" Target="legacyDiagramText6.bin"/><Relationship Id="rId2" Type="http://schemas.microsoft.com/office/2006/relationships/legacyDiagramText" Target="legacyDiagramText1.bin"/><Relationship Id="rId1" Type="http://schemas.openxmlformats.org/officeDocument/2006/relationships/image" Target="../media/image30.jpeg"/><Relationship Id="rId6" Type="http://schemas.microsoft.com/office/2006/relationships/legacyDiagramText" Target="legacyDiagramText5.bin"/><Relationship Id="rId5" Type="http://schemas.microsoft.com/office/2006/relationships/legacyDiagramText" Target="legacyDiagramText4.bin"/><Relationship Id="rId4" Type="http://schemas.microsoft.com/office/2006/relationships/legacyDiagramText" Target="legacyDiagramText3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100DF6-B67C-4283-9A7A-10146B5D05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70FCA3-5E8F-472E-A65C-4FA4B27C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tai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143248"/>
            <a:ext cx="3868045" cy="371475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8358214" cy="2786082"/>
          </a:xfrm>
        </p:spPr>
        <p:txBody>
          <a:bodyPr/>
          <a:lstStyle/>
          <a:p>
            <a:pPr algn="ctr"/>
            <a:r>
              <a:rPr lang="uk-UA" sz="6000" i="1" u="sng" dirty="0" smtClean="0"/>
              <a:t>ФІЛОСОФІЯ СТАРОДАВНЬОГО СХОДУ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7753" y="3316299"/>
            <a:ext cx="3426247" cy="354170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i="1" u="sng" dirty="0" smtClean="0"/>
              <a:t>духовні рухи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715304" cy="5098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Спочатку з’явились впливові </a:t>
            </a:r>
            <a:r>
              <a:rPr lang="uk-UA" sz="2800" b="1" i="1" u="sng" dirty="0" smtClean="0"/>
              <a:t>духовні рухи</a:t>
            </a:r>
            <a:r>
              <a:rPr lang="uk-UA" sz="2800" dirty="0" smtClean="0"/>
              <a:t>, які містили певні філософсько-світоглядні ідеї і були спрямовані на звільнення людини від нескінченних перевтілень – блукань душі і досягнення нею стану </a:t>
            </a:r>
            <a:r>
              <a:rPr lang="uk-UA" sz="2800" dirty="0" err="1" smtClean="0"/>
              <a:t>“</a:t>
            </a:r>
            <a:r>
              <a:rPr lang="uk-UA" sz="2800" b="1" i="1" dirty="0" err="1" smtClean="0"/>
              <a:t>мокші</a:t>
            </a:r>
            <a:r>
              <a:rPr lang="uk-UA" sz="2800" dirty="0" err="1" smtClean="0"/>
              <a:t>”</a:t>
            </a:r>
            <a:r>
              <a:rPr lang="uk-UA" sz="2800" dirty="0" smtClean="0"/>
              <a:t> – повного блаженства. Це такі рухи: </a:t>
            </a:r>
            <a:r>
              <a:rPr lang="uk-UA" sz="3600" b="1" i="1" dirty="0" smtClean="0">
                <a:solidFill>
                  <a:srgbClr val="009900"/>
                </a:solidFill>
              </a:rPr>
              <a:t>джайнізм, йога і буддизм.</a:t>
            </a:r>
            <a:endParaRPr lang="ru-RU" sz="3600" dirty="0" smtClean="0">
              <a:solidFill>
                <a:srgbClr val="009900"/>
              </a:solidFill>
            </a:endParaRPr>
          </a:p>
          <a:p>
            <a:r>
              <a:rPr lang="uk-UA" sz="2800" dirty="0" smtClean="0"/>
              <a:t>(! Вчення про карму, </a:t>
            </a:r>
            <a:r>
              <a:rPr lang="uk-UA" sz="2800" dirty="0" err="1" smtClean="0"/>
              <a:t>атман</a:t>
            </a:r>
            <a:r>
              <a:rPr lang="uk-UA" sz="2800" dirty="0" smtClean="0"/>
              <a:t>, </a:t>
            </a:r>
            <a:r>
              <a:rPr lang="uk-UA" sz="2800" dirty="0" err="1" smtClean="0"/>
              <a:t>сансару</a:t>
            </a:r>
            <a:r>
              <a:rPr lang="uk-UA" sz="2800" dirty="0" smtClean="0"/>
              <a:t>, мокшу…)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User\Рабочий стол\картинки філ Ст.світу\Джайнізм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6550"/>
            <a:ext cx="3500462" cy="2500329"/>
          </a:xfrm>
          <a:prstGeom prst="rect">
            <a:avLst/>
          </a:prstGeom>
          <a:noFill/>
        </p:spPr>
      </p:pic>
      <p:pic>
        <p:nvPicPr>
          <p:cNvPr id="33795" name="Picture 3" descr="C:\Documents and Settings\User\Рабочий стол\картинки філ Ст.світу\Джайнізм\previo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807" y="3214686"/>
            <a:ext cx="3964345" cy="3057521"/>
          </a:xfrm>
          <a:prstGeom prst="rect">
            <a:avLst/>
          </a:prstGeom>
          <a:noFill/>
        </p:spPr>
      </p:pic>
      <p:pic>
        <p:nvPicPr>
          <p:cNvPr id="33796" name="Picture 4" descr="C:\Documents and Settings\User\Рабочий стол\картинки філ Ст.світу\Джайнізм\Mahavi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3124200" cy="3305175"/>
          </a:xfrm>
          <a:prstGeom prst="rect">
            <a:avLst/>
          </a:prstGeom>
          <a:noFill/>
        </p:spPr>
      </p:pic>
      <p:pic>
        <p:nvPicPr>
          <p:cNvPr id="33797" name="Picture 5" descr="C:\Documents and Settings\User\Рабочий стол\картинки філ Ст.світу\йога\pai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28"/>
            <a:ext cx="3000380" cy="26628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User\Рабочий стол\картинки філ Ст.світу\йога\46c0da55dc2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05" y="3857628"/>
            <a:ext cx="3524275" cy="264320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819" name="Picture 3" descr="C:\Documents and Settings\User\Рабочий стол\картинки філ Ст.світу\йога\071025153447_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888" y="3786190"/>
            <a:ext cx="3602940" cy="276225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820" name="Picture 4" descr="C:\Documents and Settings\User\Рабочий стол\картинки філ Ст.світу\йога\12874943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0"/>
            <a:ext cx="3328989" cy="35718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4821" name="Picture 5" descr="C:\Documents and Settings\User\Рабочий стол\картинки філ Ст.світу\йога\chakr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3040066" cy="31920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643866" cy="7143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i="1" u="sng" dirty="0" smtClean="0">
                <a:latin typeface="Arial Black" pitchFamily="34" charset="0"/>
              </a:rPr>
              <a:t>БУДДИЗМ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001024" cy="5241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i="1" u="sng" dirty="0" smtClean="0"/>
              <a:t>! </a:t>
            </a:r>
            <a:r>
              <a:rPr lang="uk-UA" dirty="0" smtClean="0"/>
              <a:t>– засновник – </a:t>
            </a:r>
            <a:r>
              <a:rPr lang="uk-UA" dirty="0" err="1" smtClean="0"/>
              <a:t>Гаутама</a:t>
            </a:r>
            <a:r>
              <a:rPr lang="uk-UA" dirty="0" smtClean="0"/>
              <a:t> </a:t>
            </a:r>
            <a:r>
              <a:rPr lang="uk-UA" dirty="0" err="1" smtClean="0"/>
              <a:t>Сідхарта</a:t>
            </a:r>
            <a:r>
              <a:rPr lang="uk-UA" dirty="0" smtClean="0"/>
              <a:t> з роду </a:t>
            </a:r>
            <a:r>
              <a:rPr lang="uk-UA" dirty="0" err="1" smtClean="0"/>
              <a:t>Шакіїв</a:t>
            </a:r>
            <a:r>
              <a:rPr lang="uk-UA" dirty="0" smtClean="0"/>
              <a:t> (</a:t>
            </a:r>
            <a:r>
              <a:rPr lang="en-US" dirty="0" smtClean="0"/>
              <a:t>VI</a:t>
            </a:r>
            <a:r>
              <a:rPr lang="ru-RU" dirty="0" smtClean="0"/>
              <a:t> – </a:t>
            </a:r>
            <a:r>
              <a:rPr lang="en-US" dirty="0" smtClean="0"/>
              <a:t>V </a:t>
            </a:r>
            <a:r>
              <a:rPr lang="uk-UA" dirty="0" smtClean="0"/>
              <a:t>ст. до н.е.). Під сандаловим деревом на нього найшло просвітлення і він став Буддою </a:t>
            </a:r>
            <a:r>
              <a:rPr lang="uk-UA" b="1" i="1" dirty="0" smtClean="0"/>
              <a:t>(просвітленим, знаючим);</a:t>
            </a:r>
            <a:r>
              <a:rPr lang="uk-UA" dirty="0" smtClean="0"/>
              <a:t> він проголосив учням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uk-UA" sz="3500" b="1" u="dbl" dirty="0" smtClean="0">
                <a:solidFill>
                  <a:srgbClr val="FF3399"/>
                </a:solidFill>
              </a:rPr>
              <a:t>чотири основні (</a:t>
            </a:r>
            <a:r>
              <a:rPr lang="ru-RU" sz="3500" b="1" u="dbl" dirty="0" smtClean="0">
                <a:solidFill>
                  <a:srgbClr val="FF3399"/>
                </a:solidFill>
              </a:rPr>
              <a:t>“</a:t>
            </a:r>
            <a:r>
              <a:rPr lang="uk-UA" sz="3500" b="1" u="dbl" dirty="0" smtClean="0">
                <a:solidFill>
                  <a:srgbClr val="FF3399"/>
                </a:solidFill>
              </a:rPr>
              <a:t>діамантові</a:t>
            </a:r>
            <a:r>
              <a:rPr lang="ru-RU" sz="3500" b="1" u="dbl" dirty="0" smtClean="0">
                <a:solidFill>
                  <a:srgbClr val="FF3399"/>
                </a:solidFill>
              </a:rPr>
              <a:t>”</a:t>
            </a:r>
            <a:r>
              <a:rPr lang="uk-UA" sz="3500" b="1" u="dbl" dirty="0" smtClean="0">
                <a:solidFill>
                  <a:srgbClr val="FF3399"/>
                </a:solidFill>
              </a:rPr>
              <a:t>) істини:</a:t>
            </a:r>
            <a:endParaRPr lang="ru-RU" sz="3500" dirty="0" smtClean="0">
              <a:solidFill>
                <a:srgbClr val="FF3399"/>
              </a:solidFill>
            </a:endParaRPr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algn="ctr"/>
            <a:r>
              <a:rPr lang="uk-UA" sz="3300" b="1" dirty="0" smtClean="0">
                <a:solidFill>
                  <a:srgbClr val="3333FF"/>
                </a:solidFill>
              </a:rPr>
              <a:t>» життя – це страждання;</a:t>
            </a:r>
            <a:endParaRPr lang="ru-RU" sz="3300" dirty="0" smtClean="0">
              <a:solidFill>
                <a:srgbClr val="3333FF"/>
              </a:solidFill>
            </a:endParaRPr>
          </a:p>
          <a:p>
            <a:pPr algn="ctr"/>
            <a:r>
              <a:rPr lang="uk-UA" sz="3300" b="1" dirty="0" smtClean="0">
                <a:solidFill>
                  <a:srgbClr val="3333FF"/>
                </a:solidFill>
              </a:rPr>
              <a:t>» причиною страждань є бажання і жага життя;</a:t>
            </a:r>
            <a:endParaRPr lang="ru-RU" sz="3300" dirty="0" smtClean="0">
              <a:solidFill>
                <a:srgbClr val="3333FF"/>
              </a:solidFill>
            </a:endParaRPr>
          </a:p>
          <a:p>
            <a:pPr algn="ctr"/>
            <a:r>
              <a:rPr lang="uk-UA" sz="3300" b="1" dirty="0" smtClean="0">
                <a:solidFill>
                  <a:srgbClr val="3333FF"/>
                </a:solidFill>
              </a:rPr>
              <a:t>» існує шлях подолання страждань;</a:t>
            </a:r>
            <a:endParaRPr lang="ru-RU" sz="3300" dirty="0" smtClean="0">
              <a:solidFill>
                <a:srgbClr val="3333FF"/>
              </a:solidFill>
            </a:endParaRPr>
          </a:p>
          <a:p>
            <a:pPr algn="ctr"/>
            <a:r>
              <a:rPr lang="uk-UA" sz="3300" b="1" dirty="0" smtClean="0">
                <a:solidFill>
                  <a:srgbClr val="3333FF"/>
                </a:solidFill>
              </a:rPr>
              <a:t>» він полягає у приглушенні бажань і жаги </a:t>
            </a:r>
            <a:r>
              <a:rPr lang="uk-UA" sz="3000" b="1" dirty="0" smtClean="0">
                <a:solidFill>
                  <a:srgbClr val="3333FF"/>
                </a:solidFill>
              </a:rPr>
              <a:t>жити.</a:t>
            </a:r>
            <a:endParaRPr lang="ru-RU" sz="3000" dirty="0" smtClean="0">
              <a:solidFill>
                <a:srgbClr val="3333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User\Рабочий стол\картинки філ Ст.світу\Буддизм\55ad9cc603d842abe41575aa7b35f8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3541" cy="35719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843" name="Picture 3" descr="C:\Documents and Settings\User\Рабочий стол\картинки філ Ст.світу\Буддизм\Budd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4464" y="3214687"/>
            <a:ext cx="3056559" cy="3643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844" name="Picture 4" descr="C:\Documents and Settings\User\Рабочий стол\картинки філ Ст.світу\Буддизм\ha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3970852" cy="2857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5845" name="Picture 5" descr="C:\Documents and Settings\User\Рабочий стол\картинки філ Ст.світу\Буддизм\img134899_1-3_Budda2.jp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457575"/>
            <a:ext cx="2857500" cy="34004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857256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39000" dist="25400" dir="5400000" rotWithShape="0">
              <a:schemeClr val="accent2">
                <a:shade val="33000"/>
                <a:alpha val="83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i="1" u="sng" dirty="0" smtClean="0">
                <a:latin typeface="Arial Black" pitchFamily="34" charset="0"/>
              </a:rPr>
              <a:t>ФІЛОСОФСЬКІ ШКОЛИ</a:t>
            </a:r>
            <a:r>
              <a:rPr lang="uk-UA" dirty="0" smtClean="0">
                <a:latin typeface="Arial Black" pitchFamily="34" charset="0"/>
              </a:rPr>
              <a:t> 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uk-UA" b="1" i="1" dirty="0" err="1" smtClean="0">
                <a:solidFill>
                  <a:srgbClr val="3333FF"/>
                </a:solidFill>
              </a:rPr>
              <a:t>Санкх</a:t>
            </a:r>
            <a:r>
              <a:rPr lang="en-US" b="1" i="1" dirty="0" smtClean="0">
                <a:solidFill>
                  <a:srgbClr val="3333FF"/>
                </a:solidFill>
              </a:rPr>
              <a:t>’</a:t>
            </a:r>
            <a:r>
              <a:rPr lang="uk-UA" b="1" i="1" dirty="0" smtClean="0">
                <a:solidFill>
                  <a:srgbClr val="3333FF"/>
                </a:solidFill>
              </a:rPr>
              <a:t>я</a:t>
            </a:r>
            <a:r>
              <a:rPr lang="uk-UA" dirty="0" smtClean="0">
                <a:solidFill>
                  <a:srgbClr val="3333FF"/>
                </a:solidFill>
              </a:rPr>
              <a:t> </a:t>
            </a:r>
            <a:r>
              <a:rPr lang="uk-UA" dirty="0" smtClean="0"/>
              <a:t>(обчислення, точне значення)</a:t>
            </a:r>
            <a:endParaRPr lang="ru-RU" dirty="0" smtClean="0"/>
          </a:p>
          <a:p>
            <a:pPr lvl="0" algn="ctr"/>
            <a:r>
              <a:rPr lang="uk-UA" b="1" i="1" dirty="0" err="1" smtClean="0">
                <a:solidFill>
                  <a:srgbClr val="FF0066"/>
                </a:solidFill>
              </a:rPr>
              <a:t>Чарвака-локаята</a:t>
            </a:r>
            <a:r>
              <a:rPr lang="uk-UA" dirty="0" smtClean="0"/>
              <a:t> (заперечення існування Бога)</a:t>
            </a:r>
            <a:endParaRPr lang="ru-RU" dirty="0" smtClean="0"/>
          </a:p>
          <a:p>
            <a:pPr lvl="0" algn="ctr"/>
            <a:r>
              <a:rPr lang="uk-UA" b="1" i="1" dirty="0" err="1" smtClean="0">
                <a:solidFill>
                  <a:srgbClr val="6600CC"/>
                </a:solidFill>
              </a:rPr>
              <a:t>Ньяя</a:t>
            </a:r>
            <a:r>
              <a:rPr lang="uk-UA" dirty="0" smtClean="0">
                <a:solidFill>
                  <a:srgbClr val="CC3300"/>
                </a:solidFill>
              </a:rPr>
              <a:t> </a:t>
            </a:r>
            <a:r>
              <a:rPr lang="uk-UA" dirty="0" smtClean="0"/>
              <a:t>(в центрі уваги  - питання логіки і пізнання)</a:t>
            </a:r>
            <a:endParaRPr lang="ru-RU" dirty="0" smtClean="0"/>
          </a:p>
          <a:p>
            <a:pPr lvl="0" algn="ctr"/>
            <a:r>
              <a:rPr lang="uk-UA" b="1" i="1" dirty="0" err="1" smtClean="0">
                <a:solidFill>
                  <a:srgbClr val="009900"/>
                </a:solidFill>
              </a:rPr>
              <a:t>Вайшешіка</a:t>
            </a:r>
            <a:r>
              <a:rPr lang="uk-UA" dirty="0" smtClean="0"/>
              <a:t> (школа своєрідного атомізму).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u="dbl" dirty="0" smtClean="0">
                <a:solidFill>
                  <a:srgbClr val="FFFF00"/>
                </a:solidFill>
                <a:latin typeface="Arial Black" pitchFamily="34" charset="0"/>
              </a:rPr>
              <a:t>«</a:t>
            </a:r>
            <a:r>
              <a:rPr lang="uk-UA" u="dbl" dirty="0" err="1" smtClean="0">
                <a:solidFill>
                  <a:srgbClr val="FFFF00"/>
                </a:solidFill>
                <a:latin typeface="Arial Black" pitchFamily="34" charset="0"/>
              </a:rPr>
              <a:t>Санкх</a:t>
            </a:r>
            <a:r>
              <a:rPr lang="ru-RU" u="dbl" dirty="0" smtClean="0">
                <a:solidFill>
                  <a:srgbClr val="FFFF00"/>
                </a:solidFill>
                <a:latin typeface="Arial Black" pitchFamily="34" charset="0"/>
              </a:rPr>
              <a:t>’</a:t>
            </a:r>
            <a:r>
              <a:rPr lang="uk-UA" u="dbl" dirty="0" smtClean="0">
                <a:solidFill>
                  <a:srgbClr val="FFFF00"/>
                </a:solidFill>
                <a:latin typeface="Arial Black" pitchFamily="34" charset="0"/>
              </a:rPr>
              <a:t>я»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643866" cy="5241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/>
              <a:t>– засновник – </a:t>
            </a:r>
            <a:r>
              <a:rPr lang="uk-UA" b="1" i="1" u="dbl" dirty="0" err="1" smtClean="0"/>
              <a:t>Капіла</a:t>
            </a:r>
            <a:r>
              <a:rPr lang="uk-UA" b="1" dirty="0" smtClean="0"/>
              <a:t> (</a:t>
            </a:r>
            <a:r>
              <a:rPr lang="en-US" b="1" dirty="0" smtClean="0"/>
              <a:t>VII</a:t>
            </a:r>
            <a:r>
              <a:rPr lang="uk-UA" b="1" dirty="0" smtClean="0"/>
              <a:t> ст. до н.е.)</a:t>
            </a:r>
            <a:endParaRPr lang="ru-RU" b="1" dirty="0" smtClean="0"/>
          </a:p>
          <a:p>
            <a:pPr algn="ctr"/>
            <a:r>
              <a:rPr lang="uk-UA" b="1" dirty="0" smtClean="0"/>
              <a:t> - на першому місці – питання про вихідні сутності світу, з яких складається світобудова та на котрі повинна орієнтуватися людина у своїх діях:</a:t>
            </a:r>
            <a:endParaRPr lang="ru-RU" b="1" dirty="0" smtClean="0"/>
          </a:p>
          <a:p>
            <a:pPr algn="ctr"/>
            <a:r>
              <a:rPr lang="uk-UA" b="1" dirty="0" smtClean="0"/>
              <a:t>1) </a:t>
            </a:r>
            <a:r>
              <a:rPr lang="ru-RU" b="1" i="1" dirty="0" smtClean="0"/>
              <a:t>“</a:t>
            </a:r>
            <a:r>
              <a:rPr lang="uk-UA" b="1" i="1" dirty="0" err="1" smtClean="0"/>
              <a:t>пракріті</a:t>
            </a:r>
            <a:r>
              <a:rPr lang="ru-RU" b="1" i="1" dirty="0" smtClean="0"/>
              <a:t>”</a:t>
            </a:r>
            <a:r>
              <a:rPr lang="uk-UA" b="1" dirty="0" smtClean="0"/>
              <a:t> (природа)</a:t>
            </a:r>
            <a:endParaRPr lang="ru-RU" b="1" dirty="0" smtClean="0"/>
          </a:p>
          <a:p>
            <a:pPr algn="ctr"/>
            <a:r>
              <a:rPr lang="uk-UA" b="1" dirty="0" smtClean="0"/>
              <a:t>2) </a:t>
            </a:r>
            <a:r>
              <a:rPr lang="ru-RU" b="1" i="1" dirty="0" smtClean="0"/>
              <a:t>“</a:t>
            </a:r>
            <a:r>
              <a:rPr lang="uk-UA" b="1" i="1" dirty="0" err="1" smtClean="0"/>
              <a:t>пурушу</a:t>
            </a:r>
            <a:r>
              <a:rPr lang="ru-RU" b="1" i="1" dirty="0" smtClean="0"/>
              <a:t>”</a:t>
            </a:r>
            <a:r>
              <a:rPr lang="uk-UA" b="1" dirty="0" smtClean="0"/>
              <a:t> (свідомість, споглядання)</a:t>
            </a:r>
            <a:endParaRPr lang="ru-RU" b="1" dirty="0" smtClean="0"/>
          </a:p>
          <a:p>
            <a:pPr algn="ctr"/>
            <a:r>
              <a:rPr lang="uk-UA" b="1" dirty="0" smtClean="0"/>
              <a:t>Обидві ці сутності вічні, але породжують світ лише у взаємодії, оскільки ніби складають разом свої можливості і переваги.  </a:t>
            </a:r>
            <a:endParaRPr lang="ru-RU" b="1" dirty="0" smtClean="0"/>
          </a:p>
          <a:p>
            <a:pPr algn="ctr">
              <a:buNone/>
            </a:pPr>
            <a:r>
              <a:rPr lang="uk-UA" b="1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User\Рабочий стол\картинки філ Ст.світу\санкхя\sankhy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3248"/>
            <a:ext cx="4500562" cy="34594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6867" name="Picture 3" descr="C:\Documents and Settings\User\Рабочий стол\картинки філ Ст.світу\санкхя\01200711235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-1"/>
            <a:ext cx="2611755" cy="341852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6868" name="Picture 4" descr="C:\Documents and Settings\User\Рабочий стол\картинки філ Ст.світу\санкхя\8226109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6807" cy="438150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869" name="Picture 5" descr="C:\Documents and Settings\User\Рабочий стол\картинки філ Ст.світу\санкхя\ум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00504"/>
            <a:ext cx="2714644" cy="2762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u="dbl" dirty="0" smtClean="0">
                <a:solidFill>
                  <a:srgbClr val="FFFF00"/>
                </a:solidFill>
              </a:rPr>
              <a:t>«</a:t>
            </a:r>
            <a:r>
              <a:rPr lang="uk-UA" u="dbl" dirty="0" err="1" smtClean="0">
                <a:solidFill>
                  <a:srgbClr val="FFFF00"/>
                </a:solidFill>
              </a:rPr>
              <a:t>Чарвака</a:t>
            </a:r>
            <a:r>
              <a:rPr lang="uk-UA" u="dbl" dirty="0" smtClean="0">
                <a:solidFill>
                  <a:srgbClr val="FFFF00"/>
                </a:solidFill>
              </a:rPr>
              <a:t> – </a:t>
            </a:r>
            <a:r>
              <a:rPr lang="uk-UA" u="dbl" dirty="0" err="1" smtClean="0">
                <a:solidFill>
                  <a:srgbClr val="FFFF00"/>
                </a:solidFill>
              </a:rPr>
              <a:t>локаята</a:t>
            </a:r>
            <a:r>
              <a:rPr lang="uk-UA" u="dbl" dirty="0" smtClean="0">
                <a:solidFill>
                  <a:srgbClr val="FFFF00"/>
                </a:solidFill>
              </a:rPr>
              <a:t>»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358246" cy="55721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/>
              <a:t>–</a:t>
            </a:r>
            <a:r>
              <a:rPr lang="uk-UA" dirty="0" smtClean="0"/>
              <a:t> засновник – </a:t>
            </a:r>
            <a:r>
              <a:rPr lang="uk-UA" i="1" u="dbl" dirty="0" err="1" smtClean="0"/>
              <a:t>Бріхаспаті</a:t>
            </a:r>
            <a:r>
              <a:rPr lang="ru-RU" dirty="0" smtClean="0"/>
              <a:t> (</a:t>
            </a:r>
            <a:r>
              <a:rPr lang="en-US" dirty="0" smtClean="0"/>
              <a:t>VII</a:t>
            </a:r>
            <a:r>
              <a:rPr lang="ru-RU" dirty="0" smtClean="0"/>
              <a:t> – </a:t>
            </a:r>
            <a:r>
              <a:rPr lang="en-US" dirty="0" smtClean="0"/>
              <a:t>VI </a:t>
            </a:r>
            <a:r>
              <a:rPr lang="ru-RU" dirty="0" smtClean="0"/>
              <a:t>ст. до н.е.) </a:t>
            </a:r>
            <a:r>
              <a:rPr lang="uk-UA" dirty="0" smtClean="0"/>
              <a:t>відносять до натуралістичних:</a:t>
            </a:r>
            <a:endParaRPr lang="ru-RU" dirty="0" smtClean="0"/>
          </a:p>
          <a:p>
            <a:r>
              <a:rPr lang="uk-UA" dirty="0" smtClean="0"/>
              <a:t>  - </a:t>
            </a:r>
            <a:r>
              <a:rPr lang="uk-UA" dirty="0" err="1" smtClean="0"/>
              <a:t>Локаята</a:t>
            </a:r>
            <a:r>
              <a:rPr lang="uk-UA" dirty="0" smtClean="0"/>
              <a:t> вважають, що «не існує ні Бога, ні визволення (від карми), ні </a:t>
            </a:r>
            <a:r>
              <a:rPr lang="uk-UA" dirty="0" err="1" smtClean="0"/>
              <a:t>дхарми</a:t>
            </a:r>
            <a:r>
              <a:rPr lang="uk-UA" dirty="0" smtClean="0"/>
              <a:t> (первинних енергетичних сутностей), ні </a:t>
            </a:r>
            <a:r>
              <a:rPr lang="uk-UA" dirty="0" err="1" smtClean="0"/>
              <a:t>недхарми</a:t>
            </a:r>
            <a:r>
              <a:rPr lang="uk-UA" dirty="0" smtClean="0"/>
              <a:t>, а також немає винагороди за благочинне життя…»</a:t>
            </a:r>
            <a:endParaRPr lang="ru-RU" dirty="0" smtClean="0"/>
          </a:p>
          <a:p>
            <a:r>
              <a:rPr lang="uk-UA" dirty="0" smtClean="0"/>
              <a:t>Представники школи визнавали лише те, що можна сприйняти чуттям (</a:t>
            </a:r>
            <a:r>
              <a:rPr lang="ru-RU" dirty="0" smtClean="0"/>
              <a:t>“</a:t>
            </a:r>
            <a:r>
              <a:rPr lang="uk-UA" dirty="0" err="1" smtClean="0"/>
              <a:t>лока</a:t>
            </a:r>
            <a:r>
              <a:rPr lang="ru-RU" dirty="0" smtClean="0"/>
              <a:t>”</a:t>
            </a:r>
            <a:r>
              <a:rPr lang="uk-UA" dirty="0" smtClean="0"/>
              <a:t>), а все існуюче вважали лише поєднанням 4-х елементів: землі, води, повітря та вогню.</a:t>
            </a:r>
            <a:endParaRPr lang="ru-RU" dirty="0" smtClean="0"/>
          </a:p>
          <a:p>
            <a:r>
              <a:rPr lang="uk-UA" dirty="0" smtClean="0"/>
              <a:t>Оскільки людини складена з цих елементів, то з її смертю вони роз</a:t>
            </a:r>
            <a:r>
              <a:rPr lang="ru-RU" dirty="0" smtClean="0"/>
              <a:t>’</a:t>
            </a:r>
            <a:r>
              <a:rPr lang="uk-UA" dirty="0" err="1" smtClean="0"/>
              <a:t>єднуються</a:t>
            </a:r>
            <a:r>
              <a:rPr lang="uk-UA" dirty="0" smtClean="0"/>
              <a:t> і зникає те, що називають душею. =&gt; Отже потойбічного світу не існує, тому потрібно </a:t>
            </a:r>
            <a:r>
              <a:rPr lang="uk-UA" u="sng" dirty="0" smtClean="0"/>
              <a:t>насолоджуватися єдиним – земним життям.</a:t>
            </a:r>
            <a:r>
              <a:rPr lang="uk-UA" dirty="0" smtClean="0"/>
              <a:t> Але найбільшою насолодою вважали </a:t>
            </a:r>
            <a:r>
              <a:rPr lang="uk-UA" u="sng" dirty="0" smtClean="0"/>
              <a:t>вміння уникати страждань. </a:t>
            </a:r>
            <a:endParaRPr lang="ru-RU" dirty="0" smtClean="0"/>
          </a:p>
          <a:p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Documents and Settings\User\Рабочий стол\картинки філ Ст.світу\чарвака-локаята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3786214" cy="44048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7891" name="Picture 3" descr="C:\Documents and Settings\User\Рабочий стол\картинки філ Ст.світу\Веди\вікпв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14686"/>
            <a:ext cx="4482551" cy="33575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dirty="0" smtClean="0"/>
              <a:t>План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sz="2000" dirty="0" smtClean="0"/>
          </a:p>
          <a:p>
            <a:pPr lvl="0" algn="ctr"/>
            <a:r>
              <a:rPr lang="uk-UA" sz="2800" b="1" i="1" dirty="0" smtClean="0"/>
              <a:t>1.Особливості східного і західного типів філософствування.</a:t>
            </a:r>
            <a:endParaRPr lang="ru-RU" sz="2800" b="1" i="1" dirty="0" smtClean="0"/>
          </a:p>
          <a:p>
            <a:pPr lvl="0" algn="ctr"/>
            <a:r>
              <a:rPr lang="uk-UA" sz="2800" b="1" i="1" dirty="0" smtClean="0"/>
              <a:t>2.Провідні ідеї та напрямки філософської думки стародавнього сходу.</a:t>
            </a:r>
            <a:endParaRPr lang="ru-RU" sz="2800" b="1" i="1" dirty="0" smtClean="0"/>
          </a:p>
          <a:p>
            <a:pPr lvl="1" algn="ctr"/>
            <a:r>
              <a:rPr lang="uk-UA" sz="2800" b="1" i="1" dirty="0" smtClean="0"/>
              <a:t>2.1.Особливості філософії стародавньої Індії.</a:t>
            </a:r>
            <a:endParaRPr lang="ru-RU" sz="2800" b="1" i="1" dirty="0" smtClean="0"/>
          </a:p>
          <a:p>
            <a:pPr lvl="1" algn="ctr"/>
            <a:r>
              <a:rPr lang="uk-UA" sz="2800" b="1" i="1" dirty="0" smtClean="0"/>
              <a:t>2.2.Особливості філософії стародавнього Китаю.</a:t>
            </a:r>
            <a:endParaRPr lang="ru-RU" sz="2800" b="1" i="1" dirty="0" smtClean="0"/>
          </a:p>
          <a:p>
            <a:pPr algn="ctr"/>
            <a:r>
              <a:rPr lang="uk-UA" sz="2800" b="1" i="1" dirty="0" smtClean="0"/>
              <a:t> </a:t>
            </a:r>
            <a:endParaRPr lang="ru-RU" sz="2800" b="1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Arial Black" pitchFamily="34" charset="0"/>
              </a:rPr>
              <a:t>Філософія Стародавнього КИТАЮ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609416"/>
            <a:ext cx="4214842" cy="4846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Духовним каноном життя </a:t>
            </a:r>
            <a:r>
              <a:rPr lang="uk-UA" b="1" dirty="0" smtClean="0"/>
              <a:t>Стародавнього Китаю</a:t>
            </a:r>
            <a:r>
              <a:rPr lang="uk-UA" dirty="0" smtClean="0"/>
              <a:t> є так зване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uk-UA" sz="3600" dirty="0" smtClean="0">
                <a:solidFill>
                  <a:srgbClr val="6600CC"/>
                </a:solidFill>
              </a:rPr>
              <a:t>«</a:t>
            </a:r>
            <a:r>
              <a:rPr lang="uk-UA" sz="3600" b="1" u="dbl" dirty="0" err="1" smtClean="0">
                <a:solidFill>
                  <a:srgbClr val="6600CC"/>
                </a:solidFill>
              </a:rPr>
              <a:t>П’ятикнижжя</a:t>
            </a:r>
            <a:r>
              <a:rPr lang="uk-UA" sz="3600" b="1" u="dbl" dirty="0" smtClean="0">
                <a:solidFill>
                  <a:srgbClr val="6600CC"/>
                </a:solidFill>
              </a:rPr>
              <a:t>»:</a:t>
            </a:r>
            <a:r>
              <a:rPr lang="uk-UA" sz="3600" dirty="0" smtClean="0">
                <a:solidFill>
                  <a:srgbClr val="6600CC"/>
                </a:solidFill>
              </a:rPr>
              <a:t> </a:t>
            </a:r>
          </a:p>
          <a:p>
            <a:pPr algn="ctr">
              <a:buNone/>
            </a:pPr>
            <a:endParaRPr lang="ru-RU" sz="3600" dirty="0" smtClean="0">
              <a:solidFill>
                <a:srgbClr val="6600CC"/>
              </a:solidFill>
            </a:endParaRPr>
          </a:p>
          <a:p>
            <a:pPr algn="ctr"/>
            <a:r>
              <a:rPr lang="uk-UA" b="1" dirty="0" smtClean="0"/>
              <a:t>1) </a:t>
            </a:r>
            <a:r>
              <a:rPr lang="uk-UA" b="1" dirty="0" err="1" smtClean="0"/>
              <a:t>Ші-цзінь</a:t>
            </a:r>
            <a:r>
              <a:rPr lang="uk-UA" b="1" dirty="0" smtClean="0"/>
              <a:t> (книга пісень або віршів)</a:t>
            </a:r>
            <a:endParaRPr lang="ru-RU" b="1" dirty="0" smtClean="0"/>
          </a:p>
          <a:p>
            <a:pPr algn="ctr"/>
            <a:r>
              <a:rPr lang="uk-UA" b="1" dirty="0" smtClean="0"/>
              <a:t>2) </a:t>
            </a:r>
            <a:r>
              <a:rPr lang="uk-UA" b="1" dirty="0" err="1" smtClean="0"/>
              <a:t>І-цзінь</a:t>
            </a:r>
            <a:r>
              <a:rPr lang="uk-UA" b="1" dirty="0" smtClean="0"/>
              <a:t> (книга змін)</a:t>
            </a:r>
            <a:endParaRPr lang="ru-RU" b="1" dirty="0" smtClean="0"/>
          </a:p>
          <a:p>
            <a:pPr algn="ctr"/>
            <a:r>
              <a:rPr lang="uk-UA" b="1" dirty="0" smtClean="0"/>
              <a:t>3) </a:t>
            </a:r>
            <a:r>
              <a:rPr lang="uk-UA" b="1" dirty="0" err="1" smtClean="0"/>
              <a:t>Чунь-цзінь</a:t>
            </a:r>
            <a:r>
              <a:rPr lang="uk-UA" b="1" dirty="0" smtClean="0"/>
              <a:t> (книга історій)</a:t>
            </a:r>
            <a:endParaRPr lang="ru-RU" b="1" dirty="0" smtClean="0"/>
          </a:p>
          <a:p>
            <a:pPr algn="ctr"/>
            <a:r>
              <a:rPr lang="uk-UA" b="1" dirty="0" smtClean="0"/>
              <a:t>4) </a:t>
            </a:r>
            <a:r>
              <a:rPr lang="uk-UA" b="1" dirty="0" err="1" smtClean="0"/>
              <a:t>Шу-цзінь</a:t>
            </a:r>
            <a:r>
              <a:rPr lang="uk-UA" b="1" dirty="0" smtClean="0"/>
              <a:t> (книга історій)</a:t>
            </a:r>
            <a:endParaRPr lang="ru-RU" b="1" dirty="0" smtClean="0"/>
          </a:p>
          <a:p>
            <a:pPr algn="ctr"/>
            <a:r>
              <a:rPr lang="uk-UA" b="1" dirty="0" smtClean="0"/>
              <a:t>5) </a:t>
            </a:r>
            <a:r>
              <a:rPr lang="uk-UA" b="1" dirty="0" err="1" smtClean="0"/>
              <a:t>Лі-шу</a:t>
            </a:r>
            <a:r>
              <a:rPr lang="uk-UA" b="1" dirty="0" smtClean="0"/>
              <a:t> (книга ритуалів)</a:t>
            </a:r>
            <a:endParaRPr lang="ru-RU" b="1" dirty="0" smtClean="0"/>
          </a:p>
          <a:p>
            <a:pPr algn="ctr">
              <a:buNone/>
            </a:pPr>
            <a:r>
              <a:rPr lang="uk-UA" b="1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145" name="Picture 1" descr="C:\Documents and Settings\User\Рабочий стол\картинки філ Ст.світу\конфуцій\конфуций3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669843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Documents and Settings\User\Рабочий стол\картинки філ Ст.світу\даосизм\56681113_mah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3571900" cy="4275270"/>
          </a:xfrm>
          <a:prstGeom prst="rect">
            <a:avLst/>
          </a:prstGeom>
          <a:noFill/>
        </p:spPr>
      </p:pic>
      <p:pic>
        <p:nvPicPr>
          <p:cNvPr id="40963" name="Picture 3" descr="C:\Documents and Settings\User\Рабочий стол\картинки філ Ст.світу\даосизм\68765118_1294162417_a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62300"/>
            <a:ext cx="3048000" cy="3695700"/>
          </a:xfrm>
          <a:prstGeom prst="rect">
            <a:avLst/>
          </a:prstGeom>
          <a:noFill/>
        </p:spPr>
      </p:pic>
      <p:pic>
        <p:nvPicPr>
          <p:cNvPr id="40964" name="Picture 4" descr="C:\Documents and Settings\User\Рабочий стол\картинки філ Ст.світу\даосизм\l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858180" cy="85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 err="1" smtClean="0">
                <a:solidFill>
                  <a:srgbClr val="FFFF00"/>
                </a:solidFill>
                <a:latin typeface="Arial Black" pitchFamily="34" charset="0"/>
              </a:rPr>
              <a:t>Давньокитайське</a:t>
            </a:r>
            <a:r>
              <a:rPr lang="uk-UA" sz="3200" dirty="0" smtClean="0">
                <a:solidFill>
                  <a:srgbClr val="FFFF00"/>
                </a:solidFill>
                <a:latin typeface="Arial Black" pitchFamily="34" charset="0"/>
              </a:rPr>
              <a:t> світобачення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072462" cy="524858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dirty="0" smtClean="0"/>
              <a:t>За однією з версій світ утворив першопредок </a:t>
            </a:r>
            <a:r>
              <a:rPr lang="uk-UA" sz="2800" b="1" i="1" dirty="0" err="1" smtClean="0">
                <a:solidFill>
                  <a:srgbClr val="00FF00"/>
                </a:solidFill>
              </a:rPr>
              <a:t>Пань-Гу</a:t>
            </a:r>
            <a:r>
              <a:rPr lang="uk-UA" dirty="0" smtClean="0"/>
              <a:t>, який, розколовши первинне яйце, відділив Небо від Землі. На Небі запанували ідеальні закони буття, на Землі - панують стихійність і випадковість.</a:t>
            </a:r>
          </a:p>
          <a:p>
            <a:pPr algn="ctr">
              <a:lnSpc>
                <a:spcPct val="80000"/>
              </a:lnSpc>
              <a:defRPr/>
            </a:pPr>
            <a:r>
              <a:rPr lang="uk-UA" b="1" dirty="0" smtClean="0">
                <a:solidFill>
                  <a:srgbClr val="00FF00"/>
                </a:solidFill>
              </a:rPr>
              <a:t>Китайська держава - це "Серединне царство", </a:t>
            </a:r>
            <a:r>
              <a:rPr lang="uk-UA" dirty="0" smtClean="0"/>
              <a:t>тобто людина і держава поєднують в собі властивості як Неба, так і Землі.</a:t>
            </a:r>
          </a:p>
          <a:p>
            <a:pPr algn="ctr">
              <a:lnSpc>
                <a:spcPct val="80000"/>
              </a:lnSpc>
              <a:defRPr/>
            </a:pPr>
            <a:r>
              <a:rPr lang="uk-UA" dirty="0" smtClean="0"/>
              <a:t>Все на світі є результатом взаємодії </a:t>
            </a:r>
            <a:r>
              <a:rPr lang="uk-UA" b="1" dirty="0" smtClean="0">
                <a:solidFill>
                  <a:srgbClr val="00FF00"/>
                </a:solidFill>
              </a:rPr>
              <a:t>двох протилежних початків</a:t>
            </a:r>
            <a:br>
              <a:rPr lang="uk-UA" b="1" dirty="0" smtClean="0">
                <a:solidFill>
                  <a:srgbClr val="00FF00"/>
                </a:solidFill>
              </a:rPr>
            </a:br>
            <a:r>
              <a:rPr lang="uk-UA" b="1" dirty="0" smtClean="0">
                <a:solidFill>
                  <a:srgbClr val="00FF00"/>
                </a:solidFill>
              </a:rPr>
              <a:t>буття - </a:t>
            </a:r>
            <a:r>
              <a:rPr lang="uk-UA" b="1" dirty="0" err="1" smtClean="0">
                <a:solidFill>
                  <a:srgbClr val="00FF00"/>
                </a:solidFill>
              </a:rPr>
              <a:t>Інь</a:t>
            </a:r>
            <a:r>
              <a:rPr lang="uk-UA" b="1" dirty="0" smtClean="0">
                <a:solidFill>
                  <a:srgbClr val="00FF00"/>
                </a:solidFill>
              </a:rPr>
              <a:t> та Ян.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b="1" dirty="0" err="1" smtClean="0">
                <a:solidFill>
                  <a:srgbClr val="00FF00"/>
                </a:solidFill>
              </a:rPr>
              <a:t>Інь</a:t>
            </a:r>
            <a:r>
              <a:rPr lang="uk-UA" dirty="0" smtClean="0"/>
              <a:t> - уособлює темний, вологий, пасивний (жіночий початок буття), а </a:t>
            </a:r>
            <a:r>
              <a:rPr lang="uk-UA" b="1" dirty="0" smtClean="0">
                <a:solidFill>
                  <a:srgbClr val="00FF00"/>
                </a:solidFill>
              </a:rPr>
              <a:t>Ян</a:t>
            </a:r>
            <a:r>
              <a:rPr lang="uk-UA" dirty="0" smtClean="0"/>
              <a:t> - світлий, сухий, активний (чоловічий).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b="1" dirty="0" smtClean="0">
                <a:solidFill>
                  <a:srgbClr val="66FFFF"/>
                </a:solidFill>
              </a:rPr>
              <a:t>Внаслідок взаємодії </a:t>
            </a:r>
            <a:r>
              <a:rPr lang="uk-UA" b="1" dirty="0" err="1" smtClean="0">
                <a:solidFill>
                  <a:srgbClr val="66FFFF"/>
                </a:solidFill>
              </a:rPr>
              <a:t>Інь</a:t>
            </a:r>
            <a:r>
              <a:rPr lang="uk-UA" b="1" dirty="0" smtClean="0">
                <a:solidFill>
                  <a:srgbClr val="66FFFF"/>
                </a:solidFill>
              </a:rPr>
              <a:t> та Ян утворюють п'ять світових стихій: воду, вогонь, землю, дерево, метал.</a:t>
            </a:r>
            <a:endParaRPr lang="ru-RU" b="1" dirty="0" smtClean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u="sng" dirty="0" smtClean="0">
                <a:solidFill>
                  <a:srgbClr val="FFFF00"/>
                </a:solidFill>
                <a:latin typeface="Arial Black" pitchFamily="34" charset="0"/>
              </a:rPr>
              <a:t>ФІЛОСОФСЬКІ ШКОЛИ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098" name="Diagram 8"/>
          <p:cNvGraphicFramePr>
            <a:graphicFrameLocks/>
          </p:cNvGraphicFramePr>
          <p:nvPr>
            <p:ph idx="1"/>
          </p:nvPr>
        </p:nvGraphicFramePr>
        <p:xfrm>
          <a:off x="3357554" y="1609725"/>
          <a:ext cx="4338646" cy="4846638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4113" name="Picture 17" descr="C:\Documents and Settings\User\Рабочий стол\картинки філ Ст.світу\лао-цзи\200px-Laozi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49"/>
            <a:ext cx="3063879" cy="2297909"/>
          </a:xfrm>
          <a:prstGeom prst="rect">
            <a:avLst/>
          </a:prstGeom>
          <a:noFill/>
        </p:spPr>
      </p:pic>
      <p:pic>
        <p:nvPicPr>
          <p:cNvPr id="4114" name="Picture 18" descr="C:\Documents and Settings\User\Рабочий стол\картинки філ Ст.світу\лао-цзи\imageекп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45039"/>
            <a:ext cx="1919289" cy="30129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098">
                                            <p:subSp spid="_x0000_s4106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098">
                                            <p:subSp spid="_x0000_s4106"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4098">
                                            <p:subSp spid="_x0000_s4107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098">
                                            <p:subSp spid="_x0000_s4107"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4098">
                                            <p:subSp spid="_x0000_s4109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098">
                                            <p:subSp spid="_x0000_s4109"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4098">
                                            <p:subSp spid="_x0000_s4110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098">
                                            <p:subSp spid="_x0000_s4110"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4098">
                                            <p:subSp spid="_x0000_s4111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098">
                                            <p:subSp spid="_x0000_s4111"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4098">
                                            <p:subSp spid="_x0000_s4108"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98">
                                            <p:subSp spid="_x0000_s4108"/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Dgm spid="4098" grpId="0" uiExpand="1" b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u="dbl" dirty="0" smtClean="0">
                <a:solidFill>
                  <a:srgbClr val="FFFF00"/>
                </a:solidFill>
              </a:rPr>
              <a:t>Конфуціанство</a:t>
            </a:r>
            <a:r>
              <a:rPr lang="uk-UA" dirty="0" smtClean="0">
                <a:solidFill>
                  <a:srgbClr val="FFFF00"/>
                </a:solidFill>
              </a:rPr>
              <a:t> –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357298"/>
            <a:ext cx="5000660" cy="550070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b="1" dirty="0" smtClean="0">
                <a:latin typeface="Arial Black" pitchFamily="34" charset="0"/>
              </a:rPr>
              <a:t>заснував </a:t>
            </a:r>
            <a:r>
              <a:rPr lang="uk-UA" b="1" i="1" dirty="0" err="1" smtClean="0">
                <a:solidFill>
                  <a:srgbClr val="6600CC"/>
                </a:solidFill>
                <a:latin typeface="Arial Black" pitchFamily="34" charset="0"/>
              </a:rPr>
              <a:t>Кон-Фуцзи</a:t>
            </a:r>
            <a:r>
              <a:rPr lang="uk-UA" b="1" dirty="0" smtClean="0">
                <a:solidFill>
                  <a:srgbClr val="6600CC"/>
                </a:solidFill>
                <a:latin typeface="Arial Black" pitchFamily="34" charset="0"/>
              </a:rPr>
              <a:t> або </a:t>
            </a:r>
            <a:r>
              <a:rPr lang="uk-UA" b="1" i="1" u="dbl" dirty="0" smtClean="0">
                <a:solidFill>
                  <a:srgbClr val="6600CC"/>
                </a:solidFill>
                <a:latin typeface="Arial Black" pitchFamily="34" charset="0"/>
              </a:rPr>
              <a:t>Конфуцій</a:t>
            </a:r>
            <a:r>
              <a:rPr lang="uk-UA" b="1" dirty="0" smtClean="0">
                <a:latin typeface="Arial Black" pitchFamily="34" charset="0"/>
              </a:rPr>
              <a:t> (</a:t>
            </a:r>
            <a:r>
              <a:rPr lang="en-US" b="1" dirty="0" smtClean="0">
                <a:latin typeface="Arial Black" pitchFamily="34" charset="0"/>
              </a:rPr>
              <a:t>VI</a:t>
            </a:r>
            <a:r>
              <a:rPr lang="ru-RU" b="1" dirty="0" smtClean="0">
                <a:latin typeface="Arial Black" pitchFamily="34" charset="0"/>
              </a:rPr>
              <a:t> – </a:t>
            </a:r>
            <a:r>
              <a:rPr lang="en-US" b="1" dirty="0" smtClean="0">
                <a:latin typeface="Arial Black" pitchFamily="34" charset="0"/>
              </a:rPr>
              <a:t>V </a:t>
            </a:r>
            <a:r>
              <a:rPr lang="uk-UA" b="1" dirty="0" smtClean="0">
                <a:latin typeface="Arial Black" pitchFamily="34" charset="0"/>
              </a:rPr>
              <a:t>ст.         до н.е.</a:t>
            </a:r>
            <a:r>
              <a:rPr lang="ru-RU" b="1" dirty="0" smtClean="0">
                <a:latin typeface="Arial Black" pitchFamily="34" charset="0"/>
              </a:rPr>
              <a:t>)</a:t>
            </a:r>
            <a:r>
              <a:rPr lang="uk-UA" b="1" dirty="0" smtClean="0">
                <a:latin typeface="Arial Black" pitchFamily="34" charset="0"/>
              </a:rPr>
              <a:t>. </a:t>
            </a:r>
          </a:p>
          <a:p>
            <a:r>
              <a:rPr lang="uk-UA" b="1" dirty="0" smtClean="0">
                <a:solidFill>
                  <a:srgbClr val="3333FF"/>
                </a:solidFill>
                <a:latin typeface="Arial Black" pitchFamily="34" charset="0"/>
              </a:rPr>
              <a:t>Це була </a:t>
            </a:r>
            <a:r>
              <a:rPr lang="uk-UA" b="1" i="1" dirty="0" smtClean="0">
                <a:solidFill>
                  <a:srgbClr val="3333FF"/>
                </a:solidFill>
                <a:latin typeface="Arial Black" pitchFamily="34" charset="0"/>
              </a:rPr>
              <a:t>школа соціально-естетичного спрямування.</a:t>
            </a:r>
            <a:endParaRPr lang="ru-RU" b="1" dirty="0" smtClean="0">
              <a:solidFill>
                <a:srgbClr val="3333FF"/>
              </a:solidFill>
              <a:latin typeface="Arial Black" pitchFamily="34" charset="0"/>
            </a:endParaRPr>
          </a:p>
          <a:p>
            <a:r>
              <a:rPr lang="uk-UA" b="1" dirty="0" smtClean="0">
                <a:latin typeface="Arial Black" pitchFamily="34" charset="0"/>
              </a:rPr>
              <a:t>~ На першому плані – проблеми людських стосунків та норм людської поведінки. </a:t>
            </a:r>
            <a:endParaRPr lang="ru-RU" b="1" dirty="0" smtClean="0">
              <a:latin typeface="Arial Black" pitchFamily="34" charset="0"/>
            </a:endParaRPr>
          </a:p>
          <a:p>
            <a:r>
              <a:rPr lang="uk-UA" b="1" dirty="0" smtClean="0">
                <a:latin typeface="Arial Black" pitchFamily="34" charset="0"/>
              </a:rPr>
              <a:t>~ Вирішальну роль у людському житті відіграє </a:t>
            </a:r>
            <a:r>
              <a:rPr lang="uk-UA" b="1" u="sng" dirty="0" smtClean="0">
                <a:latin typeface="Arial Black" pitchFamily="34" charset="0"/>
              </a:rPr>
              <a:t>закон </a:t>
            </a:r>
            <a:r>
              <a:rPr lang="uk-UA" b="1" dirty="0" smtClean="0">
                <a:latin typeface="Arial Black" pitchFamily="34" charset="0"/>
              </a:rPr>
              <a:t>(або повеління) Неба. Оскільки на Небі панують правильні рухи, то треба керуватися у житті виваженими та незмінними принципами. </a:t>
            </a:r>
            <a:endParaRPr lang="ru-RU" b="1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38914" name="Picture 2" descr="C:\Documents and Settings\User\Рабочий стол\картинки філ Ст.світу\конфуцій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0294"/>
            <a:ext cx="3643306" cy="462244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86742" cy="15716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000" b="0" dirty="0" smtClean="0">
                <a:solidFill>
                  <a:srgbClr val="3333FF"/>
                </a:solidFill>
              </a:rPr>
              <a:t>Якщо людина спроможна це робити, то вона постає як </a:t>
            </a:r>
            <a:r>
              <a:rPr lang="ru-RU" sz="2000" b="0" dirty="0" smtClean="0">
                <a:solidFill>
                  <a:srgbClr val="3333FF"/>
                </a:solidFill>
              </a:rPr>
              <a:t>“</a:t>
            </a:r>
            <a:r>
              <a:rPr lang="uk-UA" sz="2000" b="0" dirty="0" smtClean="0">
                <a:solidFill>
                  <a:srgbClr val="3333FF"/>
                </a:solidFill>
              </a:rPr>
              <a:t>шляхетна – </a:t>
            </a:r>
            <a:r>
              <a:rPr lang="uk-UA" sz="2000" b="0" dirty="0" err="1" smtClean="0">
                <a:solidFill>
                  <a:srgbClr val="3333FF"/>
                </a:solidFill>
              </a:rPr>
              <a:t>цзюнь-цзи</a:t>
            </a:r>
            <a:r>
              <a:rPr lang="ru-RU" sz="2000" b="0" dirty="0" smtClean="0">
                <a:solidFill>
                  <a:srgbClr val="3333FF"/>
                </a:solidFill>
              </a:rPr>
              <a:t>”</a:t>
            </a:r>
            <a:r>
              <a:rPr lang="uk-UA" sz="2000" b="0" dirty="0" smtClean="0">
                <a:solidFill>
                  <a:srgbClr val="3333FF"/>
                </a:solidFill>
              </a:rPr>
              <a:t>. Шляхетна людина у своїх діях керується внутрішніми </a:t>
            </a:r>
            <a:r>
              <a:rPr lang="uk-UA" sz="2000" b="0" u="sng" dirty="0" smtClean="0">
                <a:solidFill>
                  <a:srgbClr val="3333FF"/>
                </a:solidFill>
              </a:rPr>
              <a:t>принципами</a:t>
            </a:r>
            <a:r>
              <a:rPr lang="uk-UA" sz="2000" b="0" dirty="0" smtClean="0">
                <a:solidFill>
                  <a:srgbClr val="3333FF"/>
                </a:solidFill>
              </a:rPr>
              <a:t>, серед яких </a:t>
            </a:r>
            <a:r>
              <a:rPr lang="uk-UA" sz="2000" b="0" dirty="0" err="1" smtClean="0">
                <a:solidFill>
                  <a:srgbClr val="3333FF"/>
                </a:solidFill>
              </a:rPr>
              <a:t>обов</a:t>
            </a:r>
            <a:r>
              <a:rPr lang="ru-RU" sz="2000" b="0" dirty="0" smtClean="0">
                <a:solidFill>
                  <a:srgbClr val="3333FF"/>
                </a:solidFill>
              </a:rPr>
              <a:t>’</a:t>
            </a:r>
            <a:r>
              <a:rPr lang="uk-UA" sz="2000" b="0" dirty="0" err="1" smtClean="0">
                <a:solidFill>
                  <a:srgbClr val="3333FF"/>
                </a:solidFill>
              </a:rPr>
              <a:t>язково</a:t>
            </a:r>
            <a:r>
              <a:rPr lang="uk-UA" sz="2000" b="0" dirty="0" smtClean="0">
                <a:solidFill>
                  <a:srgbClr val="3333FF"/>
                </a:solidFill>
              </a:rPr>
              <a:t> є :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785926"/>
          <a:ext cx="77153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(Дотримування обов’язкових норм та правил спілкування. Низька людина діє під впливом юрби або життєвих потреб.)</a:t>
            </a:r>
            <a:endParaRPr lang="ru-RU" dirty="0" smtClean="0"/>
          </a:p>
          <a:p>
            <a:r>
              <a:rPr lang="uk-UA" dirty="0" smtClean="0"/>
              <a:t>~ увага до проблем суспільного та державного життя, вихідним принципом якого є </a:t>
            </a:r>
            <a:r>
              <a:rPr lang="uk-UA" sz="3200" b="1" i="1" u="sng" dirty="0" smtClean="0">
                <a:solidFill>
                  <a:srgbClr val="3333FF"/>
                </a:solidFill>
              </a:rPr>
              <a:t>шанування традицій</a:t>
            </a:r>
            <a:r>
              <a:rPr lang="uk-UA" sz="3200" dirty="0" smtClean="0">
                <a:solidFill>
                  <a:srgbClr val="3333FF"/>
                </a:solidFill>
              </a:rPr>
              <a:t>.</a:t>
            </a:r>
            <a:endParaRPr lang="ru-RU" sz="3200" dirty="0" smtClean="0">
              <a:solidFill>
                <a:srgbClr val="3333FF"/>
              </a:solidFill>
            </a:endParaRPr>
          </a:p>
          <a:p>
            <a:r>
              <a:rPr lang="uk-UA" dirty="0" smtClean="0"/>
              <a:t>Найпершою умовою щасливого життя у державі вважав дотримання </a:t>
            </a:r>
            <a:r>
              <a:rPr lang="uk-UA" sz="3200" b="1" i="1" dirty="0" smtClean="0">
                <a:solidFill>
                  <a:srgbClr val="3333FF"/>
                </a:solidFill>
              </a:rPr>
              <a:t>принципу </a:t>
            </a:r>
            <a:r>
              <a:rPr lang="ru-RU" sz="3200" b="1" i="1" dirty="0" smtClean="0">
                <a:solidFill>
                  <a:srgbClr val="3333FF"/>
                </a:solidFill>
              </a:rPr>
              <a:t>“</a:t>
            </a:r>
            <a:r>
              <a:rPr lang="uk-UA" sz="3200" b="1" i="1" u="sng" dirty="0" smtClean="0">
                <a:solidFill>
                  <a:srgbClr val="3333FF"/>
                </a:solidFill>
              </a:rPr>
              <a:t>виправлення імен</a:t>
            </a:r>
            <a:r>
              <a:rPr lang="ru-RU" sz="3200" b="1" i="1" dirty="0" smtClean="0">
                <a:solidFill>
                  <a:srgbClr val="3333FF"/>
                </a:solidFill>
              </a:rPr>
              <a:t>” </a:t>
            </a:r>
            <a:endParaRPr lang="ru-RU" sz="3200" dirty="0" smtClean="0">
              <a:solidFill>
                <a:srgbClr val="3333FF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“</a:t>
            </a:r>
            <a:r>
              <a:rPr lang="uk-UA" sz="3000" b="1" dirty="0" smtClean="0">
                <a:solidFill>
                  <a:srgbClr val="FF0000"/>
                </a:solidFill>
              </a:rPr>
              <a:t>Правитель завжди буде правителем, слуга – слугою, батько – батьком, а син – сином</a:t>
            </a:r>
            <a:r>
              <a:rPr lang="ru-RU" sz="3000" b="1" dirty="0" smtClean="0">
                <a:solidFill>
                  <a:srgbClr val="FF0000"/>
                </a:solidFill>
              </a:rPr>
              <a:t>”</a:t>
            </a:r>
            <a:r>
              <a:rPr lang="uk-UA" sz="3000" b="1" dirty="0" smtClean="0">
                <a:solidFill>
                  <a:srgbClr val="FF0000"/>
                </a:solidFill>
              </a:rPr>
              <a:t>.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~ у </a:t>
            </a:r>
            <a:r>
              <a:rPr lang="en-US" dirty="0" smtClean="0"/>
              <a:t>II</a:t>
            </a:r>
            <a:r>
              <a:rPr lang="uk-UA" dirty="0" smtClean="0"/>
              <a:t> ст. до н.е. вчення Конфуція було канонізоване й донині відіграє важливу роль у духовній культурі Китаю.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7813"/>
            <a:ext cx="8318531" cy="630237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3800" b="1" dirty="0" smtClean="0">
                <a:solidFill>
                  <a:srgbClr val="00FF00"/>
                </a:solidFill>
              </a:rPr>
              <a:t>Школа </a:t>
            </a:r>
            <a:r>
              <a:rPr lang="uk-UA" sz="3800" b="1" dirty="0" err="1" smtClean="0">
                <a:solidFill>
                  <a:srgbClr val="00FF00"/>
                </a:solidFill>
              </a:rPr>
              <a:t>“Лао</a:t>
            </a:r>
            <a:r>
              <a:rPr lang="uk-UA" sz="3800" b="1" dirty="0" smtClean="0">
                <a:solidFill>
                  <a:srgbClr val="00FF00"/>
                </a:solidFill>
              </a:rPr>
              <a:t> – </a:t>
            </a:r>
            <a:r>
              <a:rPr lang="uk-UA" sz="3800" b="1" dirty="0" err="1" smtClean="0">
                <a:solidFill>
                  <a:srgbClr val="00FF00"/>
                </a:solidFill>
              </a:rPr>
              <a:t>Цзи”</a:t>
            </a:r>
            <a:endParaRPr lang="ru-RU" sz="3800" b="1" dirty="0" smtClean="0">
              <a:solidFill>
                <a:srgbClr val="00FF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001024" cy="58054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600" dirty="0" smtClean="0"/>
              <a:t>На першому плані - ідеї світобудови.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600" dirty="0" smtClean="0"/>
              <a:t>Вихідне поняття школи - </a:t>
            </a:r>
            <a:r>
              <a:rPr lang="uk-UA" sz="2800" b="1" dirty="0" smtClean="0">
                <a:solidFill>
                  <a:srgbClr val="66FFFF"/>
                </a:solidFill>
              </a:rPr>
              <a:t>"</a:t>
            </a:r>
            <a:r>
              <a:rPr lang="uk-UA" sz="2800" b="1" dirty="0" err="1" smtClean="0">
                <a:solidFill>
                  <a:srgbClr val="66FFFF"/>
                </a:solidFill>
              </a:rPr>
              <a:t>Дао</a:t>
            </a:r>
            <a:r>
              <a:rPr lang="uk-UA" sz="2800" b="1" dirty="0" smtClean="0">
                <a:solidFill>
                  <a:srgbClr val="66FFFF"/>
                </a:solidFill>
              </a:rPr>
              <a:t>" </a:t>
            </a:r>
            <a:r>
              <a:rPr lang="uk-UA" sz="2600" dirty="0" smtClean="0"/>
              <a:t>- </a:t>
            </a:r>
            <a:r>
              <a:rPr lang="uk-UA" sz="2600" b="1" i="1" dirty="0" smtClean="0">
                <a:solidFill>
                  <a:srgbClr val="66FFFF"/>
                </a:solidFill>
              </a:rPr>
              <a:t>єдиний універсальний початок буття.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2600" dirty="0" smtClean="0"/>
              <a:t>"</a:t>
            </a:r>
            <a:r>
              <a:rPr lang="uk-UA" sz="2600" dirty="0" err="1" smtClean="0"/>
              <a:t>Дао</a:t>
            </a:r>
            <a:r>
              <a:rPr lang="uk-UA" sz="2600" dirty="0" smtClean="0"/>
              <a:t>" не може мати ніякого визначення, адже визначення є лише там, де є межа.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2600" dirty="0" smtClean="0"/>
              <a:t>"</a:t>
            </a:r>
            <a:r>
              <a:rPr lang="uk-UA" sz="2600" dirty="0" err="1" smtClean="0"/>
              <a:t>Дао</a:t>
            </a:r>
            <a:r>
              <a:rPr lang="uk-UA" sz="2600" dirty="0" smtClean="0"/>
              <a:t>" породжує </a:t>
            </a:r>
            <a:r>
              <a:rPr lang="uk-UA" sz="2600" dirty="0" err="1" smtClean="0"/>
              <a:t>Інь</a:t>
            </a:r>
            <a:r>
              <a:rPr lang="uk-UA" sz="2600" dirty="0" smtClean="0"/>
              <a:t> та Ян, які в свою чергу лежать в основі світових елементів (земля, вогонь, дерево, вода, метал)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2600" dirty="0" smtClean="0"/>
              <a:t>"</a:t>
            </a:r>
            <a:r>
              <a:rPr lang="uk-UA" sz="2600" dirty="0" err="1" smtClean="0"/>
              <a:t>Дао</a:t>
            </a:r>
            <a:r>
              <a:rPr lang="uk-UA" sz="2600" dirty="0" smtClean="0"/>
              <a:t>" тлумачиться, як універсальний закон світобудови, як людська доля, як закон правильного мислення (або правильної свідомості).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2600" b="1" i="1" dirty="0" smtClean="0">
                <a:solidFill>
                  <a:srgbClr val="FFFF00"/>
                </a:solidFill>
              </a:rPr>
              <a:t>Конкретні виявлення "</a:t>
            </a:r>
            <a:r>
              <a:rPr lang="uk-UA" sz="2600" b="1" i="1" dirty="0" err="1" smtClean="0">
                <a:solidFill>
                  <a:srgbClr val="FFFF00"/>
                </a:solidFill>
              </a:rPr>
              <a:t>Дао</a:t>
            </a:r>
            <a:r>
              <a:rPr lang="uk-UA" sz="2600" b="1" i="1" dirty="0" smtClean="0">
                <a:solidFill>
                  <a:srgbClr val="FFFF00"/>
                </a:solidFill>
              </a:rPr>
              <a:t>" в речах та процесах позначають як "де", </a:t>
            </a:r>
            <a:r>
              <a:rPr lang="uk-UA" sz="2600" dirty="0" smtClean="0"/>
              <a:t>котре у людській поведінці постає у вигляді доброчесності.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2600" dirty="0" smtClean="0"/>
              <a:t>Життєве завдання людини - осягнути "</a:t>
            </a:r>
            <a:r>
              <a:rPr lang="uk-UA" sz="2600" dirty="0" err="1" smtClean="0"/>
              <a:t>Дао</a:t>
            </a:r>
            <a:r>
              <a:rPr lang="uk-UA" sz="2600" dirty="0" smtClean="0"/>
              <a:t>" (своє і космічне) і йти за ним.</a:t>
            </a:r>
            <a:endParaRPr lang="ru-RU" sz="2600" dirty="0" smtClean="0"/>
          </a:p>
        </p:txBody>
      </p:sp>
    </p:spTree>
  </p:cSld>
  <p:clrMapOvr>
    <a:masterClrMapping/>
  </p:clrMapOvr>
  <p:transition spd="slow" advTm="3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User\Рабочий стол\картинки філ Ст.світу\лао-цзи\Лао-Цз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0445"/>
            <a:ext cx="4143372" cy="4672976"/>
          </a:xfrm>
          <a:prstGeom prst="rect">
            <a:avLst/>
          </a:prstGeom>
          <a:noFill/>
        </p:spPr>
      </p:pic>
      <p:pic>
        <p:nvPicPr>
          <p:cNvPr id="39939" name="Picture 3" descr="C:\Documents and Settings\User\Рабочий стол\картинки філ Ст.світу\лао-цз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7785"/>
            <a:ext cx="4929222" cy="32801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32711" cy="100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3800" dirty="0" smtClean="0"/>
              <a:t>Храм Неба</a:t>
            </a:r>
            <a:endParaRPr lang="ru-RU" sz="3800" dirty="0" smtClean="0"/>
          </a:p>
        </p:txBody>
      </p:sp>
      <p:pic>
        <p:nvPicPr>
          <p:cNvPr id="10243" name="Picture 4" descr="xram-n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99530" y="1908977"/>
            <a:ext cx="5958486" cy="4020354"/>
          </a:xfr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001024" cy="65008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Давньогрецька та </a:t>
            </a:r>
            <a:r>
              <a:rPr lang="uk-UA" dirty="0" err="1" smtClean="0"/>
              <a:t>давньосхідна</a:t>
            </a:r>
            <a:r>
              <a:rPr lang="uk-UA" dirty="0" smtClean="0"/>
              <a:t> філософія виникають практично одночасно, але існує давня традиція починати історію філософії зі </a:t>
            </a:r>
            <a:r>
              <a:rPr lang="uk-UA" u="sng" dirty="0" smtClean="0"/>
              <a:t>Сходу.</a:t>
            </a:r>
            <a:r>
              <a:rPr lang="uk-UA" dirty="0" smtClean="0"/>
              <a:t> Чому так?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algn="ctr"/>
            <a:r>
              <a:rPr lang="uk-UA" dirty="0" smtClean="0"/>
              <a:t>► </a:t>
            </a:r>
            <a:r>
              <a:rPr lang="uk-UA" b="1" i="1" dirty="0" smtClean="0"/>
              <a:t>По-перше</a:t>
            </a:r>
            <a:r>
              <a:rPr lang="uk-UA" dirty="0" smtClean="0"/>
              <a:t>, тим, що східна філософія була значно тісніше переплетена із міфологією, релігією, магією, певними традиціями і обрядами. Тому тут краще </a:t>
            </a:r>
            <a:r>
              <a:rPr lang="uk-UA" dirty="0" err="1" smtClean="0"/>
              <a:t>прослідковується</a:t>
            </a:r>
            <a:r>
              <a:rPr lang="uk-UA" dirty="0" smtClean="0"/>
              <a:t> філософська рефлексія.</a:t>
            </a:r>
            <a:endParaRPr lang="ru-RU" dirty="0" smtClean="0"/>
          </a:p>
          <a:p>
            <a:pPr algn="ctr"/>
            <a:r>
              <a:rPr lang="uk-UA" dirty="0" smtClean="0"/>
              <a:t>► </a:t>
            </a:r>
            <a:r>
              <a:rPr lang="uk-UA" b="1" i="1" dirty="0" smtClean="0"/>
              <a:t>По-друге</a:t>
            </a:r>
            <a:r>
              <a:rPr lang="uk-UA" dirty="0" smtClean="0"/>
              <a:t>, філософська думка Стародавнього Сходу спиралась на попередні традиційні тексти та канонічні духовні джерела. Тому сягала своїм корінням значно глибше, ніж антична.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810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3800" smtClean="0"/>
              <a:t>Імператорський палац</a:t>
            </a:r>
            <a:endParaRPr lang="ru-RU" sz="3800" smtClean="0"/>
          </a:p>
        </p:txBody>
      </p:sp>
      <p:pic>
        <p:nvPicPr>
          <p:cNvPr id="11267" name="Picture 4" descr="impera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285860"/>
            <a:ext cx="5905500" cy="4518025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604149" cy="98107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3800" dirty="0" smtClean="0"/>
              <a:t>Китайське свято</a:t>
            </a:r>
            <a:endParaRPr lang="ru-RU" sz="3800" dirty="0" smtClean="0"/>
          </a:p>
        </p:txBody>
      </p:sp>
      <p:pic>
        <p:nvPicPr>
          <p:cNvPr id="15363" name="Picture 4" descr="prazdni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142984"/>
            <a:ext cx="7129462" cy="4865687"/>
          </a:xfr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33  L 0.125 0.12133  L 0.048 0.196  L 0.077 0.31733  L 0 0.24267  L -0.077 0.31733  L -0.048 0.196  L -0.125 0.12133  L -0.029 0.12133  L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15304" cy="12487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i="1" u="wavy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Особливості західних типів цивілізації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715304" cy="524858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ctr"/>
            <a:r>
              <a:rPr lang="uk-UA" sz="2800" b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Відносна автономність різних сфер суспільного життя (політики, економіки тощо);</a:t>
            </a:r>
            <a:endParaRPr lang="ru-RU" sz="2800" b="1" dirty="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800" b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Відданість новаціям, цінування нового, орієнтація на майбутнє;</a:t>
            </a:r>
            <a:endParaRPr lang="ru-RU" sz="2800" b="1" dirty="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800" b="1" dirty="0" err="1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Активізм</a:t>
            </a:r>
            <a:r>
              <a:rPr lang="uk-UA" sz="2800" b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, прагнення змінити дійсність;</a:t>
            </a:r>
            <a:endParaRPr lang="ru-RU" sz="2800" b="1" dirty="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800" b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Домінування індивідуального над загальним;</a:t>
            </a:r>
            <a:endParaRPr lang="ru-RU" sz="2800" b="1" dirty="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800" b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Раціональне, аналітичне, логічно послідовне мислення.</a:t>
            </a:r>
            <a:endParaRPr lang="ru-RU" sz="2800" b="1" dirty="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rgbClr val="66FF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001024" cy="12144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>                                                                      </a:t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/>
              <a:t/>
            </a:r>
            <a:br>
              <a:rPr lang="uk-UA" i="1" u="wavy" dirty="0" smtClean="0"/>
            </a:br>
            <a:r>
              <a:rPr lang="uk-UA" i="1" u="wavy" dirty="0" smtClean="0">
                <a:solidFill>
                  <a:srgbClr val="00B050"/>
                </a:solidFill>
              </a:rPr>
              <a:t>Особливості східних типів цивілізації:</a:t>
            </a:r>
            <a:r>
              <a:rPr lang="uk-UA" i="1" dirty="0" smtClean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786742" cy="5248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uk-UA" sz="2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Наявність єдиного духовного канону життя, якому підпорядковані всі основні сфери;</a:t>
            </a:r>
            <a:endParaRPr lang="ru-RU" sz="27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Відданість традиціям, цінування старого, освяченого віками, орієнтація на минуле (традиціоналізм);</a:t>
            </a:r>
            <a:endParaRPr lang="ru-RU" sz="27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Самозаглиблення, прагнення віддатися природному ходу речей;</a:t>
            </a:r>
            <a:endParaRPr lang="ru-RU" sz="27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Домінування цілого (загального) над індивідуальним;</a:t>
            </a:r>
            <a:endParaRPr lang="ru-RU" sz="27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Образний, притчовий, афористичний стиль мислення.</a:t>
            </a:r>
            <a:endParaRPr lang="ru-RU" sz="27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2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7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700" dirty="0" smtClean="0">
                <a:solidFill>
                  <a:srgbClr val="009900"/>
                </a:solidFill>
              </a:rPr>
              <a:t> </a:t>
            </a:r>
            <a:endParaRPr lang="ru-RU" sz="2700" dirty="0" smtClean="0">
              <a:solidFill>
                <a:srgbClr val="009900"/>
              </a:solidFill>
            </a:endParaRPr>
          </a:p>
          <a:p>
            <a:endParaRPr lang="ru-RU" sz="27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643866" cy="124875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uk-UA" sz="3200" i="1" dirty="0" smtClean="0">
                <a:latin typeface="Arial Black" pitchFamily="34" charset="0"/>
              </a:rPr>
              <a:t>східним філософіям притаманні такі особливості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buFont typeface="Wingdings" pitchFamily="2" charset="2"/>
              <a:buChar char="v"/>
            </a:pPr>
            <a:r>
              <a:rPr lang="uk-UA" sz="2400" i="1" dirty="0" smtClean="0">
                <a:latin typeface="Arial Black" pitchFamily="34" charset="0"/>
              </a:rPr>
              <a:t>Незацікавлене духовне самозаглиблення;</a:t>
            </a:r>
            <a:endParaRPr lang="ru-RU" sz="2400" dirty="0" smtClean="0">
              <a:latin typeface="Arial Black" pitchFamily="34" charset="0"/>
            </a:endParaRPr>
          </a:p>
          <a:p>
            <a:pPr lvl="0" algn="ctr"/>
            <a:r>
              <a:rPr lang="uk-UA" sz="2400" i="1" dirty="0" smtClean="0">
                <a:latin typeface="Arial Black" pitchFamily="34" charset="0"/>
              </a:rPr>
              <a:t>Повне розчинення індивідуального в загальному;</a:t>
            </a:r>
            <a:endParaRPr lang="ru-RU" sz="2400" dirty="0" smtClean="0">
              <a:latin typeface="Arial Black" pitchFamily="34" charset="0"/>
            </a:endParaRPr>
          </a:p>
          <a:p>
            <a:pPr lvl="0" algn="ctr"/>
            <a:r>
              <a:rPr lang="uk-UA" sz="2400" i="1" dirty="0" smtClean="0">
                <a:latin typeface="Arial Black" pitchFamily="34" charset="0"/>
              </a:rPr>
              <a:t>Перебування в полоні чистих сенсів.</a:t>
            </a:r>
            <a:endParaRPr lang="ru-RU" sz="24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User\Рабочий стол\Культура і цивілізація\вави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3835868"/>
            <a:ext cx="4214842" cy="30221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15304" cy="146304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ФІЛОСОФІЯ СТАРОДАВНЬОЇ ІНДІЇ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858180" cy="4846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►</a:t>
            </a:r>
            <a:r>
              <a:rPr lang="uk-UA" dirty="0" smtClean="0"/>
              <a:t> </a:t>
            </a:r>
            <a:r>
              <a:rPr lang="uk-UA" b="1" u="sng" dirty="0" smtClean="0"/>
              <a:t>Канонічним духовним джерелом Стародавньої Індії</a:t>
            </a:r>
            <a:r>
              <a:rPr lang="uk-UA" u="sng" dirty="0" smtClean="0"/>
              <a:t>  </a:t>
            </a:r>
            <a:r>
              <a:rPr lang="uk-UA" dirty="0" smtClean="0"/>
              <a:t>є  </a:t>
            </a:r>
            <a:r>
              <a:rPr lang="uk-UA" u="sng" dirty="0" smtClean="0"/>
              <a:t> </a:t>
            </a:r>
            <a:r>
              <a:rPr lang="uk-UA" sz="3500" b="1" i="1" u="sng" dirty="0" smtClean="0">
                <a:solidFill>
                  <a:srgbClr val="FF3399"/>
                </a:solidFill>
              </a:rPr>
              <a:t>ВЕДИ</a:t>
            </a:r>
            <a:r>
              <a:rPr lang="uk-UA" sz="3500" b="1" u="sng" dirty="0" smtClean="0">
                <a:solidFill>
                  <a:srgbClr val="FF3399"/>
                </a:solidFill>
              </a:rPr>
              <a:t> </a:t>
            </a:r>
            <a:r>
              <a:rPr lang="uk-UA" dirty="0" smtClean="0"/>
              <a:t>(споріднено «відати», «знати»), записані на листках пальми приблизно   за  1,5 тис. років до н.е.  До Вед </a:t>
            </a:r>
            <a:r>
              <a:rPr lang="uk-UA" b="1" i="1" dirty="0" smtClean="0"/>
              <a:t>входять</a:t>
            </a:r>
            <a:r>
              <a:rPr lang="uk-UA" dirty="0" smtClean="0"/>
              <a:t>: </a:t>
            </a:r>
            <a:r>
              <a:rPr lang="uk-UA" i="1" dirty="0" smtClean="0"/>
              <a:t>міфи, розповіді про предків, богів, гімни, заклинання тощо.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uk-UA" b="1" i="1" dirty="0" smtClean="0"/>
              <a:t>У текстах </a:t>
            </a:r>
            <a:r>
              <a:rPr lang="ru-RU" b="1" i="1" dirty="0" smtClean="0"/>
              <a:t>“</a:t>
            </a:r>
            <a:r>
              <a:rPr lang="uk-UA" b="1" i="1" dirty="0" smtClean="0"/>
              <a:t>Вед</a:t>
            </a:r>
            <a:r>
              <a:rPr lang="ru-RU" b="1" i="1" dirty="0" smtClean="0"/>
              <a:t>”</a:t>
            </a:r>
            <a:r>
              <a:rPr lang="uk-UA" b="1" i="1" dirty="0" smtClean="0"/>
              <a:t> зафіксовано: </a:t>
            </a:r>
            <a:endParaRPr lang="ru-RU" dirty="0" smtClean="0"/>
          </a:p>
          <a:p>
            <a:pPr algn="ctr"/>
            <a:r>
              <a:rPr lang="uk-UA" dirty="0" smtClean="0"/>
              <a:t>●  </a:t>
            </a:r>
            <a:r>
              <a:rPr lang="uk-UA" b="1" dirty="0" smtClean="0"/>
              <a:t>найдавніші версії виникнення світу;</a:t>
            </a:r>
            <a:endParaRPr lang="ru-RU" b="1" dirty="0" smtClean="0"/>
          </a:p>
          <a:p>
            <a:pPr algn="ctr"/>
            <a:r>
              <a:rPr lang="uk-UA" b="1" dirty="0" smtClean="0"/>
              <a:t>● трактування першооснови буття;</a:t>
            </a:r>
            <a:endParaRPr lang="ru-RU" b="1" dirty="0" smtClean="0"/>
          </a:p>
          <a:p>
            <a:pPr algn="ctr"/>
            <a:r>
              <a:rPr lang="uk-UA" b="1" dirty="0" smtClean="0"/>
              <a:t>● певне бачення життєвої долі людини;</a:t>
            </a:r>
            <a:endParaRPr lang="ru-RU" b="1" dirty="0" smtClean="0"/>
          </a:p>
          <a:p>
            <a:pPr algn="ctr"/>
            <a:r>
              <a:rPr lang="uk-UA" b="1" dirty="0" smtClean="0"/>
              <a:t>● позитивна оцінка ролі пізнання;</a:t>
            </a:r>
            <a:endParaRPr lang="ru-RU" b="1" dirty="0" smtClean="0"/>
          </a:p>
          <a:p>
            <a:pPr algn="ctr"/>
            <a:r>
              <a:rPr lang="uk-UA" b="1" dirty="0" smtClean="0"/>
              <a:t>● думка про можливості та умови здійснення людської свободи.</a:t>
            </a:r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User\Рабочий стол\картинки філ Ст.світу\Веди\485894-jp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95850" cy="36671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1" name="Picture 3" descr="C:\Documents and Settings\User\Рабочий стол\картинки філ Ст.світу\Вед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00743"/>
            <a:ext cx="3214710" cy="24079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2" name="Picture 4" descr="C:\Documents and Settings\User\Рабочий стол\картинки філ Ст.світу\Веди\imagекр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61" y="4143379"/>
            <a:ext cx="3119459" cy="233959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01122" cy="124875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i="1" dirty="0" smtClean="0">
                <a:solidFill>
                  <a:srgbClr val="7030A0"/>
                </a:solidFill>
              </a:rPr>
              <a:t>у найдавніших духовних джерелах Стародавньої Індії йдеться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/>
              <a:t>~   </a:t>
            </a:r>
            <a:r>
              <a:rPr lang="uk-UA" b="1" i="1" dirty="0" smtClean="0"/>
              <a:t>про фундаментальні моральні ідеї;</a:t>
            </a:r>
            <a:endParaRPr lang="ru-RU" b="1" dirty="0" smtClean="0"/>
          </a:p>
          <a:p>
            <a:pPr algn="ctr"/>
            <a:r>
              <a:rPr lang="uk-UA" b="1" i="1" dirty="0" smtClean="0"/>
              <a:t>~  про певне осмислення становища людини у світі;</a:t>
            </a:r>
            <a:endParaRPr lang="ru-RU" b="1" dirty="0" smtClean="0"/>
          </a:p>
          <a:p>
            <a:pPr algn="ctr"/>
            <a:r>
              <a:rPr lang="uk-UA" b="1" i="1" dirty="0" smtClean="0"/>
              <a:t>~  про різні шляхи звільнення від законів долі, найкращим з яких є шлях дійового самовдосконалення;</a:t>
            </a:r>
            <a:endParaRPr lang="ru-RU" b="1" dirty="0" smtClean="0"/>
          </a:p>
          <a:p>
            <a:pPr algn="ctr"/>
            <a:r>
              <a:rPr lang="uk-UA" b="1" i="1" dirty="0" smtClean="0"/>
              <a:t>~  тут роздуми про людину превалюють над роздумами про зовнішній світ, а людське «я» стає ключем до пояснення природи.</a:t>
            </a:r>
            <a:endParaRPr lang="ru-RU" b="1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1144</Words>
  <Application>Microsoft Office PowerPoint</Application>
  <PresentationFormat>Экран (4:3)</PresentationFormat>
  <Paragraphs>133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ФІЛОСОФІЯ СТАРОДАВНЬОГО СХОДУ</vt:lpstr>
      <vt:lpstr>План </vt:lpstr>
      <vt:lpstr>Слайд 3</vt:lpstr>
      <vt:lpstr>Особливості західних типів цивілізації</vt:lpstr>
      <vt:lpstr>                                                                                                           Особливості східних типів цивілізації: </vt:lpstr>
      <vt:lpstr>східним філософіям притаманні такі особливості</vt:lpstr>
      <vt:lpstr>ФІЛОСОФІЯ СТАРОДАВНЬОЇ ІНДІЇ</vt:lpstr>
      <vt:lpstr>Слайд 8</vt:lpstr>
      <vt:lpstr>у найдавніших духовних джерелах Стародавньої Індії йдеться</vt:lpstr>
      <vt:lpstr>духовні рухи</vt:lpstr>
      <vt:lpstr>Слайд 11</vt:lpstr>
      <vt:lpstr>Слайд 12</vt:lpstr>
      <vt:lpstr>БУДДИЗМ</vt:lpstr>
      <vt:lpstr>Слайд 14</vt:lpstr>
      <vt:lpstr>ФІЛОСОФСЬКІ ШКОЛИ </vt:lpstr>
      <vt:lpstr>«Санкх’я» </vt:lpstr>
      <vt:lpstr>Слайд 17</vt:lpstr>
      <vt:lpstr>«Чарвака – локаята» </vt:lpstr>
      <vt:lpstr>Слайд 19</vt:lpstr>
      <vt:lpstr>Філософія Стародавнього КИТАЮ</vt:lpstr>
      <vt:lpstr>Слайд 21</vt:lpstr>
      <vt:lpstr>Давньокитайське світобачення</vt:lpstr>
      <vt:lpstr>ФІЛОСОФСЬКІ ШКОЛИ </vt:lpstr>
      <vt:lpstr>Конфуціанство –</vt:lpstr>
      <vt:lpstr>Якщо людина спроможна це робити, то вона постає як “шляхетна – цзюнь-цзи”. Шляхетна людина у своїх діях керується внутрішніми принципами, серед яких обов’язково є :  </vt:lpstr>
      <vt:lpstr>Слайд 26</vt:lpstr>
      <vt:lpstr>Школа “Лао – Цзи”</vt:lpstr>
      <vt:lpstr>Слайд 28</vt:lpstr>
      <vt:lpstr>Храм Неба</vt:lpstr>
      <vt:lpstr>Імператорський палац</vt:lpstr>
      <vt:lpstr>Китайське свято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Філософія стародавньої Індії</dc:title>
  <dc:creator>user</dc:creator>
  <cp:lastModifiedBy>user</cp:lastModifiedBy>
  <cp:revision>23</cp:revision>
  <dcterms:created xsi:type="dcterms:W3CDTF">2012-04-11T12:13:22Z</dcterms:created>
  <dcterms:modified xsi:type="dcterms:W3CDTF">2012-04-12T14:11:15Z</dcterms:modified>
</cp:coreProperties>
</file>