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2334121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Поняття про популяцію, екосистему та чинники середовища.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Мета</a:t>
            </a:r>
            <a:r>
              <a:rPr lang="en-US" dirty="0" smtClean="0"/>
              <a:t>:</a:t>
            </a:r>
            <a:r>
              <a:rPr lang="uk-UA" dirty="0" smtClean="0"/>
              <a:t> ознайомити з поняттями про популяцію,  екосистему та чинники середовища; розвивати вміння їх порівнювати; виховувати бережливе ставлення до тварин.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-387350"/>
            <a:ext cx="9144000" cy="678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Чинники середовища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3200" dirty="0" smtClean="0"/>
              <a:t>Біотичні           відносини між різними організмами.</a:t>
            </a:r>
          </a:p>
          <a:p>
            <a:pPr>
              <a:buNone/>
            </a:pPr>
            <a:r>
              <a:rPr lang="uk-UA" sz="3200" dirty="0" smtClean="0"/>
              <a:t>Абіотичні        температура, вода, опади, тепло.</a:t>
            </a:r>
          </a:p>
          <a:p>
            <a:pPr>
              <a:buNone/>
            </a:pPr>
            <a:r>
              <a:rPr lang="uk-UA" sz="3200" dirty="0" smtClean="0"/>
              <a:t>Антропогенний          всі види діяльності людини у природі.</a:t>
            </a:r>
            <a:endParaRPr lang="ru-RU" sz="32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195736" y="1916832"/>
            <a:ext cx="57606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483768" y="2996952"/>
            <a:ext cx="57606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635896" y="4077072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Біологія\завантажен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2600325" cy="1762125"/>
          </a:xfrm>
          <a:prstGeom prst="rect">
            <a:avLst/>
          </a:prstGeom>
          <a:noFill/>
        </p:spPr>
      </p:pic>
      <p:pic>
        <p:nvPicPr>
          <p:cNvPr id="1027" name="Picture 3" descr="H:\Біологія\images (2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276872"/>
            <a:ext cx="1872208" cy="1872208"/>
          </a:xfrm>
          <a:prstGeom prst="rect">
            <a:avLst/>
          </a:prstGeom>
          <a:noFill/>
        </p:spPr>
      </p:pic>
      <p:pic>
        <p:nvPicPr>
          <p:cNvPr id="1028" name="Picture 4" descr="H:\Біологія\images (3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620688"/>
            <a:ext cx="3888432" cy="1944216"/>
          </a:xfrm>
          <a:prstGeom prst="rect">
            <a:avLst/>
          </a:prstGeom>
          <a:noFill/>
        </p:spPr>
      </p:pic>
      <p:pic>
        <p:nvPicPr>
          <p:cNvPr id="1029" name="Picture 5" descr="H:\Біологія\images (4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789040"/>
            <a:ext cx="3888432" cy="2578199"/>
          </a:xfrm>
          <a:prstGeom prst="rect">
            <a:avLst/>
          </a:prstGeom>
          <a:noFill/>
        </p:spPr>
      </p:pic>
      <p:pic>
        <p:nvPicPr>
          <p:cNvPr id="1030" name="Picture 6" descr="H:\Біологія\images (49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005064"/>
            <a:ext cx="4320480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Питання для обговорення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Які тварини живуть популяціями</a:t>
            </a:r>
            <a:r>
              <a:rPr lang="en-US" dirty="0" smtClean="0"/>
              <a:t>?</a:t>
            </a:r>
            <a:endParaRPr lang="uk-UA" dirty="0" smtClean="0"/>
          </a:p>
          <a:p>
            <a:r>
              <a:rPr lang="uk-UA" dirty="0" smtClean="0"/>
              <a:t>Які фактори впливають на життя тварин</a:t>
            </a:r>
            <a:r>
              <a:rPr lang="en-US" dirty="0" smtClean="0"/>
              <a:t>?</a:t>
            </a:r>
            <a:endParaRPr lang="uk-UA" dirty="0" smtClean="0"/>
          </a:p>
          <a:p>
            <a:r>
              <a:rPr lang="uk-UA" dirty="0" smtClean="0"/>
              <a:t>Які екосистеми є у нашій місцевості</a:t>
            </a:r>
            <a:r>
              <a:rPr lang="en-US" dirty="0" smtClean="0"/>
              <a:t>?</a:t>
            </a:r>
            <a:endParaRPr lang="uk-UA" dirty="0" smtClean="0"/>
          </a:p>
          <a:p>
            <a:r>
              <a:rPr lang="uk-UA" dirty="0" smtClean="0"/>
              <a:t>Які тварини мешкають</a:t>
            </a:r>
            <a:r>
              <a:rPr lang="en-US" dirty="0" smtClean="0"/>
              <a:t> </a:t>
            </a:r>
            <a:r>
              <a:rPr lang="uk-UA" dirty="0" smtClean="0"/>
              <a:t>в лісі</a:t>
            </a:r>
            <a:r>
              <a:rPr lang="en-US" dirty="0" smtClean="0"/>
              <a:t>?</a:t>
            </a:r>
          </a:p>
          <a:p>
            <a:r>
              <a:rPr lang="uk-UA" dirty="0" smtClean="0"/>
              <a:t>Які тварини живуть в шкільному саду</a:t>
            </a:r>
            <a:r>
              <a:rPr lang="en-US" dirty="0" smtClean="0"/>
              <a:t>?</a:t>
            </a:r>
          </a:p>
          <a:p>
            <a:r>
              <a:rPr lang="uk-UA" dirty="0" smtClean="0"/>
              <a:t> Які тварини живуть у річці</a:t>
            </a:r>
            <a:r>
              <a:rPr lang="en-US" dirty="0" smtClean="0"/>
              <a:t>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Актуалізація опорних знань і мотивація навчальної діяльності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Питання для обговорення</a:t>
            </a:r>
          </a:p>
          <a:p>
            <a:r>
              <a:rPr lang="uk-UA" dirty="0" smtClean="0"/>
              <a:t>Що таке вид</a:t>
            </a:r>
            <a:r>
              <a:rPr lang="en-US" dirty="0" smtClean="0"/>
              <a:t>?</a:t>
            </a:r>
          </a:p>
          <a:p>
            <a:r>
              <a:rPr lang="uk-UA" dirty="0" smtClean="0"/>
              <a:t>Що таке родина</a:t>
            </a:r>
            <a:r>
              <a:rPr lang="en-US" dirty="0" smtClean="0"/>
              <a:t>?</a:t>
            </a:r>
          </a:p>
          <a:p>
            <a:r>
              <a:rPr lang="uk-UA" dirty="0" smtClean="0"/>
              <a:t>Чому тварини живуть зграями</a:t>
            </a:r>
            <a:r>
              <a:rPr lang="en-US" dirty="0" smtClean="0"/>
              <a:t>?</a:t>
            </a:r>
          </a:p>
          <a:p>
            <a:r>
              <a:rPr lang="uk-UA" dirty="0" smtClean="0"/>
              <a:t>Які умови необхідні тваринам для життя</a:t>
            </a:r>
            <a:r>
              <a:rPr lang="en-US" dirty="0" smtClean="0"/>
              <a:t>?</a:t>
            </a:r>
            <a:endParaRPr lang="uk-UA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Основні поняття про популяцію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err="1" smtClean="0"/>
              <a:t>Популяція</a:t>
            </a:r>
            <a:r>
              <a:rPr lang="ru-RU" dirty="0" smtClean="0"/>
              <a:t> —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займають</a:t>
            </a:r>
            <a:r>
              <a:rPr lang="ru-RU" dirty="0" smtClean="0"/>
              <a:t> </a:t>
            </a:r>
            <a:r>
              <a:rPr lang="ru-RU" dirty="0" err="1" smtClean="0"/>
              <a:t>обмежений</a:t>
            </a:r>
            <a:r>
              <a:rPr lang="ru-RU" dirty="0" smtClean="0"/>
              <a:t> ареал (</a:t>
            </a:r>
            <a:r>
              <a:rPr lang="ru-RU" dirty="0" err="1" smtClean="0"/>
              <a:t>територія</a:t>
            </a:r>
            <a:r>
              <a:rPr lang="ru-RU" dirty="0" smtClean="0"/>
              <a:t> </a:t>
            </a:r>
            <a:r>
              <a:rPr lang="ru-RU" dirty="0" err="1" smtClean="0"/>
              <a:t>поширення</a:t>
            </a:r>
            <a:r>
              <a:rPr lang="ru-RU" dirty="0" smtClean="0"/>
              <a:t> </a:t>
            </a:r>
            <a:r>
              <a:rPr lang="ru-RU" dirty="0" err="1" smtClean="0"/>
              <a:t>якогось</a:t>
            </a:r>
            <a:r>
              <a:rPr lang="ru-RU" dirty="0" smtClean="0"/>
              <a:t> </a:t>
            </a:r>
            <a:r>
              <a:rPr lang="ru-RU" dirty="0" err="1" smtClean="0"/>
              <a:t>об'єкта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явища</a:t>
            </a:r>
            <a:r>
              <a:rPr lang="ru-RU" dirty="0" smtClean="0"/>
              <a:t>),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спільне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за фенотипом та </a:t>
            </a:r>
            <a:r>
              <a:rPr lang="ru-RU" dirty="0" err="1" smtClean="0"/>
              <a:t>географічно</a:t>
            </a:r>
            <a:r>
              <a:rPr lang="ru-RU" dirty="0" smtClean="0"/>
              <a:t> </a:t>
            </a:r>
            <a:r>
              <a:rPr lang="ru-RU" dirty="0" err="1" smtClean="0"/>
              <a:t>ізольовані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популяцій</a:t>
            </a:r>
            <a:r>
              <a:rPr lang="ru-RU" dirty="0" smtClean="0"/>
              <a:t> </a:t>
            </a:r>
            <a:r>
              <a:rPr lang="ru-RU" dirty="0" err="1" smtClean="0"/>
              <a:t>даного</a:t>
            </a:r>
            <a:r>
              <a:rPr lang="ru-RU" dirty="0" smtClean="0"/>
              <a:t> виду. </a:t>
            </a:r>
            <a:r>
              <a:rPr lang="ru-RU" dirty="0" err="1" smtClean="0"/>
              <a:t>Ріст</a:t>
            </a:r>
            <a:r>
              <a:rPr lang="ru-RU" dirty="0" smtClean="0"/>
              <a:t> </a:t>
            </a:r>
            <a:r>
              <a:rPr lang="ru-RU" dirty="0" err="1" smtClean="0"/>
              <a:t>популяції</a:t>
            </a:r>
            <a:r>
              <a:rPr lang="ru-RU" dirty="0" smtClean="0"/>
              <a:t> — </a:t>
            </a:r>
            <a:r>
              <a:rPr lang="ru-RU" dirty="0" err="1" smtClean="0"/>
              <a:t>співвідношення</a:t>
            </a:r>
            <a:r>
              <a:rPr lang="ru-RU" dirty="0" smtClean="0"/>
              <a:t> </a:t>
            </a:r>
            <a:r>
              <a:rPr lang="ru-RU" dirty="0" err="1" smtClean="0"/>
              <a:t>народжуваності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смертності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В </a:t>
            </a:r>
            <a:r>
              <a:rPr lang="ru-RU" dirty="0" err="1" smtClean="0"/>
              <a:t>еволюційній</a:t>
            </a:r>
            <a:r>
              <a:rPr lang="ru-RU" dirty="0" smtClean="0"/>
              <a:t> </a:t>
            </a:r>
            <a:r>
              <a:rPr lang="ru-RU" dirty="0" err="1" smtClean="0"/>
              <a:t>теорії</a:t>
            </a:r>
            <a:r>
              <a:rPr lang="ru-RU" dirty="0" smtClean="0"/>
              <a:t>, </a:t>
            </a:r>
            <a:r>
              <a:rPr lang="ru-RU" dirty="0" err="1" smtClean="0"/>
              <a:t>популяція</a:t>
            </a:r>
            <a:r>
              <a:rPr lang="ru-RU" dirty="0" smtClean="0"/>
              <a:t> -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особин</a:t>
            </a:r>
            <a:r>
              <a:rPr lang="ru-RU" dirty="0" smtClean="0"/>
              <a:t>, </a:t>
            </a:r>
            <a:r>
              <a:rPr lang="ru-RU" dirty="0" err="1" smtClean="0"/>
              <a:t>здатна</a:t>
            </a:r>
            <a:r>
              <a:rPr lang="ru-RU" dirty="0" smtClean="0"/>
              <a:t> до </a:t>
            </a:r>
            <a:r>
              <a:rPr lang="ru-RU" dirty="0" err="1" smtClean="0"/>
              <a:t>більш-менш</a:t>
            </a:r>
            <a:r>
              <a:rPr lang="ru-RU" dirty="0" smtClean="0"/>
              <a:t> </a:t>
            </a:r>
            <a:r>
              <a:rPr lang="ru-RU" dirty="0" err="1" smtClean="0"/>
              <a:t>сталого</a:t>
            </a:r>
            <a:r>
              <a:rPr lang="ru-RU" dirty="0" smtClean="0"/>
              <a:t> </a:t>
            </a:r>
            <a:r>
              <a:rPr lang="ru-RU" dirty="0" err="1" smtClean="0"/>
              <a:t>самовідтворення</a:t>
            </a:r>
            <a:r>
              <a:rPr lang="ru-RU" dirty="0" smtClean="0"/>
              <a:t> (як </a:t>
            </a:r>
            <a:r>
              <a:rPr lang="ru-RU" dirty="0" err="1" smtClean="0"/>
              <a:t>статевого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безстатевого</a:t>
            </a:r>
            <a:r>
              <a:rPr lang="ru-RU" dirty="0" smtClean="0"/>
              <a:t>), вона </a:t>
            </a:r>
            <a:r>
              <a:rPr lang="ru-RU" dirty="0" err="1" smtClean="0"/>
              <a:t>відособлена</a:t>
            </a:r>
            <a:r>
              <a:rPr lang="ru-RU" dirty="0" smtClean="0"/>
              <a:t> (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географічно</a:t>
            </a:r>
            <a:r>
              <a:rPr lang="ru-RU" dirty="0" smtClean="0"/>
              <a:t>)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представниками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(при </a:t>
            </a:r>
            <a:r>
              <a:rPr lang="ru-RU" dirty="0" err="1" smtClean="0"/>
              <a:t>статевій</a:t>
            </a:r>
            <a:r>
              <a:rPr lang="ru-RU" dirty="0" smtClean="0"/>
              <a:t> </a:t>
            </a:r>
            <a:r>
              <a:rPr lang="ru-RU" dirty="0" err="1" smtClean="0"/>
              <a:t>репродукції</a:t>
            </a:r>
            <a:r>
              <a:rPr lang="ru-RU" dirty="0" smtClean="0"/>
              <a:t>) </a:t>
            </a:r>
            <a:r>
              <a:rPr lang="ru-RU" dirty="0" err="1" smtClean="0"/>
              <a:t>потенційно</a:t>
            </a:r>
            <a:r>
              <a:rPr lang="ru-RU" dirty="0" smtClean="0"/>
              <a:t> </a:t>
            </a:r>
            <a:r>
              <a:rPr lang="ru-RU" dirty="0" err="1" smtClean="0"/>
              <a:t>можливий</a:t>
            </a:r>
            <a:r>
              <a:rPr lang="ru-RU" dirty="0" smtClean="0"/>
              <a:t> </a:t>
            </a:r>
            <a:r>
              <a:rPr lang="ru-RU" dirty="0" err="1" smtClean="0"/>
              <a:t>генетичний</a:t>
            </a:r>
            <a:r>
              <a:rPr lang="ru-RU" dirty="0" smtClean="0"/>
              <a:t> </a:t>
            </a:r>
            <a:r>
              <a:rPr lang="ru-RU" dirty="0" err="1" smtClean="0"/>
              <a:t>обмін</a:t>
            </a:r>
            <a:r>
              <a:rPr lang="ru-RU" dirty="0" smtClean="0"/>
              <a:t>. З точки </a:t>
            </a:r>
            <a:r>
              <a:rPr lang="ru-RU" dirty="0" err="1" smtClean="0"/>
              <a:t>зору</a:t>
            </a:r>
            <a:r>
              <a:rPr lang="ru-RU" dirty="0" smtClean="0"/>
              <a:t> </a:t>
            </a:r>
            <a:r>
              <a:rPr lang="ru-RU" dirty="0" err="1" smtClean="0"/>
              <a:t>популяційної</a:t>
            </a:r>
            <a:r>
              <a:rPr lang="ru-RU" dirty="0" smtClean="0"/>
              <a:t> генетики, </a:t>
            </a:r>
            <a:r>
              <a:rPr lang="ru-RU" dirty="0" err="1" smtClean="0"/>
              <a:t>популяція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особин</a:t>
            </a:r>
            <a:r>
              <a:rPr lang="ru-RU" dirty="0" smtClean="0"/>
              <a:t>, в межах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ймовірність</a:t>
            </a:r>
            <a:r>
              <a:rPr lang="ru-RU" dirty="0" smtClean="0"/>
              <a:t> </a:t>
            </a:r>
            <a:r>
              <a:rPr lang="ru-RU" dirty="0" err="1" smtClean="0"/>
              <a:t>схрещування</a:t>
            </a:r>
            <a:r>
              <a:rPr lang="ru-RU" dirty="0" smtClean="0"/>
              <a:t> у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перевершує</a:t>
            </a:r>
            <a:r>
              <a:rPr lang="ru-RU" dirty="0" smtClean="0"/>
              <a:t> </a:t>
            </a:r>
            <a:r>
              <a:rPr lang="ru-RU" dirty="0" err="1" smtClean="0"/>
              <a:t>ймовірність</a:t>
            </a:r>
            <a:r>
              <a:rPr lang="ru-RU" dirty="0" smtClean="0"/>
              <a:t> </a:t>
            </a:r>
            <a:r>
              <a:rPr lang="ru-RU" dirty="0" err="1" smtClean="0"/>
              <a:t>схрещування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представниками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подібних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.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говорять</a:t>
            </a:r>
            <a:r>
              <a:rPr lang="ru-RU" dirty="0" smtClean="0"/>
              <a:t> про </a:t>
            </a:r>
            <a:r>
              <a:rPr lang="ru-RU" dirty="0" err="1" smtClean="0"/>
              <a:t>популяції</a:t>
            </a:r>
            <a:r>
              <a:rPr lang="ru-RU" dirty="0" smtClean="0"/>
              <a:t> як про </a:t>
            </a:r>
            <a:r>
              <a:rPr lang="ru-RU" dirty="0" err="1" smtClean="0"/>
              <a:t>групи</a:t>
            </a:r>
            <a:r>
              <a:rPr lang="ru-RU" dirty="0" smtClean="0"/>
              <a:t> в </a:t>
            </a:r>
            <a:r>
              <a:rPr lang="ru-RU" dirty="0" err="1" smtClean="0"/>
              <a:t>складі</a:t>
            </a:r>
            <a:r>
              <a:rPr lang="ru-RU" dirty="0" smtClean="0"/>
              <a:t> виду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підвиду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424847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Основні поняття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Кожен</a:t>
            </a:r>
            <a:r>
              <a:rPr lang="ru-RU" dirty="0" smtClean="0"/>
              <a:t> вид </a:t>
            </a:r>
            <a:r>
              <a:rPr lang="ru-RU" dirty="0" err="1" smtClean="0"/>
              <a:t>організмів</a:t>
            </a:r>
            <a:r>
              <a:rPr lang="ru-RU" dirty="0" smtClean="0"/>
              <a:t> 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історичного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пристосовується</a:t>
            </a:r>
            <a:r>
              <a:rPr lang="ru-RU" dirty="0" smtClean="0"/>
              <a:t> до </a:t>
            </a:r>
            <a:r>
              <a:rPr lang="ru-RU" dirty="0" err="1" smtClean="0"/>
              <a:t>певних</a:t>
            </a:r>
            <a:r>
              <a:rPr lang="ru-RU" dirty="0" smtClean="0"/>
              <a:t> умов </a:t>
            </a:r>
            <a:r>
              <a:rPr lang="ru-RU" dirty="0" err="1" smtClean="0"/>
              <a:t>існування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визначає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ареал. </a:t>
            </a:r>
            <a:r>
              <a:rPr lang="ru-RU" dirty="0" err="1" smtClean="0"/>
              <a:t>Взаємодія</a:t>
            </a:r>
            <a:r>
              <a:rPr lang="ru-RU" dirty="0" smtClean="0"/>
              <a:t> </a:t>
            </a:r>
            <a:r>
              <a:rPr lang="ru-RU" dirty="0" err="1" smtClean="0"/>
              <a:t>популяцій</a:t>
            </a:r>
            <a:r>
              <a:rPr lang="ru-RU" dirty="0" smtClean="0"/>
              <a:t> виду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усім</a:t>
            </a:r>
            <a:r>
              <a:rPr lang="ru-RU" dirty="0" smtClean="0"/>
              <a:t> комплексом </a:t>
            </a:r>
            <a:r>
              <a:rPr lang="ru-RU" dirty="0" err="1" smtClean="0"/>
              <a:t>екологічних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популяціями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, </a:t>
            </a:r>
            <a:r>
              <a:rPr lang="ru-RU" dirty="0" err="1" smtClean="0"/>
              <a:t>визначає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популяцій</a:t>
            </a:r>
            <a:r>
              <a:rPr lang="ru-RU" dirty="0" smtClean="0"/>
              <a:t> у </a:t>
            </a:r>
            <a:r>
              <a:rPr lang="ru-RU" dirty="0" err="1" smtClean="0"/>
              <a:t>системі</a:t>
            </a:r>
            <a:r>
              <a:rPr lang="ru-RU" dirty="0" smtClean="0"/>
              <a:t> </a:t>
            </a:r>
            <a:r>
              <a:rPr lang="ru-RU" dirty="0" err="1" smtClean="0"/>
              <a:t>біогеоценозу</a:t>
            </a:r>
            <a:r>
              <a:rPr lang="ru-RU" dirty="0" smtClean="0"/>
              <a:t> - </a:t>
            </a:r>
            <a:r>
              <a:rPr lang="ru-RU" dirty="0" err="1" smtClean="0"/>
              <a:t>екологічну</a:t>
            </a:r>
            <a:r>
              <a:rPr lang="ru-RU" dirty="0" smtClean="0"/>
              <a:t> </a:t>
            </a:r>
            <a:r>
              <a:rPr lang="ru-RU" dirty="0" err="1" smtClean="0"/>
              <a:t>нішу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799"/>
            <a:ext cx="3312368" cy="250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933056"/>
            <a:ext cx="3312368" cy="274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Екологічна ніша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err="1" smtClean="0"/>
              <a:t>Екологічна</a:t>
            </a:r>
            <a:r>
              <a:rPr lang="ru-RU" dirty="0" smtClean="0"/>
              <a:t> </a:t>
            </a:r>
            <a:r>
              <a:rPr lang="ru-RU" dirty="0" err="1" smtClean="0"/>
              <a:t>ніша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просторове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трофічне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</a:t>
            </a:r>
            <a:r>
              <a:rPr lang="ru-RU" dirty="0" err="1" smtClean="0"/>
              <a:t>популяції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виду в </a:t>
            </a:r>
            <a:r>
              <a:rPr lang="ru-RU" dirty="0" err="1" smtClean="0"/>
              <a:t>біогеоценозі</a:t>
            </a:r>
            <a:r>
              <a:rPr lang="ru-RU" dirty="0" smtClean="0"/>
              <a:t>, комплекс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взаємозв'язків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видами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 до умов </a:t>
            </a:r>
            <a:r>
              <a:rPr lang="ru-RU" dirty="0" err="1" smtClean="0"/>
              <a:t>довкілля</a:t>
            </a:r>
            <a:r>
              <a:rPr lang="ru-RU" dirty="0" smtClean="0"/>
              <a:t>. </a:t>
            </a:r>
            <a:r>
              <a:rPr lang="ru-RU" dirty="0" err="1" smtClean="0"/>
              <a:t>Екологічна</a:t>
            </a:r>
            <a:r>
              <a:rPr lang="ru-RU" dirty="0" smtClean="0"/>
              <a:t> </a:t>
            </a:r>
            <a:r>
              <a:rPr lang="ru-RU" dirty="0" err="1" smtClean="0"/>
              <a:t>ніша</a:t>
            </a:r>
            <a:r>
              <a:rPr lang="ru-RU" dirty="0" smtClean="0"/>
              <a:t> </a:t>
            </a:r>
            <a:r>
              <a:rPr lang="ru-RU" dirty="0" err="1" smtClean="0"/>
              <a:t>популяції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виду в </a:t>
            </a:r>
            <a:r>
              <a:rPr lang="ru-RU" dirty="0" err="1" smtClean="0"/>
              <a:t>даному</a:t>
            </a:r>
            <a:r>
              <a:rPr lang="ru-RU" dirty="0" smtClean="0"/>
              <a:t> </a:t>
            </a:r>
            <a:r>
              <a:rPr lang="ru-RU" dirty="0" err="1" smtClean="0"/>
              <a:t>біогеоценозі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як </a:t>
            </a:r>
            <a:r>
              <a:rPr lang="ru-RU" dirty="0" err="1" smtClean="0"/>
              <a:t>абіотичними</a:t>
            </a:r>
            <a:r>
              <a:rPr lang="ru-RU" dirty="0" smtClean="0"/>
              <a:t> факторами,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біотичними</a:t>
            </a:r>
            <a:r>
              <a:rPr lang="ru-RU" dirty="0" smtClean="0"/>
              <a:t> (</a:t>
            </a:r>
            <a:r>
              <a:rPr lang="ru-RU" dirty="0" err="1" smtClean="0"/>
              <a:t>взаємодіями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популяціями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).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біотичних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, </a:t>
            </a:r>
            <a:r>
              <a:rPr lang="ru-RU" dirty="0" err="1" smtClean="0"/>
              <a:t>наскільки</a:t>
            </a:r>
            <a:r>
              <a:rPr lang="ru-RU" dirty="0" smtClean="0"/>
              <a:t> </a:t>
            </a:r>
            <a:r>
              <a:rPr lang="ru-RU" dirty="0" err="1" smtClean="0"/>
              <a:t>екологічні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виду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реалізовані</a:t>
            </a:r>
            <a:r>
              <a:rPr lang="ru-RU" dirty="0" smtClean="0"/>
              <a:t> в </a:t>
            </a:r>
            <a:r>
              <a:rPr lang="ru-RU" dirty="0" err="1" smtClean="0"/>
              <a:t>умовах</a:t>
            </a:r>
            <a:r>
              <a:rPr lang="ru-RU" dirty="0" smtClean="0"/>
              <a:t> конкретного </a:t>
            </a:r>
            <a:r>
              <a:rPr lang="ru-RU" dirty="0" err="1" smtClean="0"/>
              <a:t>біогеоценозу</a:t>
            </a:r>
            <a:r>
              <a:rPr lang="ru-RU" dirty="0" smtClean="0"/>
              <a:t>. Чим </a:t>
            </a:r>
            <a:r>
              <a:rPr lang="ru-RU" dirty="0" err="1" smtClean="0"/>
              <a:t>ближчі</a:t>
            </a:r>
            <a:r>
              <a:rPr lang="ru-RU" dirty="0" smtClean="0"/>
              <a:t> </a:t>
            </a:r>
            <a:r>
              <a:rPr lang="ru-RU" dirty="0" err="1" smtClean="0"/>
              <a:t>екологічні</a:t>
            </a:r>
            <a:r>
              <a:rPr lang="ru-RU" dirty="0" smtClean="0"/>
              <a:t> </a:t>
            </a:r>
            <a:r>
              <a:rPr lang="ru-RU" dirty="0" err="1" smtClean="0"/>
              <a:t>ніші</a:t>
            </a:r>
            <a:r>
              <a:rPr lang="ru-RU" dirty="0" smtClean="0"/>
              <a:t> </a:t>
            </a:r>
            <a:r>
              <a:rPr lang="ru-RU" dirty="0" err="1" smtClean="0"/>
              <a:t>популяцій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в одному </a:t>
            </a:r>
            <a:r>
              <a:rPr lang="ru-RU" dirty="0" err="1" smtClean="0"/>
              <a:t>біогеоценозі</a:t>
            </a:r>
            <a:r>
              <a:rPr lang="ru-RU" dirty="0" smtClean="0"/>
              <a:t>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гостріша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ними </a:t>
            </a:r>
            <a:r>
              <a:rPr lang="ru-RU" dirty="0" err="1" smtClean="0"/>
              <a:t>конкуренція</a:t>
            </a:r>
            <a:r>
              <a:rPr lang="ru-RU" dirty="0" smtClean="0"/>
              <a:t> за </a:t>
            </a:r>
            <a:r>
              <a:rPr lang="ru-RU" dirty="0" err="1" smtClean="0"/>
              <a:t>ресурси</a:t>
            </a:r>
            <a:r>
              <a:rPr lang="ru-RU" dirty="0" smtClean="0"/>
              <a:t>.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такої</a:t>
            </a:r>
            <a:r>
              <a:rPr lang="ru-RU" dirty="0" smtClean="0"/>
              <a:t> </a:t>
            </a:r>
            <a:r>
              <a:rPr lang="ru-RU" dirty="0" err="1" smtClean="0"/>
              <a:t>конкуренції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один вид </a:t>
            </a:r>
            <a:r>
              <a:rPr lang="ru-RU" dirty="0" err="1" smtClean="0"/>
              <a:t>витискує</a:t>
            </a:r>
            <a:r>
              <a:rPr lang="ru-RU" dirty="0" smtClean="0"/>
              <a:t> </a:t>
            </a:r>
            <a:r>
              <a:rPr lang="ru-RU" dirty="0" err="1" smtClean="0"/>
              <a:t>інший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даного</a:t>
            </a:r>
            <a:r>
              <a:rPr lang="ru-RU" dirty="0" smtClean="0"/>
              <a:t> </a:t>
            </a:r>
            <a:r>
              <a:rPr lang="ru-RU" dirty="0" err="1" smtClean="0"/>
              <a:t>біогеоценозу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вимоги</a:t>
            </a:r>
            <a:r>
              <a:rPr lang="ru-RU" dirty="0" smtClean="0"/>
              <a:t> до умов </a:t>
            </a:r>
            <a:r>
              <a:rPr lang="ru-RU" dirty="0" err="1" smtClean="0"/>
              <a:t>довкілля</a:t>
            </a:r>
            <a:r>
              <a:rPr lang="ru-RU" dirty="0" smtClean="0"/>
              <a:t> (характеру </a:t>
            </a:r>
            <a:r>
              <a:rPr lang="ru-RU" dirty="0" err="1" smtClean="0"/>
              <a:t>їжі</a:t>
            </a:r>
            <a:r>
              <a:rPr lang="ru-RU" dirty="0" smtClean="0"/>
              <a:t>, </a:t>
            </a:r>
            <a:r>
              <a:rPr lang="ru-RU" dirty="0" err="1" smtClean="0"/>
              <a:t>просторового</a:t>
            </a:r>
            <a:r>
              <a:rPr lang="ru-RU" dirty="0" smtClean="0"/>
              <a:t> </a:t>
            </a:r>
            <a:r>
              <a:rPr lang="ru-RU" dirty="0" err="1" smtClean="0"/>
              <a:t>розміщення</a:t>
            </a:r>
            <a:r>
              <a:rPr lang="ru-RU" dirty="0" smtClean="0"/>
              <a:t>, часу </a:t>
            </a:r>
            <a:r>
              <a:rPr lang="ru-RU" dirty="0" err="1" smtClean="0"/>
              <a:t>розмноження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 </a:t>
            </a:r>
            <a:r>
              <a:rPr lang="ru-RU" dirty="0" err="1" smtClean="0"/>
              <a:t>змінюються</a:t>
            </a:r>
            <a:r>
              <a:rPr lang="ru-RU" dirty="0" smtClean="0"/>
              <a:t> (мал. 127).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00200"/>
            <a:ext cx="2520280" cy="519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Що таке життєві форми організмів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Пристосування</a:t>
            </a:r>
            <a:r>
              <a:rPr lang="ru-RU" dirty="0" smtClean="0"/>
              <a:t> </a:t>
            </a:r>
            <a:r>
              <a:rPr lang="ru-RU" dirty="0" err="1" smtClean="0"/>
              <a:t>еукаріотичних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 до </a:t>
            </a:r>
            <a:r>
              <a:rPr lang="ru-RU" dirty="0" err="1" smtClean="0"/>
              <a:t>певних</a:t>
            </a:r>
            <a:r>
              <a:rPr lang="ru-RU" dirty="0" smtClean="0"/>
              <a:t> умов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err="1" smtClean="0"/>
              <a:t>неодмінно</a:t>
            </a:r>
            <a:r>
              <a:rPr lang="ru-RU" dirty="0" smtClean="0"/>
              <a:t> </a:t>
            </a:r>
            <a:r>
              <a:rPr lang="ru-RU" dirty="0" err="1" smtClean="0"/>
              <a:t>позначається</a:t>
            </a:r>
            <a:r>
              <a:rPr lang="ru-RU" dirty="0" smtClean="0"/>
              <a:t> на </a:t>
            </a:r>
            <a:r>
              <a:rPr lang="ru-RU" dirty="0" err="1" smtClean="0"/>
              <a:t>їхній</a:t>
            </a:r>
            <a:r>
              <a:rPr lang="ru-RU" dirty="0" smtClean="0"/>
              <a:t> </a:t>
            </a:r>
            <a:r>
              <a:rPr lang="ru-RU" dirty="0" err="1" smtClean="0"/>
              <a:t>будові</a:t>
            </a:r>
            <a:r>
              <a:rPr lang="ru-RU" dirty="0" smtClean="0"/>
              <a:t> та </a:t>
            </a:r>
            <a:r>
              <a:rPr lang="ru-RU" dirty="0" err="1" smtClean="0"/>
              <a:t>процесах</a:t>
            </a:r>
            <a:r>
              <a:rPr lang="ru-RU" dirty="0" smtClean="0"/>
              <a:t>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. Так </a:t>
            </a:r>
            <a:r>
              <a:rPr lang="ru-RU" dirty="0" err="1" smtClean="0"/>
              <a:t>виникають</a:t>
            </a:r>
            <a:r>
              <a:rPr lang="ru-RU" dirty="0" smtClean="0"/>
              <a:t> </a:t>
            </a:r>
            <a:r>
              <a:rPr lang="ru-RU" dirty="0" err="1" smtClean="0"/>
              <a:t>морфофізіологічні</a:t>
            </a:r>
            <a:r>
              <a:rPr lang="ru-RU" dirty="0" smtClean="0"/>
              <a:t> </a:t>
            </a:r>
            <a:r>
              <a:rPr lang="ru-RU" dirty="0" err="1" smtClean="0"/>
              <a:t>адаптації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сприяють</a:t>
            </a:r>
            <a:r>
              <a:rPr lang="ru-RU" dirty="0" smtClean="0"/>
              <a:t> </a:t>
            </a:r>
            <a:r>
              <a:rPr lang="ru-RU" dirty="0" err="1" smtClean="0"/>
              <a:t>успішному</a:t>
            </a:r>
            <a:r>
              <a:rPr lang="ru-RU" dirty="0" smtClean="0"/>
              <a:t> </a:t>
            </a:r>
            <a:r>
              <a:rPr lang="ru-RU" dirty="0" err="1" smtClean="0"/>
              <a:t>здійсненню</a:t>
            </a:r>
            <a:r>
              <a:rPr lang="ru-RU" dirty="0" smtClean="0"/>
              <a:t> </a:t>
            </a:r>
            <a:r>
              <a:rPr lang="ru-RU" dirty="0" err="1" smtClean="0"/>
              <a:t>життєвих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виживанню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 кожного виду.</a:t>
            </a:r>
          </a:p>
          <a:p>
            <a:endParaRPr lang="ru-RU" dirty="0" smtClean="0"/>
          </a:p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організми</a:t>
            </a:r>
            <a:r>
              <a:rPr lang="ru-RU" dirty="0" smtClean="0"/>
              <a:t> </a:t>
            </a:r>
            <a:r>
              <a:rPr lang="ru-RU" dirty="0" err="1" smtClean="0"/>
              <a:t>віддалених</a:t>
            </a:r>
            <a:r>
              <a:rPr lang="ru-RU" dirty="0" smtClean="0"/>
              <a:t> </a:t>
            </a:r>
            <a:r>
              <a:rPr lang="ru-RU" dirty="0" err="1" smtClean="0"/>
              <a:t>систематичних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 </a:t>
            </a:r>
            <a:r>
              <a:rPr lang="ru-RU" dirty="0" err="1" smtClean="0"/>
              <a:t>мешкають</a:t>
            </a:r>
            <a:r>
              <a:rPr lang="ru-RU" dirty="0" smtClean="0"/>
              <a:t> у </a:t>
            </a:r>
            <a:r>
              <a:rPr lang="ru-RU" dirty="0" err="1" smtClean="0"/>
              <a:t>подібних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, </a:t>
            </a:r>
            <a:r>
              <a:rPr lang="ru-RU" dirty="0" err="1" smtClean="0"/>
              <a:t>у</a:t>
            </a:r>
            <a:r>
              <a:rPr lang="ru-RU" dirty="0" smtClean="0"/>
              <a:t> них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формуватися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подібні</a:t>
            </a:r>
            <a:r>
              <a:rPr lang="ru-RU" dirty="0" smtClean="0"/>
              <a:t> </a:t>
            </a:r>
            <a:r>
              <a:rPr lang="ru-RU" dirty="0" err="1" smtClean="0"/>
              <a:t>адаптації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ласти</a:t>
            </a:r>
            <a:r>
              <a:rPr lang="ru-RU" dirty="0" smtClean="0"/>
              <a:t> </a:t>
            </a:r>
            <a:r>
              <a:rPr lang="ru-RU" dirty="0" err="1" smtClean="0"/>
              <a:t>китоподібних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ластоногих (</a:t>
            </a:r>
            <a:r>
              <a:rPr lang="ru-RU" dirty="0" err="1" smtClean="0"/>
              <a:t>ссавців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пристосувалися</a:t>
            </a:r>
            <a:r>
              <a:rPr lang="ru-RU" dirty="0" smtClean="0"/>
              <a:t> до </a:t>
            </a:r>
            <a:r>
              <a:rPr lang="ru-RU" dirty="0" err="1" smtClean="0"/>
              <a:t>життя</a:t>
            </a:r>
            <a:r>
              <a:rPr lang="ru-RU" dirty="0" smtClean="0"/>
              <a:t> у водному </a:t>
            </a:r>
            <a:r>
              <a:rPr lang="ru-RU" dirty="0" err="1" smtClean="0"/>
              <a:t>середовищі</a:t>
            </a:r>
            <a:r>
              <a:rPr lang="ru-RU" dirty="0" smtClean="0"/>
              <a:t>) </a:t>
            </a:r>
            <a:r>
              <a:rPr lang="ru-RU" dirty="0" err="1" smtClean="0"/>
              <a:t>зовні</a:t>
            </a:r>
            <a:r>
              <a:rPr lang="ru-RU" dirty="0" smtClean="0"/>
              <a:t> </a:t>
            </a:r>
            <a:r>
              <a:rPr lang="ru-RU" dirty="0" err="1" smtClean="0"/>
              <a:t>нагадують</a:t>
            </a:r>
            <a:r>
              <a:rPr lang="ru-RU" dirty="0" smtClean="0"/>
              <a:t> </a:t>
            </a:r>
            <a:r>
              <a:rPr lang="ru-RU" dirty="0" err="1" smtClean="0"/>
              <a:t>плавці</a:t>
            </a:r>
            <a:r>
              <a:rPr lang="ru-RU" dirty="0" smtClean="0"/>
              <a:t> акул (</a:t>
            </a:r>
            <a:r>
              <a:rPr lang="ru-RU" dirty="0" err="1" smtClean="0"/>
              <a:t>хрящові</a:t>
            </a:r>
            <a:r>
              <a:rPr lang="ru-RU" dirty="0" smtClean="0"/>
              <a:t> </a:t>
            </a:r>
            <a:r>
              <a:rPr lang="ru-RU" dirty="0" err="1" smtClean="0"/>
              <a:t>риби</a:t>
            </a:r>
            <a:r>
              <a:rPr lang="ru-RU" dirty="0" smtClean="0"/>
              <a:t>). Тип </a:t>
            </a:r>
            <a:r>
              <a:rPr lang="ru-RU" dirty="0" err="1" smtClean="0"/>
              <a:t>морфофізіологічних</a:t>
            </a:r>
            <a:r>
              <a:rPr lang="ru-RU" dirty="0" smtClean="0"/>
              <a:t> </a:t>
            </a:r>
            <a:r>
              <a:rPr lang="ru-RU" dirty="0" err="1" smtClean="0"/>
              <a:t>пристосувань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 до умов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способу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життєвою</a:t>
            </a:r>
            <a:r>
              <a:rPr lang="ru-RU" dirty="0" smtClean="0"/>
              <a:t> формою. </a:t>
            </a:r>
            <a:r>
              <a:rPr lang="ru-RU" dirty="0" err="1" smtClean="0"/>
              <a:t>Життєва</a:t>
            </a:r>
            <a:r>
              <a:rPr lang="ru-RU" dirty="0" smtClean="0"/>
              <a:t> форма </a:t>
            </a:r>
            <a:r>
              <a:rPr lang="ru-RU" dirty="0" err="1" smtClean="0"/>
              <a:t>свідчить</a:t>
            </a:r>
            <a:r>
              <a:rPr lang="ru-RU" dirty="0" smtClean="0"/>
              <a:t> про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виду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одиницею</a:t>
            </a:r>
            <a:r>
              <a:rPr lang="ru-RU" dirty="0" smtClean="0"/>
              <a:t> </a:t>
            </a:r>
            <a:r>
              <a:rPr lang="ru-RU" dirty="0" err="1" smtClean="0"/>
              <a:t>екологічної</a:t>
            </a:r>
            <a:r>
              <a:rPr lang="ru-RU" dirty="0" smtClean="0"/>
              <a:t> </a:t>
            </a:r>
            <a:r>
              <a:rPr lang="ru-RU" dirty="0" err="1" smtClean="0"/>
              <a:t>класифікації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Популяція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err="1" smtClean="0"/>
              <a:t>Популяція</a:t>
            </a:r>
            <a:r>
              <a:rPr lang="ru-RU" dirty="0" smtClean="0"/>
              <a:t> як структурна </a:t>
            </a:r>
            <a:r>
              <a:rPr lang="ru-RU" dirty="0" err="1" smtClean="0"/>
              <a:t>одиниця</a:t>
            </a:r>
            <a:r>
              <a:rPr lang="ru-RU" dirty="0" smtClean="0"/>
              <a:t> виду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 smtClean="0"/>
              <a:t>певними</a:t>
            </a:r>
            <a:r>
              <a:rPr lang="ru-RU" dirty="0" smtClean="0"/>
              <a:t> </a:t>
            </a:r>
            <a:r>
              <a:rPr lang="ru-RU" dirty="0" err="1" smtClean="0"/>
              <a:t>показниками</a:t>
            </a:r>
            <a:r>
              <a:rPr lang="ru-RU" dirty="0" smtClean="0"/>
              <a:t>. Так,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популяція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певну</a:t>
            </a:r>
            <a:r>
              <a:rPr lang="ru-RU" dirty="0" smtClean="0"/>
              <a:t> </a:t>
            </a:r>
            <a:r>
              <a:rPr lang="ru-RU" dirty="0" err="1" smtClean="0"/>
              <a:t>чисельність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особин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складають</a:t>
            </a:r>
            <a:r>
              <a:rPr lang="ru-RU" dirty="0" smtClean="0"/>
              <a:t>.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популяція</a:t>
            </a:r>
            <a:r>
              <a:rPr lang="ru-RU" dirty="0" smtClean="0"/>
              <a:t> в </a:t>
            </a:r>
            <a:r>
              <a:rPr lang="ru-RU" dirty="0" err="1" smtClean="0"/>
              <a:t>біогеоценозі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певну</a:t>
            </a:r>
            <a:r>
              <a:rPr lang="ru-RU" dirty="0" smtClean="0"/>
              <a:t> </a:t>
            </a:r>
            <a:r>
              <a:rPr lang="ru-RU" dirty="0" err="1" smtClean="0"/>
              <a:t>площу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об'єм</a:t>
            </a:r>
            <a:r>
              <a:rPr lang="ru-RU" dirty="0" smtClean="0"/>
              <a:t> (</a:t>
            </a:r>
            <a:r>
              <a:rPr lang="ru-RU" dirty="0" err="1" smtClean="0"/>
              <a:t>популяції</a:t>
            </a:r>
            <a:r>
              <a:rPr lang="ru-RU" dirty="0" smtClean="0"/>
              <a:t> </a:t>
            </a:r>
            <a:r>
              <a:rPr lang="ru-RU" dirty="0" err="1" smtClean="0"/>
              <a:t>мешканців</a:t>
            </a:r>
            <a:r>
              <a:rPr lang="ru-RU" dirty="0" smtClean="0"/>
              <a:t> </a:t>
            </a:r>
            <a:r>
              <a:rPr lang="ru-RU" dirty="0" err="1" smtClean="0"/>
              <a:t>водойм</a:t>
            </a:r>
            <a:r>
              <a:rPr lang="ru-RU" dirty="0" smtClean="0"/>
              <a:t>). Густота </a:t>
            </a:r>
            <a:r>
              <a:rPr lang="ru-RU" dirty="0" err="1" smtClean="0"/>
              <a:t>популяції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середньою</a:t>
            </a:r>
            <a:r>
              <a:rPr lang="ru-RU" dirty="0" smtClean="0"/>
              <a:t>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особин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припадає</a:t>
            </a:r>
            <a:r>
              <a:rPr lang="ru-RU" dirty="0" smtClean="0"/>
              <a:t> на </a:t>
            </a:r>
            <a:r>
              <a:rPr lang="ru-RU" dirty="0" err="1" smtClean="0"/>
              <a:t>одиницю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об'єму</a:t>
            </a:r>
            <a:r>
              <a:rPr lang="ru-RU" dirty="0" smtClean="0"/>
              <a:t>. </a:t>
            </a:r>
            <a:r>
              <a:rPr lang="ru-RU" dirty="0" err="1" smtClean="0"/>
              <a:t>Біомаса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особин</a:t>
            </a:r>
            <a:r>
              <a:rPr lang="ru-RU" dirty="0" smtClean="0"/>
              <a:t> у </a:t>
            </a:r>
            <a:r>
              <a:rPr lang="ru-RU" dirty="0" err="1" smtClean="0"/>
              <a:t>перерахунку</a:t>
            </a:r>
            <a:r>
              <a:rPr lang="ru-RU" dirty="0" smtClean="0"/>
              <a:t> на </a:t>
            </a:r>
            <a:r>
              <a:rPr lang="ru-RU" dirty="0" err="1" smtClean="0"/>
              <a:t>одиницю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об'єму</a:t>
            </a:r>
            <a:r>
              <a:rPr lang="ru-RU" dirty="0" smtClean="0"/>
              <a:t>. </a:t>
            </a:r>
            <a:r>
              <a:rPr lang="ru-RU" dirty="0" err="1" smtClean="0"/>
              <a:t>Народжуваність</a:t>
            </a:r>
            <a:r>
              <a:rPr lang="ru-RU" dirty="0" smtClean="0"/>
              <a:t> -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особин</a:t>
            </a:r>
            <a:r>
              <a:rPr lang="ru-RU" dirty="0" smtClean="0"/>
              <a:t> </a:t>
            </a:r>
            <a:r>
              <a:rPr lang="ru-RU" dirty="0" err="1" smtClean="0"/>
              <a:t>популяції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народилися</a:t>
            </a:r>
            <a:r>
              <a:rPr lang="ru-RU" dirty="0" smtClean="0"/>
              <a:t> за </a:t>
            </a:r>
            <a:r>
              <a:rPr lang="ru-RU" dirty="0" err="1" smtClean="0"/>
              <a:t>певний</a:t>
            </a:r>
            <a:r>
              <a:rPr lang="ru-RU" dirty="0" smtClean="0"/>
              <a:t> час, а </a:t>
            </a:r>
            <a:r>
              <a:rPr lang="ru-RU" dirty="0" err="1" smtClean="0"/>
              <a:t>смертність</a:t>
            </a:r>
            <a:r>
              <a:rPr lang="ru-RU" dirty="0" smtClean="0"/>
              <a:t> -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особин</a:t>
            </a:r>
            <a:r>
              <a:rPr lang="ru-RU" dirty="0" smtClean="0"/>
              <a:t>, яка </a:t>
            </a:r>
            <a:r>
              <a:rPr lang="ru-RU" dirty="0" err="1" smtClean="0"/>
              <a:t>гине</a:t>
            </a:r>
            <a:r>
              <a:rPr lang="ru-RU" dirty="0" smtClean="0"/>
              <a:t> за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самий</a:t>
            </a:r>
            <a:r>
              <a:rPr lang="ru-RU" dirty="0" smtClean="0"/>
              <a:t> час. </a:t>
            </a:r>
            <a:r>
              <a:rPr lang="ru-RU" dirty="0" err="1" smtClean="0"/>
              <a:t>Різниця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народжуваністю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смертністю</a:t>
            </a:r>
            <a:r>
              <a:rPr lang="ru-RU" dirty="0" smtClean="0"/>
              <a:t> становить </a:t>
            </a:r>
            <a:r>
              <a:rPr lang="ru-RU" dirty="0" err="1" smtClean="0"/>
              <a:t>приріст</a:t>
            </a:r>
            <a:r>
              <a:rPr lang="ru-RU" dirty="0" smtClean="0"/>
              <a:t> </a:t>
            </a:r>
            <a:r>
              <a:rPr lang="ru-RU" dirty="0" err="1" smtClean="0"/>
              <a:t>популяції</a:t>
            </a:r>
            <a:r>
              <a:rPr lang="ru-RU" dirty="0" smtClean="0"/>
              <a:t>. За </a:t>
            </a:r>
            <a:r>
              <a:rPr lang="ru-RU" dirty="0" err="1" smtClean="0"/>
              <a:t>певних</a:t>
            </a:r>
            <a:r>
              <a:rPr lang="ru-RU" dirty="0" smtClean="0"/>
              <a:t> умов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позитивним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негативним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1984771" cy="519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Екосистема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Екосистема --  біологічна система, що представляє собою функціональну  єдність угруповань організмів і навколишнього середовища  (наприклад ліс, степ, став і інші)</a:t>
            </a:r>
            <a:endParaRPr lang="ru-RU" dirty="0"/>
          </a:p>
        </p:txBody>
      </p:sp>
      <p:pic>
        <p:nvPicPr>
          <p:cNvPr id="1026" name="Picture 2" descr="H:\Фото природи\440422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то природ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2808312" cy="3056488"/>
          </a:xfrm>
          <a:prstGeom prst="rect">
            <a:avLst/>
          </a:prstGeom>
          <a:noFill/>
        </p:spPr>
      </p:pic>
      <p:pic>
        <p:nvPicPr>
          <p:cNvPr id="2051" name="Picture 3" descr="H:\Фото природи\image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4664"/>
            <a:ext cx="3456384" cy="2309590"/>
          </a:xfrm>
          <a:prstGeom prst="rect">
            <a:avLst/>
          </a:prstGeom>
          <a:noFill/>
        </p:spPr>
      </p:pic>
      <p:pic>
        <p:nvPicPr>
          <p:cNvPr id="2052" name="Picture 4" descr="H:\Фото природи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988839"/>
            <a:ext cx="3312368" cy="2481079"/>
          </a:xfrm>
          <a:prstGeom prst="rect">
            <a:avLst/>
          </a:prstGeom>
          <a:noFill/>
        </p:spPr>
      </p:pic>
      <p:pic>
        <p:nvPicPr>
          <p:cNvPr id="2053" name="Picture 5" descr="H:\Фото природи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77072"/>
            <a:ext cx="2667000" cy="1714500"/>
          </a:xfrm>
          <a:prstGeom prst="rect">
            <a:avLst/>
          </a:prstGeom>
          <a:noFill/>
        </p:spPr>
      </p:pic>
      <p:pic>
        <p:nvPicPr>
          <p:cNvPr id="2054" name="Picture 6" descr="H:\Фото природи\ph070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3059" y="3789040"/>
            <a:ext cx="3572706" cy="2385590"/>
          </a:xfrm>
          <a:prstGeom prst="rect">
            <a:avLst/>
          </a:prstGeom>
          <a:noFill/>
        </p:spPr>
      </p:pic>
      <p:pic>
        <p:nvPicPr>
          <p:cNvPr id="2055" name="Picture 7" descr="H:\Фото природи\загруженное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4725144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</TotalTime>
  <Words>686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Поняття про популяцію, екосистему та чинники середовища.</vt:lpstr>
      <vt:lpstr>Актуалізація опорних знань і мотивація навчальної діяльності</vt:lpstr>
      <vt:lpstr>Основні поняття про популяцію</vt:lpstr>
      <vt:lpstr>Основні поняття</vt:lpstr>
      <vt:lpstr>Екологічна ніша</vt:lpstr>
      <vt:lpstr>Що таке життєві форми організмів?</vt:lpstr>
      <vt:lpstr>Популяція</vt:lpstr>
      <vt:lpstr>Екосистема</vt:lpstr>
      <vt:lpstr>Слайд 9</vt:lpstr>
      <vt:lpstr>Слайд 10</vt:lpstr>
      <vt:lpstr>Чинники середовища</vt:lpstr>
      <vt:lpstr>Слайд 12</vt:lpstr>
      <vt:lpstr>Питання для обговорення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про популяцію, екосистему та чинники середовища.</dc:title>
  <dc:creator>UZER</dc:creator>
  <cp:lastModifiedBy>UZER</cp:lastModifiedBy>
  <cp:revision>7</cp:revision>
  <dcterms:created xsi:type="dcterms:W3CDTF">2015-02-06T17:31:06Z</dcterms:created>
  <dcterms:modified xsi:type="dcterms:W3CDTF">2015-02-10T20:13:51Z</dcterms:modified>
</cp:coreProperties>
</file>