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58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19.03.2015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19.03.2015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2.xml"/><Relationship Id="rId6" Type="http://schemas.openxmlformats.org/officeDocument/2006/relationships/image" Target="../media/image9.pn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7" Type="http://schemas.openxmlformats.org/officeDocument/2006/relationships/image" Target="../media/image15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4.jpeg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0.jpeg"/><Relationship Id="rId5" Type="http://schemas.openxmlformats.org/officeDocument/2006/relationships/image" Target="../media/image19.jpeg"/><Relationship Id="rId4" Type="http://schemas.openxmlformats.org/officeDocument/2006/relationships/image" Target="../media/image1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412777"/>
            <a:ext cx="7772400" cy="2187674"/>
          </a:xfrm>
        </p:spPr>
        <p:txBody>
          <a:bodyPr>
            <a:normAutofit fontScale="90000"/>
          </a:bodyPr>
          <a:lstStyle/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Органи чуття їх значення. Нервова система, її значення і розвиток у різних тварин.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87624" y="3573016"/>
            <a:ext cx="6400800" cy="2448272"/>
          </a:xfrm>
        </p:spPr>
        <p:txBody>
          <a:bodyPr>
            <a:normAutofit lnSpcReduction="10000"/>
          </a:bodyPr>
          <a:lstStyle/>
          <a:p>
            <a:r>
              <a:rPr lang="uk-UA" dirty="0" smtClean="0"/>
              <a:t>Мета </a:t>
            </a:r>
            <a:r>
              <a:rPr lang="en-US" dirty="0" smtClean="0"/>
              <a:t>:</a:t>
            </a:r>
            <a:r>
              <a:rPr lang="uk-UA" dirty="0" smtClean="0"/>
              <a:t> розглянути з учнями різні органи чуття у тварин, ознайомити з будовою нервової системи та її різними типами; розвивати вміння аналізувати інформацію; виховувати бережливе ставлення до тварин.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Питання для обговорення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Що таке нервові клітини</a:t>
            </a:r>
            <a:r>
              <a:rPr lang="en-US" dirty="0" smtClean="0"/>
              <a:t>?</a:t>
            </a:r>
            <a:endParaRPr lang="uk-UA" dirty="0" smtClean="0"/>
          </a:p>
          <a:p>
            <a:r>
              <a:rPr lang="uk-UA" dirty="0" smtClean="0"/>
              <a:t>Які функції виконують нервові клітини</a:t>
            </a:r>
            <a:r>
              <a:rPr lang="en-US" dirty="0" smtClean="0"/>
              <a:t>?</a:t>
            </a:r>
            <a:endParaRPr lang="uk-UA" dirty="0" smtClean="0"/>
          </a:p>
          <a:p>
            <a:r>
              <a:rPr lang="uk-UA" dirty="0" smtClean="0"/>
              <a:t>Що таке нервові вузли</a:t>
            </a:r>
            <a:r>
              <a:rPr lang="en-US" dirty="0" smtClean="0"/>
              <a:t>?</a:t>
            </a:r>
            <a:endParaRPr lang="uk-UA" dirty="0" smtClean="0"/>
          </a:p>
          <a:p>
            <a:r>
              <a:rPr lang="uk-UA" dirty="0" smtClean="0"/>
              <a:t>Яка нервова система у </a:t>
            </a:r>
            <a:r>
              <a:rPr lang="uk-UA" dirty="0" err="1" smtClean="0"/>
              <a:t>червів</a:t>
            </a:r>
            <a:r>
              <a:rPr lang="en-US" dirty="0" smtClean="0"/>
              <a:t>?</a:t>
            </a:r>
            <a:endParaRPr lang="uk-UA" dirty="0" smtClean="0"/>
          </a:p>
          <a:p>
            <a:r>
              <a:rPr lang="uk-UA" dirty="0" smtClean="0"/>
              <a:t>У яких тварин з</a:t>
            </a:r>
            <a:r>
              <a:rPr lang="en-US" dirty="0" smtClean="0"/>
              <a:t>’</a:t>
            </a:r>
            <a:r>
              <a:rPr lang="ru-RU" dirty="0" err="1" smtClean="0"/>
              <a:t>являється</a:t>
            </a:r>
            <a:r>
              <a:rPr lang="ru-RU" dirty="0" smtClean="0"/>
              <a:t> першими </a:t>
            </a:r>
            <a:r>
              <a:rPr lang="ru-RU" dirty="0" err="1" smtClean="0"/>
              <a:t>мозок</a:t>
            </a:r>
            <a:r>
              <a:rPr lang="en-US" dirty="0" smtClean="0"/>
              <a:t>?</a:t>
            </a:r>
            <a:endParaRPr lang="ru-RU" dirty="0" smtClean="0"/>
          </a:p>
          <a:p>
            <a:r>
              <a:rPr lang="uk-UA" dirty="0" smtClean="0"/>
              <a:t>Які органи чуття є у тварин</a:t>
            </a:r>
            <a:r>
              <a:rPr lang="en-US" dirty="0" smtClean="0"/>
              <a:t>?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Актуалізація опорних знань і мотивація навчальної діяльності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uk-UA" dirty="0" smtClean="0"/>
              <a:t> Питання для обговорення.</a:t>
            </a:r>
          </a:p>
          <a:p>
            <a:r>
              <a:rPr lang="uk-UA" dirty="0" smtClean="0"/>
              <a:t>За допомогою яких органів тварини можуть бачити</a:t>
            </a:r>
            <a:r>
              <a:rPr lang="en-US" dirty="0" smtClean="0"/>
              <a:t>?</a:t>
            </a:r>
          </a:p>
          <a:p>
            <a:r>
              <a:rPr lang="uk-UA" dirty="0" smtClean="0"/>
              <a:t>За допомогою яких органів тварини можуть чути звуки</a:t>
            </a:r>
            <a:r>
              <a:rPr lang="en-US" dirty="0" smtClean="0"/>
              <a:t>?</a:t>
            </a:r>
          </a:p>
          <a:p>
            <a:r>
              <a:rPr lang="uk-UA" dirty="0" smtClean="0"/>
              <a:t>За допомогою якого органу тварини відчувають запах</a:t>
            </a:r>
            <a:r>
              <a:rPr lang="en-US" dirty="0" smtClean="0"/>
              <a:t>?</a:t>
            </a:r>
            <a:endParaRPr lang="uk-UA" dirty="0" smtClean="0"/>
          </a:p>
          <a:p>
            <a:r>
              <a:rPr lang="uk-UA" dirty="0" smtClean="0"/>
              <a:t>Як риби орієнтуються у воді</a:t>
            </a:r>
            <a:r>
              <a:rPr lang="en-US" dirty="0" smtClean="0"/>
              <a:t>?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Основні поняття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uk-UA" sz="3200" dirty="0" smtClean="0"/>
              <a:t>Органи чуття – це органи, які сприймають подразнення і відповідають на дію подразника.</a:t>
            </a:r>
          </a:p>
          <a:p>
            <a:pPr>
              <a:buNone/>
            </a:pPr>
            <a:r>
              <a:rPr lang="uk-UA" sz="3200" dirty="0" smtClean="0"/>
              <a:t>Органи чуття</a:t>
            </a:r>
            <a:r>
              <a:rPr lang="en-US" sz="3200" dirty="0" smtClean="0"/>
              <a:t>:</a:t>
            </a:r>
            <a:endParaRPr lang="uk-UA" sz="3200" dirty="0" smtClean="0"/>
          </a:p>
          <a:p>
            <a:r>
              <a:rPr lang="uk-UA" sz="3200" dirty="0" smtClean="0"/>
              <a:t>Очі;</a:t>
            </a:r>
          </a:p>
          <a:p>
            <a:r>
              <a:rPr lang="uk-UA" sz="3200" dirty="0" smtClean="0"/>
              <a:t>Ніздрі;</a:t>
            </a:r>
          </a:p>
          <a:p>
            <a:r>
              <a:rPr lang="uk-UA" sz="3200" dirty="0" smtClean="0"/>
              <a:t>Вуха; </a:t>
            </a:r>
          </a:p>
          <a:p>
            <a:r>
              <a:rPr lang="uk-UA" sz="3200" dirty="0" smtClean="0"/>
              <a:t>Органи рівноваги.</a:t>
            </a:r>
            <a:endParaRPr lang="ru-RU" sz="32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Будова і функції нервової системи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000" dirty="0" err="1" smtClean="0">
                <a:latin typeface="Times New Roman" pitchFamily="18" charset="0"/>
                <a:ea typeface="Calibri"/>
                <a:cs typeface="Times New Roman" pitchFamily="18" charset="0"/>
              </a:rPr>
              <a:t>Складається</a:t>
            </a:r>
            <a:r>
              <a:rPr lang="ru-RU" sz="2000" dirty="0" smtClean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ea typeface="Calibri"/>
                <a:cs typeface="Times New Roman" pitchFamily="18" charset="0"/>
              </a:rPr>
              <a:t>з</a:t>
            </a:r>
            <a:r>
              <a:rPr lang="ru-RU" sz="2000" dirty="0" smtClean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ea typeface="Calibri"/>
                <a:cs typeface="Times New Roman" pitchFamily="18" charset="0"/>
              </a:rPr>
              <a:t>нервів</a:t>
            </a:r>
            <a:r>
              <a:rPr lang="ru-RU" sz="2000" dirty="0" smtClean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ea typeface="Calibri"/>
                <a:cs typeface="Times New Roman" pitchFamily="18" charset="0"/>
              </a:rPr>
              <a:t>і</a:t>
            </a:r>
            <a:r>
              <a:rPr lang="ru-RU" sz="2000" dirty="0" smtClean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ea typeface="Calibri"/>
                <a:cs typeface="Times New Roman" pitchFamily="18" charset="0"/>
              </a:rPr>
              <a:t>нервових</a:t>
            </a:r>
            <a:r>
              <a:rPr lang="ru-RU" sz="2000" dirty="0" smtClean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ea typeface="Calibri"/>
                <a:cs typeface="Times New Roman" pitchFamily="18" charset="0"/>
              </a:rPr>
              <a:t>вузлів</a:t>
            </a:r>
            <a:r>
              <a:rPr lang="ru-RU" sz="2000" dirty="0" smtClean="0">
                <a:latin typeface="Times New Roman" pitchFamily="18" charset="0"/>
                <a:ea typeface="Calibri"/>
                <a:cs typeface="Times New Roman" pitchFamily="18" charset="0"/>
              </a:rPr>
              <a:t>.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000" dirty="0" smtClean="0">
                <a:latin typeface="Times New Roman" pitchFamily="18" charset="0"/>
                <a:ea typeface="Calibri"/>
                <a:cs typeface="Times New Roman" pitchFamily="18" charset="0"/>
              </a:rPr>
              <a:t>У </a:t>
            </a:r>
            <a:r>
              <a:rPr lang="ru-RU" sz="2000" dirty="0" err="1" smtClean="0">
                <a:latin typeface="Times New Roman" pitchFamily="18" charset="0"/>
                <a:ea typeface="Calibri"/>
                <a:cs typeface="Times New Roman" pitchFamily="18" charset="0"/>
              </a:rPr>
              <a:t>більшості</a:t>
            </a:r>
            <a:r>
              <a:rPr lang="ru-RU" sz="2000" dirty="0" smtClean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ea typeface="Calibri"/>
                <a:cs typeface="Times New Roman" pitchFamily="18" charset="0"/>
              </a:rPr>
              <a:t>тварин</a:t>
            </a:r>
            <a:r>
              <a:rPr lang="ru-RU" sz="2000" dirty="0" smtClean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ea typeface="Calibri"/>
                <a:cs typeface="Times New Roman" pitchFamily="18" charset="0"/>
              </a:rPr>
              <a:t>розрізняють</a:t>
            </a:r>
            <a:r>
              <a:rPr lang="ru-RU" sz="2000" dirty="0" smtClean="0">
                <a:latin typeface="Times New Roman" pitchFamily="18" charset="0"/>
                <a:ea typeface="Calibri"/>
                <a:cs typeface="Times New Roman" pitchFamily="18" charset="0"/>
              </a:rPr>
              <a:t> цен-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000" dirty="0" err="1" smtClean="0">
                <a:latin typeface="Times New Roman" pitchFamily="18" charset="0"/>
                <a:ea typeface="Calibri"/>
                <a:cs typeface="Times New Roman" pitchFamily="18" charset="0"/>
              </a:rPr>
              <a:t>тральну</a:t>
            </a:r>
            <a:r>
              <a:rPr lang="ru-RU" sz="2000" dirty="0" smtClean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ea typeface="Calibri"/>
                <a:cs typeface="Times New Roman" pitchFamily="18" charset="0"/>
              </a:rPr>
              <a:t>і</a:t>
            </a:r>
            <a:r>
              <a:rPr lang="ru-RU" sz="2000" dirty="0" smtClean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ea typeface="Calibri"/>
                <a:cs typeface="Times New Roman" pitchFamily="18" charset="0"/>
              </a:rPr>
              <a:t>периферичну</a:t>
            </a:r>
            <a:r>
              <a:rPr lang="ru-RU" sz="2000" dirty="0" smtClean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ea typeface="Calibri"/>
                <a:cs typeface="Times New Roman" pitchFamily="18" charset="0"/>
              </a:rPr>
              <a:t>нервові</a:t>
            </a:r>
            <a:r>
              <a:rPr lang="ru-RU" sz="2000" dirty="0" smtClean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ea typeface="Calibri"/>
                <a:cs typeface="Times New Roman" pitchFamily="18" charset="0"/>
              </a:rPr>
              <a:t>системи</a:t>
            </a:r>
            <a:r>
              <a:rPr lang="ru-RU" sz="2000" dirty="0" smtClean="0">
                <a:latin typeface="Times New Roman" pitchFamily="18" charset="0"/>
                <a:ea typeface="Calibri"/>
                <a:cs typeface="Times New Roman" pitchFamily="18" charset="0"/>
              </a:rPr>
              <a:t>.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000" dirty="0" err="1" smtClean="0">
                <a:latin typeface="Times New Roman" pitchFamily="18" charset="0"/>
                <a:ea typeface="Calibri"/>
                <a:cs typeface="Times New Roman" pitchFamily="18" charset="0"/>
              </a:rPr>
              <a:t>Найчастіше</a:t>
            </a:r>
            <a:r>
              <a:rPr lang="ru-RU" sz="2000" dirty="0" smtClean="0">
                <a:latin typeface="Times New Roman" pitchFamily="18" charset="0"/>
                <a:ea typeface="Calibri"/>
                <a:cs typeface="Times New Roman" pitchFamily="18" charset="0"/>
              </a:rPr>
              <a:t> разом </a:t>
            </a:r>
            <a:r>
              <a:rPr lang="ru-RU" sz="2000" dirty="0" err="1" smtClean="0">
                <a:latin typeface="Times New Roman" pitchFamily="18" charset="0"/>
                <a:ea typeface="Calibri"/>
                <a:cs typeface="Times New Roman" pitchFamily="18" charset="0"/>
              </a:rPr>
              <a:t>із</a:t>
            </a:r>
            <a:r>
              <a:rPr lang="ru-RU" sz="2000" dirty="0" smtClean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ea typeface="Calibri"/>
                <a:cs typeface="Times New Roman" pitchFamily="18" charset="0"/>
              </a:rPr>
              <a:t>нервовою</a:t>
            </a:r>
            <a:r>
              <a:rPr lang="ru-RU" sz="2000" dirty="0" smtClean="0">
                <a:latin typeface="Times New Roman" pitchFamily="18" charset="0"/>
                <a:ea typeface="Calibri"/>
                <a:cs typeface="Times New Roman" pitchFamily="18" charset="0"/>
              </a:rPr>
              <a:t> системою</a:t>
            </a:r>
            <a:r>
              <a:rPr lang="en-US" sz="2000" dirty="0" smtClean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ea typeface="Calibri"/>
                <a:cs typeface="Times New Roman" pitchFamily="18" charset="0"/>
              </a:rPr>
              <a:t>розглядають</a:t>
            </a:r>
            <a:r>
              <a:rPr lang="ru-RU" sz="2000" dirty="0" smtClean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ea typeface="Calibri"/>
                <a:cs typeface="Times New Roman" pitchFamily="18" charset="0"/>
              </a:rPr>
              <a:t>і</a:t>
            </a:r>
            <a:r>
              <a:rPr lang="ru-RU" sz="2000" dirty="0" smtClean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ea typeface="Calibri"/>
                <a:cs typeface="Times New Roman" pitchFamily="18" charset="0"/>
              </a:rPr>
              <a:t>органи</a:t>
            </a:r>
            <a:r>
              <a:rPr lang="ru-RU" sz="2000" dirty="0" smtClean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ea typeface="Calibri"/>
                <a:cs typeface="Times New Roman" pitchFamily="18" charset="0"/>
              </a:rPr>
              <a:t>чуттів</a:t>
            </a:r>
            <a:r>
              <a:rPr lang="ru-RU" sz="2000" dirty="0" smtClean="0">
                <a:latin typeface="Times New Roman" pitchFamily="18" charset="0"/>
                <a:ea typeface="Calibri"/>
                <a:cs typeface="Times New Roman" pitchFamily="18" charset="0"/>
              </a:rPr>
              <a:t> (</a:t>
            </a:r>
            <a:r>
              <a:rPr lang="ru-RU" sz="2000" dirty="0" err="1" smtClean="0">
                <a:latin typeface="Times New Roman" pitchFamily="18" charset="0"/>
                <a:ea typeface="Calibri"/>
                <a:cs typeface="Times New Roman" pitchFamily="18" charset="0"/>
              </a:rPr>
              <a:t>зір</a:t>
            </a:r>
            <a:r>
              <a:rPr lang="ru-RU" sz="2000" dirty="0" smtClean="0">
                <a:latin typeface="Times New Roman" pitchFamily="18" charset="0"/>
                <a:ea typeface="Calibri"/>
                <a:cs typeface="Times New Roman" pitchFamily="18" charset="0"/>
              </a:rPr>
              <a:t>, слух,</a:t>
            </a:r>
            <a:r>
              <a:rPr lang="en-US" sz="2000" dirty="0" smtClean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ea typeface="Calibri"/>
                <a:cs typeface="Times New Roman" pitchFamily="18" charset="0"/>
              </a:rPr>
              <a:t>нюх, смак, </a:t>
            </a:r>
            <a:r>
              <a:rPr lang="ru-RU" sz="2000" dirty="0" err="1" smtClean="0">
                <a:latin typeface="Times New Roman" pitchFamily="18" charset="0"/>
                <a:ea typeface="Calibri"/>
                <a:cs typeface="Times New Roman" pitchFamily="18" charset="0"/>
              </a:rPr>
              <a:t>рівновагу</a:t>
            </a:r>
            <a:r>
              <a:rPr lang="ru-RU" sz="2000" dirty="0" smtClean="0">
                <a:latin typeface="Times New Roman" pitchFamily="18" charset="0"/>
                <a:ea typeface="Calibri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ea typeface="Calibri"/>
                <a:cs typeface="Times New Roman" pitchFamily="18" charset="0"/>
              </a:rPr>
              <a:t>дотик</a:t>
            </a:r>
            <a:r>
              <a:rPr lang="ru-RU" sz="2000" dirty="0" smtClean="0">
                <a:latin typeface="Times New Roman" pitchFamily="18" charset="0"/>
                <a:ea typeface="Calibri"/>
                <a:cs typeface="Times New Roman" pitchFamily="18" charset="0"/>
              </a:rPr>
              <a:t>).</a:t>
            </a:r>
          </a:p>
          <a:p>
            <a:pPr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000" dirty="0" err="1" smtClean="0">
                <a:latin typeface="Times New Roman" pitchFamily="18" charset="0"/>
                <a:ea typeface="Calibri"/>
                <a:cs typeface="Times New Roman" pitchFamily="18" charset="0"/>
              </a:rPr>
              <a:t>Забезпечує</a:t>
            </a:r>
            <a:r>
              <a:rPr lang="ru-RU" sz="2000" dirty="0" smtClean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ea typeface="Calibri"/>
                <a:cs typeface="Times New Roman" pitchFamily="18" charset="0"/>
              </a:rPr>
              <a:t>реакції</a:t>
            </a:r>
            <a:endParaRPr lang="ru-RU" sz="2000" dirty="0" smtClean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000" dirty="0" err="1" smtClean="0">
                <a:latin typeface="Times New Roman" pitchFamily="18" charset="0"/>
                <a:ea typeface="Calibri"/>
                <a:cs typeface="Times New Roman" pitchFamily="18" charset="0"/>
              </a:rPr>
              <a:t>організму</a:t>
            </a:r>
            <a:r>
              <a:rPr lang="ru-RU" sz="2000" dirty="0" smtClean="0">
                <a:latin typeface="Times New Roman" pitchFamily="18" charset="0"/>
                <a:ea typeface="Calibri"/>
                <a:cs typeface="Times New Roman" pitchFamily="18" charset="0"/>
              </a:rPr>
              <a:t> на </a:t>
            </a:r>
            <a:r>
              <a:rPr lang="ru-RU" sz="2000" dirty="0" err="1" smtClean="0">
                <a:latin typeface="Times New Roman" pitchFamily="18" charset="0"/>
                <a:ea typeface="Calibri"/>
                <a:cs typeface="Times New Roman" pitchFamily="18" charset="0"/>
              </a:rPr>
              <a:t>дії</a:t>
            </a:r>
            <a:r>
              <a:rPr lang="ru-RU" sz="2000" dirty="0" smtClean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ea typeface="Calibri"/>
                <a:cs typeface="Times New Roman" pitchFamily="18" charset="0"/>
              </a:rPr>
              <a:t>зовнішніх</a:t>
            </a:r>
            <a:r>
              <a:rPr lang="ru-RU" sz="2000" dirty="0" smtClean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ea typeface="Calibri"/>
                <a:cs typeface="Times New Roman" pitchFamily="18" charset="0"/>
              </a:rPr>
              <a:t>факторів</a:t>
            </a:r>
            <a:r>
              <a:rPr lang="ru-RU" sz="2000" dirty="0" smtClean="0">
                <a:latin typeface="Times New Roman" pitchFamily="18" charset="0"/>
                <a:ea typeface="Calibri"/>
                <a:cs typeface="Times New Roman" pitchFamily="18" charset="0"/>
              </a:rPr>
              <a:t>,</a:t>
            </a:r>
            <a:r>
              <a:rPr lang="en-US" sz="2000" dirty="0" smtClean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ea typeface="Calibri"/>
                <a:cs typeface="Times New Roman" pitchFamily="18" charset="0"/>
              </a:rPr>
              <a:t>координує</a:t>
            </a:r>
            <a:r>
              <a:rPr lang="ru-RU" sz="2000" dirty="0" smtClean="0">
                <a:latin typeface="Times New Roman" pitchFamily="18" charset="0"/>
                <a:ea typeface="Calibri"/>
                <a:cs typeface="Times New Roman" pitchFamily="18" charset="0"/>
              </a:rPr>
              <a:t> роботу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000" dirty="0" err="1" smtClean="0">
                <a:latin typeface="Times New Roman" pitchFamily="18" charset="0"/>
                <a:ea typeface="Calibri"/>
                <a:cs typeface="Times New Roman" pitchFamily="18" charset="0"/>
              </a:rPr>
              <a:t>різних</a:t>
            </a:r>
            <a:r>
              <a:rPr lang="ru-RU" sz="2000" dirty="0" smtClean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ea typeface="Calibri"/>
                <a:cs typeface="Times New Roman" pitchFamily="18" charset="0"/>
              </a:rPr>
              <a:t>органів</a:t>
            </a:r>
            <a:r>
              <a:rPr lang="ru-RU" sz="2000" dirty="0" smtClean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ea typeface="Calibri"/>
                <a:cs typeface="Times New Roman" pitchFamily="18" charset="0"/>
              </a:rPr>
              <a:t>і</a:t>
            </a:r>
            <a:r>
              <a:rPr lang="ru-RU" sz="2000" dirty="0" smtClean="0">
                <a:latin typeface="Times New Roman" pitchFamily="18" charset="0"/>
                <a:ea typeface="Calibri"/>
                <a:cs typeface="Times New Roman" pitchFamily="18" charset="0"/>
              </a:rPr>
              <a:t> систем </a:t>
            </a:r>
            <a:r>
              <a:rPr lang="ru-RU" sz="2000" dirty="0" err="1" smtClean="0">
                <a:latin typeface="Times New Roman" pitchFamily="18" charset="0"/>
                <a:ea typeface="Calibri"/>
                <a:cs typeface="Times New Roman" pitchFamily="18" charset="0"/>
              </a:rPr>
              <a:t>організму</a:t>
            </a:r>
            <a:endParaRPr lang="ru-RU" sz="2000" dirty="0" smtClean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000" dirty="0" err="1" smtClean="0">
                <a:latin typeface="Times New Roman" pitchFamily="18" charset="0"/>
                <a:ea typeface="Calibri"/>
                <a:cs typeface="Times New Roman" pitchFamily="18" charset="0"/>
              </a:rPr>
              <a:t>вновагу</a:t>
            </a:r>
            <a:r>
              <a:rPr lang="ru-RU" sz="2000" dirty="0" smtClean="0">
                <a:latin typeface="Times New Roman" pitchFamily="18" charset="0"/>
                <a:ea typeface="Calibri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ea typeface="Calibri"/>
                <a:cs typeface="Times New Roman" pitchFamily="18" charset="0"/>
              </a:rPr>
              <a:t>дотик</a:t>
            </a:r>
            <a:r>
              <a:rPr lang="ru-RU" sz="2000" dirty="0" smtClean="0">
                <a:latin typeface="Times New Roman" pitchFamily="18" charset="0"/>
                <a:ea typeface="Calibri"/>
                <a:cs typeface="Times New Roman" pitchFamily="18" charset="0"/>
              </a:rPr>
              <a:t>)</a:t>
            </a:r>
            <a:endParaRPr lang="ru-RU" sz="2000" dirty="0">
              <a:latin typeface="Times New Roman" pitchFamily="18" charset="0"/>
              <a:ea typeface="Calibri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Нервова система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червів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  <p:custDataLst>
              <p:tags r:id="rId1"/>
            </p:custDataLst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1772816"/>
            <a:ext cx="7848872" cy="4824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>
                <a:latin typeface="+mn-lt"/>
              </a:rPr>
              <a:t>Чим відрізняється нервова система гідри і молюсків</a:t>
            </a:r>
            <a:r>
              <a:rPr lang="en-US" dirty="0" smtClean="0">
                <a:latin typeface="+mn-lt"/>
              </a:rPr>
              <a:t>?</a:t>
            </a:r>
            <a:endParaRPr lang="ru-RU" dirty="0">
              <a:latin typeface="+mn-lt"/>
            </a:endParaRPr>
          </a:p>
        </p:txBody>
      </p:sp>
      <p:pic>
        <p:nvPicPr>
          <p:cNvPr id="1026" name="Picture 2" descr="H:\Галя\images (9)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1556792"/>
            <a:ext cx="2160240" cy="2782127"/>
          </a:xfrm>
          <a:prstGeom prst="rect">
            <a:avLst/>
          </a:prstGeom>
          <a:noFill/>
        </p:spPr>
      </p:pic>
      <p:pic>
        <p:nvPicPr>
          <p:cNvPr id="1027" name="Picture 3" descr="H:\Галя\images (28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47864" y="4509120"/>
            <a:ext cx="2276475" cy="1447800"/>
          </a:xfrm>
          <a:prstGeom prst="rect">
            <a:avLst/>
          </a:prstGeom>
          <a:noFill/>
        </p:spPr>
      </p:pic>
      <p:pic>
        <p:nvPicPr>
          <p:cNvPr id="1028" name="Picture 4" descr="H:\Галя\завантаження (16)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99992" y="1916832"/>
            <a:ext cx="2447925" cy="18669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Типи нервових систем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H:\Галя\images (25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68" y="1772816"/>
            <a:ext cx="3672408" cy="2160240"/>
          </a:xfrm>
          <a:prstGeom prst="rect">
            <a:avLst/>
          </a:prstGeom>
          <a:noFill/>
        </p:spPr>
      </p:pic>
      <p:pic>
        <p:nvPicPr>
          <p:cNvPr id="2051" name="Picture 3" descr="H:\Галя\images (67)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88024" y="1844824"/>
            <a:ext cx="3240360" cy="2111499"/>
          </a:xfrm>
          <a:prstGeom prst="rect">
            <a:avLst/>
          </a:prstGeom>
          <a:noFill/>
        </p:spPr>
      </p:pic>
      <p:pic>
        <p:nvPicPr>
          <p:cNvPr id="2052" name="Picture 4" descr="H:\Галина\images (17)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3568" y="4077072"/>
            <a:ext cx="3600400" cy="2232248"/>
          </a:xfrm>
          <a:prstGeom prst="rect">
            <a:avLst/>
          </a:prstGeom>
          <a:noFill/>
        </p:spPr>
      </p:pic>
      <p:pic>
        <p:nvPicPr>
          <p:cNvPr id="6" name="Picture 2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788024" y="4077073"/>
            <a:ext cx="3312368" cy="2232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Які органи чуття є у цих тварин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 descr="H:\Галя\images (30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844824"/>
            <a:ext cx="1962150" cy="2324100"/>
          </a:xfrm>
          <a:prstGeom prst="rect">
            <a:avLst/>
          </a:prstGeom>
          <a:noFill/>
        </p:spPr>
      </p:pic>
      <p:pic>
        <p:nvPicPr>
          <p:cNvPr id="3075" name="Picture 3" descr="H:\Галя\images (32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87824" y="1988840"/>
            <a:ext cx="2755007" cy="2160240"/>
          </a:xfrm>
          <a:prstGeom prst="rect">
            <a:avLst/>
          </a:prstGeom>
          <a:noFill/>
        </p:spPr>
      </p:pic>
      <p:pic>
        <p:nvPicPr>
          <p:cNvPr id="3076" name="Picture 4" descr="H:\Галя\images (35)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84168" y="2060848"/>
            <a:ext cx="2520280" cy="2016224"/>
          </a:xfrm>
          <a:prstGeom prst="rect">
            <a:avLst/>
          </a:prstGeom>
          <a:noFill/>
        </p:spPr>
      </p:pic>
      <p:pic>
        <p:nvPicPr>
          <p:cNvPr id="3077" name="Picture 5" descr="H:\Галя\images (40)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3568" y="4437112"/>
            <a:ext cx="2667000" cy="1872208"/>
          </a:xfrm>
          <a:prstGeom prst="rect">
            <a:avLst/>
          </a:prstGeom>
          <a:noFill/>
        </p:spPr>
      </p:pic>
      <p:pic>
        <p:nvPicPr>
          <p:cNvPr id="3078" name="Picture 6" descr="H:\Галя\images (41)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084168" y="4509120"/>
            <a:ext cx="2475731" cy="1800200"/>
          </a:xfrm>
          <a:prstGeom prst="rect">
            <a:avLst/>
          </a:prstGeom>
          <a:noFill/>
        </p:spPr>
      </p:pic>
      <p:pic>
        <p:nvPicPr>
          <p:cNvPr id="3079" name="Picture 7" descr="H:\Галина\images (3)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635896" y="4509120"/>
            <a:ext cx="2232248" cy="1800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Як можуть спілкуватися ці тварини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 descr="H:\Галина\images (6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1844824"/>
            <a:ext cx="2686050" cy="1704975"/>
          </a:xfrm>
          <a:prstGeom prst="rect">
            <a:avLst/>
          </a:prstGeom>
          <a:noFill/>
        </p:spPr>
      </p:pic>
      <p:pic>
        <p:nvPicPr>
          <p:cNvPr id="4099" name="Picture 3" descr="H:\Галина\images (34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39952" y="1916832"/>
            <a:ext cx="2438400" cy="1619250"/>
          </a:xfrm>
          <a:prstGeom prst="rect">
            <a:avLst/>
          </a:prstGeom>
          <a:noFill/>
        </p:spPr>
      </p:pic>
      <p:pic>
        <p:nvPicPr>
          <p:cNvPr id="4100" name="Picture 4" descr="H:\Галина\images (36)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43608" y="4005064"/>
            <a:ext cx="2524125" cy="1809750"/>
          </a:xfrm>
          <a:prstGeom prst="rect">
            <a:avLst/>
          </a:prstGeom>
          <a:noFill/>
        </p:spPr>
      </p:pic>
      <p:pic>
        <p:nvPicPr>
          <p:cNvPr id="4101" name="Picture 5" descr="H:\Галина\images (37)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995936" y="4077072"/>
            <a:ext cx="2016224" cy="2200275"/>
          </a:xfrm>
          <a:prstGeom prst="rect">
            <a:avLst/>
          </a:prstGeom>
          <a:noFill/>
        </p:spPr>
      </p:pic>
      <p:pic>
        <p:nvPicPr>
          <p:cNvPr id="4102" name="Picture 6" descr="H:\Галина\images (39)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372200" y="3645024"/>
            <a:ext cx="2628900" cy="17335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ULLVER_BOOKMARK" val="п201144162411SlideId259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ULLVER_BOOKMARK" val="п201144162413SlideId260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33</TotalTime>
  <Words>253</Words>
  <Application>Microsoft Office PowerPoint</Application>
  <PresentationFormat>Экран (4:3)</PresentationFormat>
  <Paragraphs>36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Апекс</vt:lpstr>
      <vt:lpstr>Органи чуття їх значення. Нервова система, її значення і розвиток у різних тварин.</vt:lpstr>
      <vt:lpstr>Актуалізація опорних знань і мотивація навчальної діяльності</vt:lpstr>
      <vt:lpstr>Основні поняття</vt:lpstr>
      <vt:lpstr>Будова і функції нервової системи</vt:lpstr>
      <vt:lpstr>Нервова система червів</vt:lpstr>
      <vt:lpstr>Чим відрізняється нервова система гідри і молюсків?</vt:lpstr>
      <vt:lpstr>Типи нервових систем</vt:lpstr>
      <vt:lpstr>Які органи чуття є у цих тварин?</vt:lpstr>
      <vt:lpstr>Як можуть спілкуватися ці тварини?</vt:lpstr>
      <vt:lpstr>Питання для обговорення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Органи чуття їх значення. Нервова система, її значення і розвиток у різних тварин.</dc:title>
  <dc:creator>UZER</dc:creator>
  <cp:lastModifiedBy>UZER</cp:lastModifiedBy>
  <cp:revision>7</cp:revision>
  <dcterms:created xsi:type="dcterms:W3CDTF">2015-02-06T17:21:17Z</dcterms:created>
  <dcterms:modified xsi:type="dcterms:W3CDTF">2015-03-19T17:51:33Z</dcterms:modified>
</cp:coreProperties>
</file>