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43"/>
  </p:notesMasterIdLst>
  <p:sldIdLst>
    <p:sldId id="256" r:id="rId2"/>
    <p:sldId id="257" r:id="rId3"/>
    <p:sldId id="285" r:id="rId4"/>
    <p:sldId id="258" r:id="rId5"/>
    <p:sldId id="284" r:id="rId6"/>
    <p:sldId id="259" r:id="rId7"/>
    <p:sldId id="260" r:id="rId8"/>
    <p:sldId id="283" r:id="rId9"/>
    <p:sldId id="261" r:id="rId10"/>
    <p:sldId id="262" r:id="rId11"/>
    <p:sldId id="263" r:id="rId12"/>
    <p:sldId id="264" r:id="rId13"/>
    <p:sldId id="265" r:id="rId14"/>
    <p:sldId id="281" r:id="rId15"/>
    <p:sldId id="266" r:id="rId16"/>
    <p:sldId id="280" r:id="rId17"/>
    <p:sldId id="267" r:id="rId18"/>
    <p:sldId id="279" r:id="rId19"/>
    <p:sldId id="268" r:id="rId20"/>
    <p:sldId id="269" r:id="rId21"/>
    <p:sldId id="278" r:id="rId22"/>
    <p:sldId id="270" r:id="rId23"/>
    <p:sldId id="271" r:id="rId24"/>
    <p:sldId id="277" r:id="rId25"/>
    <p:sldId id="272" r:id="rId26"/>
    <p:sldId id="273" r:id="rId27"/>
    <p:sldId id="275" r:id="rId28"/>
    <p:sldId id="274" r:id="rId29"/>
    <p:sldId id="318" r:id="rId30"/>
    <p:sldId id="320" r:id="rId31"/>
    <p:sldId id="322" r:id="rId32"/>
    <p:sldId id="324" r:id="rId33"/>
    <p:sldId id="326" r:id="rId34"/>
    <p:sldId id="342" r:id="rId35"/>
    <p:sldId id="328" r:id="rId36"/>
    <p:sldId id="330" r:id="rId37"/>
    <p:sldId id="332" r:id="rId38"/>
    <p:sldId id="334" r:id="rId39"/>
    <p:sldId id="336" r:id="rId40"/>
    <p:sldId id="338" r:id="rId41"/>
    <p:sldId id="34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65000" autoAdjust="0"/>
  </p:normalViewPr>
  <p:slideViewPr>
    <p:cSldViewPr>
      <p:cViewPr varScale="1">
        <p:scale>
          <a:sx n="86" d="100"/>
          <a:sy n="86" d="100"/>
        </p:scale>
        <p:origin x="23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72674-0257-400E-AD42-BC55D7750DAF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465367-0356-475C-8A3F-571C58DE5A37}">
      <dgm:prSet phldrT="[Текст]"/>
      <dgm:spPr/>
      <dgm:t>
        <a:bodyPr/>
        <a:lstStyle/>
        <a:p>
          <a:r>
            <a:rPr lang="uk-UA" dirty="0" smtClean="0"/>
            <a:t>Аффініті</a:t>
          </a:r>
          <a:endParaRPr lang="uk-UA" dirty="0"/>
        </a:p>
      </dgm:t>
    </dgm:pt>
    <dgm:pt modelId="{A86F6010-CB91-4AF9-A69C-0004E45F1CA4}" type="parTrans" cxnId="{89C4B332-2BBA-4199-9F21-6DBC165B0A83}">
      <dgm:prSet/>
      <dgm:spPr/>
      <dgm:t>
        <a:bodyPr/>
        <a:lstStyle/>
        <a:p>
          <a:endParaRPr lang="uk-UA"/>
        </a:p>
      </dgm:t>
    </dgm:pt>
    <dgm:pt modelId="{5E6C74C8-1737-4975-8222-97F48EB15BFF}" type="sibTrans" cxnId="{89C4B332-2BBA-4199-9F21-6DBC165B0A83}">
      <dgm:prSet/>
      <dgm:spPr/>
      <dgm:t>
        <a:bodyPr/>
        <a:lstStyle/>
        <a:p>
          <a:endParaRPr lang="uk-UA"/>
        </a:p>
      </dgm:t>
    </dgm:pt>
    <dgm:pt modelId="{C5BB4CF1-2461-4E89-BCAB-83F98664007F}">
      <dgm:prSet phldrT="[Текст]"/>
      <dgm:spPr/>
      <dgm:t>
        <a:bodyPr/>
        <a:lstStyle/>
        <a:p>
          <a:r>
            <a:rPr lang="uk-UA" dirty="0" smtClean="0"/>
            <a:t>Реальність</a:t>
          </a:r>
          <a:endParaRPr lang="uk-UA" dirty="0"/>
        </a:p>
      </dgm:t>
    </dgm:pt>
    <dgm:pt modelId="{9C4A8F80-7998-45A0-9D37-C8169459EF02}" type="parTrans" cxnId="{D9314C59-9ABB-44D6-A018-B24990670AD1}">
      <dgm:prSet/>
      <dgm:spPr/>
      <dgm:t>
        <a:bodyPr/>
        <a:lstStyle/>
        <a:p>
          <a:endParaRPr lang="uk-UA"/>
        </a:p>
      </dgm:t>
    </dgm:pt>
    <dgm:pt modelId="{6979E443-55E0-4344-BA7B-1E58FD5CBF46}" type="sibTrans" cxnId="{D9314C59-9ABB-44D6-A018-B24990670AD1}">
      <dgm:prSet/>
      <dgm:spPr/>
      <dgm:t>
        <a:bodyPr/>
        <a:lstStyle/>
        <a:p>
          <a:endParaRPr lang="uk-UA"/>
        </a:p>
      </dgm:t>
    </dgm:pt>
    <dgm:pt modelId="{B5C649FC-0CC1-4175-9704-2467441F696D}">
      <dgm:prSet phldrT="[Текст]"/>
      <dgm:spPr/>
      <dgm:t>
        <a:bodyPr/>
        <a:lstStyle/>
        <a:p>
          <a:r>
            <a:rPr lang="uk-UA" dirty="0" err="1" smtClean="0"/>
            <a:t>АРО</a:t>
          </a:r>
          <a:endParaRPr lang="uk-UA" dirty="0"/>
        </a:p>
      </dgm:t>
    </dgm:pt>
    <dgm:pt modelId="{C25B42D8-8798-47BF-8BDE-2B47CF78EB4A}" type="parTrans" cxnId="{8F3ACF6A-9381-4F43-8CE7-D0A63BB14E1D}">
      <dgm:prSet/>
      <dgm:spPr/>
      <dgm:t>
        <a:bodyPr/>
        <a:lstStyle/>
        <a:p>
          <a:endParaRPr lang="uk-UA"/>
        </a:p>
      </dgm:t>
    </dgm:pt>
    <dgm:pt modelId="{1B23E2AE-504D-43AC-BAE7-2DA2D1FE09E4}" type="sibTrans" cxnId="{8F3ACF6A-9381-4F43-8CE7-D0A63BB14E1D}">
      <dgm:prSet/>
      <dgm:spPr/>
      <dgm:t>
        <a:bodyPr/>
        <a:lstStyle/>
        <a:p>
          <a:endParaRPr lang="uk-UA"/>
        </a:p>
      </dgm:t>
    </dgm:pt>
    <dgm:pt modelId="{78B19800-E159-4458-9E8D-3D89A9BF68A1}">
      <dgm:prSet phldrT="[Текст]"/>
      <dgm:spPr/>
      <dgm:t>
        <a:bodyPr/>
        <a:lstStyle/>
        <a:p>
          <a:r>
            <a:rPr lang="uk-UA" dirty="0" smtClean="0"/>
            <a:t>Спілкування</a:t>
          </a:r>
          <a:endParaRPr lang="uk-UA" dirty="0"/>
        </a:p>
      </dgm:t>
    </dgm:pt>
    <dgm:pt modelId="{9BCF4D7C-59BE-4CED-84BA-BF81BC956305}" type="parTrans" cxnId="{F50A3CE7-27D2-4A6D-B71E-E9621FC88875}">
      <dgm:prSet/>
      <dgm:spPr/>
      <dgm:t>
        <a:bodyPr/>
        <a:lstStyle/>
        <a:p>
          <a:endParaRPr lang="uk-UA"/>
        </a:p>
      </dgm:t>
    </dgm:pt>
    <dgm:pt modelId="{4C8705CE-1982-4D4A-89EC-33B2695A90D2}" type="sibTrans" cxnId="{F50A3CE7-27D2-4A6D-B71E-E9621FC88875}">
      <dgm:prSet/>
      <dgm:spPr/>
      <dgm:t>
        <a:bodyPr/>
        <a:lstStyle/>
        <a:p>
          <a:endParaRPr lang="uk-UA"/>
        </a:p>
      </dgm:t>
    </dgm:pt>
    <dgm:pt modelId="{2B0A88FE-9633-442C-8B3E-C01F100FF694}" type="pres">
      <dgm:prSet presAssocID="{0DF72674-0257-400E-AD42-BC55D7750DA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BAC8D5B-69F6-4289-BA5D-D40B44046420}" type="pres">
      <dgm:prSet presAssocID="{0DF72674-0257-400E-AD42-BC55D7750DA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1CDB8E-E690-434E-BCDC-3C6D39FB7FD5}" type="pres">
      <dgm:prSet presAssocID="{0DF72674-0257-400E-AD42-BC55D7750DA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76C804-6E69-4901-86AD-1042259305E2}" type="pres">
      <dgm:prSet presAssocID="{0DF72674-0257-400E-AD42-BC55D7750DA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5EF3B3-2EE7-4374-8780-A83CD18F20EF}" type="pres">
      <dgm:prSet presAssocID="{0DF72674-0257-400E-AD42-BC55D7750DA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4FC2BEE-581F-4891-9FB1-E9D4F492EC7F}" type="presOf" srcId="{18465367-0356-475C-8A3F-571C58DE5A37}" destId="{8BAC8D5B-69F6-4289-BA5D-D40B44046420}" srcOrd="0" destOrd="0" presId="urn:microsoft.com/office/officeart/2005/8/layout/pyramid4"/>
    <dgm:cxn modelId="{F50A3CE7-27D2-4A6D-B71E-E9621FC88875}" srcId="{0DF72674-0257-400E-AD42-BC55D7750DAF}" destId="{78B19800-E159-4458-9E8D-3D89A9BF68A1}" srcOrd="3" destOrd="0" parTransId="{9BCF4D7C-59BE-4CED-84BA-BF81BC956305}" sibTransId="{4C8705CE-1982-4D4A-89EC-33B2695A90D2}"/>
    <dgm:cxn modelId="{89C4B332-2BBA-4199-9F21-6DBC165B0A83}" srcId="{0DF72674-0257-400E-AD42-BC55D7750DAF}" destId="{18465367-0356-475C-8A3F-571C58DE5A37}" srcOrd="0" destOrd="0" parTransId="{A86F6010-CB91-4AF9-A69C-0004E45F1CA4}" sibTransId="{5E6C74C8-1737-4975-8222-97F48EB15BFF}"/>
    <dgm:cxn modelId="{32431B8A-E79D-4A84-A467-6AEDB62D02A5}" type="presOf" srcId="{C5BB4CF1-2461-4E89-BCAB-83F98664007F}" destId="{661CDB8E-E690-434E-BCDC-3C6D39FB7FD5}" srcOrd="0" destOrd="0" presId="urn:microsoft.com/office/officeart/2005/8/layout/pyramid4"/>
    <dgm:cxn modelId="{42734F9B-BC34-4240-BD50-AF3AEBB5D89D}" type="presOf" srcId="{B5C649FC-0CC1-4175-9704-2467441F696D}" destId="{A576C804-6E69-4901-86AD-1042259305E2}" srcOrd="0" destOrd="0" presId="urn:microsoft.com/office/officeart/2005/8/layout/pyramid4"/>
    <dgm:cxn modelId="{8F3ACF6A-9381-4F43-8CE7-D0A63BB14E1D}" srcId="{0DF72674-0257-400E-AD42-BC55D7750DAF}" destId="{B5C649FC-0CC1-4175-9704-2467441F696D}" srcOrd="2" destOrd="0" parTransId="{C25B42D8-8798-47BF-8BDE-2B47CF78EB4A}" sibTransId="{1B23E2AE-504D-43AC-BAE7-2DA2D1FE09E4}"/>
    <dgm:cxn modelId="{60E23F63-A9A8-4EB3-BD4C-49CECAA82566}" type="presOf" srcId="{78B19800-E159-4458-9E8D-3D89A9BF68A1}" destId="{795EF3B3-2EE7-4374-8780-A83CD18F20EF}" srcOrd="0" destOrd="0" presId="urn:microsoft.com/office/officeart/2005/8/layout/pyramid4"/>
    <dgm:cxn modelId="{CCD1B501-9A8A-44A8-9E08-DC07A2DEE0AF}" type="presOf" srcId="{0DF72674-0257-400E-AD42-BC55D7750DAF}" destId="{2B0A88FE-9633-442C-8B3E-C01F100FF694}" srcOrd="0" destOrd="0" presId="urn:microsoft.com/office/officeart/2005/8/layout/pyramid4"/>
    <dgm:cxn modelId="{D9314C59-9ABB-44D6-A018-B24990670AD1}" srcId="{0DF72674-0257-400E-AD42-BC55D7750DAF}" destId="{C5BB4CF1-2461-4E89-BCAB-83F98664007F}" srcOrd="1" destOrd="0" parTransId="{9C4A8F80-7998-45A0-9D37-C8169459EF02}" sibTransId="{6979E443-55E0-4344-BA7B-1E58FD5CBF46}"/>
    <dgm:cxn modelId="{1948FFF8-4845-4D04-B23E-E113714A7EFD}" type="presParOf" srcId="{2B0A88FE-9633-442C-8B3E-C01F100FF694}" destId="{8BAC8D5B-69F6-4289-BA5D-D40B44046420}" srcOrd="0" destOrd="0" presId="urn:microsoft.com/office/officeart/2005/8/layout/pyramid4"/>
    <dgm:cxn modelId="{BA92B048-C0CE-40EA-B4E6-7477647CC976}" type="presParOf" srcId="{2B0A88FE-9633-442C-8B3E-C01F100FF694}" destId="{661CDB8E-E690-434E-BCDC-3C6D39FB7FD5}" srcOrd="1" destOrd="0" presId="urn:microsoft.com/office/officeart/2005/8/layout/pyramid4"/>
    <dgm:cxn modelId="{F80750D5-2F86-4B68-8D8E-96F05BEA3843}" type="presParOf" srcId="{2B0A88FE-9633-442C-8B3E-C01F100FF694}" destId="{A576C804-6E69-4901-86AD-1042259305E2}" srcOrd="2" destOrd="0" presId="urn:microsoft.com/office/officeart/2005/8/layout/pyramid4"/>
    <dgm:cxn modelId="{A2EC2F19-17BB-471E-8A9C-311FACA6AC64}" type="presParOf" srcId="{2B0A88FE-9633-442C-8B3E-C01F100FF694}" destId="{795EF3B3-2EE7-4374-8780-A83CD18F20E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4C4C7-6BED-45D5-9FBD-8F87FC8F54BB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040B9DF-88D5-4452-82F1-426EFB5CAA1D}">
      <dgm:prSet phldrT="[Текст]"/>
      <dgm:spPr/>
      <dgm:t>
        <a:bodyPr/>
        <a:lstStyle/>
        <a:p>
          <a:r>
            <a:rPr lang="uk-UA" dirty="0" smtClean="0"/>
            <a:t>Король</a:t>
          </a:r>
          <a:endParaRPr lang="uk-UA" dirty="0"/>
        </a:p>
      </dgm:t>
    </dgm:pt>
    <dgm:pt modelId="{A37D907E-3827-4CA0-ABE9-7DD0ADF8A9BB}" type="parTrans" cxnId="{E7125577-39CE-4298-8BD8-6693348E3667}">
      <dgm:prSet/>
      <dgm:spPr/>
      <dgm:t>
        <a:bodyPr/>
        <a:lstStyle/>
        <a:p>
          <a:endParaRPr lang="uk-UA"/>
        </a:p>
      </dgm:t>
    </dgm:pt>
    <dgm:pt modelId="{B960E7B3-7048-4B3F-B034-E5242AA30D9C}" type="sibTrans" cxnId="{E7125577-39CE-4298-8BD8-6693348E3667}">
      <dgm:prSet/>
      <dgm:spPr/>
      <dgm:t>
        <a:bodyPr/>
        <a:lstStyle/>
        <a:p>
          <a:endParaRPr lang="uk-UA"/>
        </a:p>
      </dgm:t>
    </dgm:pt>
    <dgm:pt modelId="{DD49AEB4-AF92-46BB-8D7F-2D1DF1E87AB7}">
      <dgm:prSet phldrT="[Текст]"/>
      <dgm:spPr/>
      <dgm:t>
        <a:bodyPr/>
        <a:lstStyle/>
        <a:p>
          <a:r>
            <a:rPr lang="uk-UA" dirty="0" smtClean="0"/>
            <a:t>Мудрець</a:t>
          </a:r>
          <a:endParaRPr lang="uk-UA" dirty="0"/>
        </a:p>
      </dgm:t>
    </dgm:pt>
    <dgm:pt modelId="{B4D2C4F8-D55B-47C9-ADC0-039FB40397E1}" type="parTrans" cxnId="{98EA274B-CC12-44A9-B0DF-3DD4BD255926}">
      <dgm:prSet/>
      <dgm:spPr/>
      <dgm:t>
        <a:bodyPr/>
        <a:lstStyle/>
        <a:p>
          <a:endParaRPr lang="uk-UA"/>
        </a:p>
      </dgm:t>
    </dgm:pt>
    <dgm:pt modelId="{694B6DB2-DF6A-4F05-BCF1-22D889B62511}" type="sibTrans" cxnId="{98EA274B-CC12-44A9-B0DF-3DD4BD255926}">
      <dgm:prSet/>
      <dgm:spPr/>
      <dgm:t>
        <a:bodyPr/>
        <a:lstStyle/>
        <a:p>
          <a:endParaRPr lang="uk-UA"/>
        </a:p>
      </dgm:t>
    </dgm:pt>
    <dgm:pt modelId="{50F4D17C-8659-4AD0-A137-DACF40291712}">
      <dgm:prSet phldrT="[Текст]"/>
      <dgm:spPr/>
      <dgm:t>
        <a:bodyPr/>
        <a:lstStyle/>
        <a:p>
          <a:r>
            <a:rPr lang="uk-UA" dirty="0" smtClean="0"/>
            <a:t>Друг</a:t>
          </a:r>
          <a:endParaRPr lang="uk-UA" dirty="0"/>
        </a:p>
      </dgm:t>
    </dgm:pt>
    <dgm:pt modelId="{90154ED1-515D-4DB3-A1C5-52E5219A3625}" type="parTrans" cxnId="{AD98B87F-58A0-45A2-B1D1-CA97ADAF85FA}">
      <dgm:prSet/>
      <dgm:spPr/>
      <dgm:t>
        <a:bodyPr/>
        <a:lstStyle/>
        <a:p>
          <a:endParaRPr lang="uk-UA"/>
        </a:p>
      </dgm:t>
    </dgm:pt>
    <dgm:pt modelId="{933C3B8F-43FB-4CFD-A6CA-E0FA5A348AFE}" type="sibTrans" cxnId="{AD98B87F-58A0-45A2-B1D1-CA97ADAF85FA}">
      <dgm:prSet/>
      <dgm:spPr/>
      <dgm:t>
        <a:bodyPr/>
        <a:lstStyle/>
        <a:p>
          <a:endParaRPr lang="uk-UA"/>
        </a:p>
      </dgm:t>
    </dgm:pt>
    <dgm:pt modelId="{373FCD1A-1CFD-47CD-B4B6-F737E645F5B5}">
      <dgm:prSet phldrT="[Текст]"/>
      <dgm:spPr/>
      <dgm:t>
        <a:bodyPr/>
        <a:lstStyle/>
        <a:p>
          <a:r>
            <a:rPr lang="uk-UA" dirty="0" smtClean="0"/>
            <a:t>Воїн</a:t>
          </a:r>
          <a:endParaRPr lang="uk-UA" dirty="0"/>
        </a:p>
      </dgm:t>
    </dgm:pt>
    <dgm:pt modelId="{DADEC28A-E3B6-4CC9-B5CE-416D00C23D78}" type="parTrans" cxnId="{9D8BB049-5BDC-4A1D-89BD-808D951447C9}">
      <dgm:prSet/>
      <dgm:spPr/>
      <dgm:t>
        <a:bodyPr/>
        <a:lstStyle/>
        <a:p>
          <a:endParaRPr lang="uk-UA"/>
        </a:p>
      </dgm:t>
    </dgm:pt>
    <dgm:pt modelId="{8CF3A7D8-6697-4868-9CF3-69AEA27885F1}" type="sibTrans" cxnId="{9D8BB049-5BDC-4A1D-89BD-808D951447C9}">
      <dgm:prSet/>
      <dgm:spPr/>
      <dgm:t>
        <a:bodyPr/>
        <a:lstStyle/>
        <a:p>
          <a:endParaRPr lang="uk-UA"/>
        </a:p>
      </dgm:t>
    </dgm:pt>
    <dgm:pt modelId="{24A94461-3409-43EC-884A-7CC6D5488349}" type="pres">
      <dgm:prSet presAssocID="{8124C4C7-6BED-45D5-9FBD-8F87FC8F54B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22D1712-6BB7-4249-AE37-17D29D041F94}" type="pres">
      <dgm:prSet presAssocID="{8124C4C7-6BED-45D5-9FBD-8F87FC8F54BB}" presName="axisShape" presStyleLbl="bgShp" presStyleIdx="0" presStyleCnt="1"/>
      <dgm:spPr/>
    </dgm:pt>
    <dgm:pt modelId="{DD17C6DF-5A82-4F6B-88F5-9BE4CD369BDD}" type="pres">
      <dgm:prSet presAssocID="{8124C4C7-6BED-45D5-9FBD-8F87FC8F54BB}" presName="rect1" presStyleLbl="node1" presStyleIdx="0" presStyleCnt="4" custScaleX="79998" custScaleY="27499" custLinFactNeighborX="59338" custLinFactNeighborY="-29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8F7490-733F-41DE-962E-32B04FFA915C}" type="pres">
      <dgm:prSet presAssocID="{8124C4C7-6BED-45D5-9FBD-8F87FC8F54BB}" presName="rect2" presStyleLbl="node1" presStyleIdx="1" presStyleCnt="4" custScaleX="66240" custScaleY="25001" custLinFactX="14314" custLinFactNeighborX="100000" custLinFactNeighborY="56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752AA-205D-4027-AE31-7D66F6766D9C}" type="pres">
      <dgm:prSet presAssocID="{8124C4C7-6BED-45D5-9FBD-8F87FC8F54BB}" presName="rect3" presStyleLbl="node1" presStyleIdx="2" presStyleCnt="4" custScaleX="61178" custScaleY="26347" custLinFactX="-1249" custLinFactNeighborX="-100000" custLinFactNeighborY="-56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0E32C9-1BD7-4DA4-BE82-8670896AA2F5}" type="pres">
      <dgm:prSet presAssocID="{8124C4C7-6BED-45D5-9FBD-8F87FC8F54BB}" presName="rect4" presStyleLbl="node1" presStyleIdx="3" presStyleCnt="4" custScaleX="61325" custScaleY="26347" custLinFactNeighborX="-56249" custLinFactNeighborY="22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D98B87F-58A0-45A2-B1D1-CA97ADAF85FA}" srcId="{8124C4C7-6BED-45D5-9FBD-8F87FC8F54BB}" destId="{50F4D17C-8659-4AD0-A137-DACF40291712}" srcOrd="2" destOrd="0" parTransId="{90154ED1-515D-4DB3-A1C5-52E5219A3625}" sibTransId="{933C3B8F-43FB-4CFD-A6CA-E0FA5A348AFE}"/>
    <dgm:cxn modelId="{A1FBB142-F7FE-4A05-AC85-5F53C48A630C}" type="presOf" srcId="{3040B9DF-88D5-4452-82F1-426EFB5CAA1D}" destId="{DD17C6DF-5A82-4F6B-88F5-9BE4CD369BDD}" srcOrd="0" destOrd="0" presId="urn:microsoft.com/office/officeart/2005/8/layout/matrix2"/>
    <dgm:cxn modelId="{E7125577-39CE-4298-8BD8-6693348E3667}" srcId="{8124C4C7-6BED-45D5-9FBD-8F87FC8F54BB}" destId="{3040B9DF-88D5-4452-82F1-426EFB5CAA1D}" srcOrd="0" destOrd="0" parTransId="{A37D907E-3827-4CA0-ABE9-7DD0ADF8A9BB}" sibTransId="{B960E7B3-7048-4B3F-B034-E5242AA30D9C}"/>
    <dgm:cxn modelId="{9D8BB049-5BDC-4A1D-89BD-808D951447C9}" srcId="{8124C4C7-6BED-45D5-9FBD-8F87FC8F54BB}" destId="{373FCD1A-1CFD-47CD-B4B6-F737E645F5B5}" srcOrd="3" destOrd="0" parTransId="{DADEC28A-E3B6-4CC9-B5CE-416D00C23D78}" sibTransId="{8CF3A7D8-6697-4868-9CF3-69AEA27885F1}"/>
    <dgm:cxn modelId="{AD4677B3-BF7D-4E8A-812E-86E50B55FE11}" type="presOf" srcId="{DD49AEB4-AF92-46BB-8D7F-2D1DF1E87AB7}" destId="{478F7490-733F-41DE-962E-32B04FFA915C}" srcOrd="0" destOrd="0" presId="urn:microsoft.com/office/officeart/2005/8/layout/matrix2"/>
    <dgm:cxn modelId="{F937D77E-9EEA-456E-8AFE-2C6C3CD6FC4E}" type="presOf" srcId="{50F4D17C-8659-4AD0-A137-DACF40291712}" destId="{9B7752AA-205D-4027-AE31-7D66F6766D9C}" srcOrd="0" destOrd="0" presId="urn:microsoft.com/office/officeart/2005/8/layout/matrix2"/>
    <dgm:cxn modelId="{98EA274B-CC12-44A9-B0DF-3DD4BD255926}" srcId="{8124C4C7-6BED-45D5-9FBD-8F87FC8F54BB}" destId="{DD49AEB4-AF92-46BB-8D7F-2D1DF1E87AB7}" srcOrd="1" destOrd="0" parTransId="{B4D2C4F8-D55B-47C9-ADC0-039FB40397E1}" sibTransId="{694B6DB2-DF6A-4F05-BCF1-22D889B62511}"/>
    <dgm:cxn modelId="{73EC015E-B48F-4674-AEC3-975D5CE4A4A6}" type="presOf" srcId="{373FCD1A-1CFD-47CD-B4B6-F737E645F5B5}" destId="{B20E32C9-1BD7-4DA4-BE82-8670896AA2F5}" srcOrd="0" destOrd="0" presId="urn:microsoft.com/office/officeart/2005/8/layout/matrix2"/>
    <dgm:cxn modelId="{A9DE00C9-00B4-453E-904C-8743D0CF9E94}" type="presOf" srcId="{8124C4C7-6BED-45D5-9FBD-8F87FC8F54BB}" destId="{24A94461-3409-43EC-884A-7CC6D5488349}" srcOrd="0" destOrd="0" presId="urn:microsoft.com/office/officeart/2005/8/layout/matrix2"/>
    <dgm:cxn modelId="{D13BA2B4-F117-4266-9773-315E033A9756}" type="presParOf" srcId="{24A94461-3409-43EC-884A-7CC6D5488349}" destId="{A22D1712-6BB7-4249-AE37-17D29D041F94}" srcOrd="0" destOrd="0" presId="urn:microsoft.com/office/officeart/2005/8/layout/matrix2"/>
    <dgm:cxn modelId="{6257E155-8567-4FA0-9557-952E9780402A}" type="presParOf" srcId="{24A94461-3409-43EC-884A-7CC6D5488349}" destId="{DD17C6DF-5A82-4F6B-88F5-9BE4CD369BDD}" srcOrd="1" destOrd="0" presId="urn:microsoft.com/office/officeart/2005/8/layout/matrix2"/>
    <dgm:cxn modelId="{DB2F8EF3-58C8-4B61-9124-1E19C4CC942C}" type="presParOf" srcId="{24A94461-3409-43EC-884A-7CC6D5488349}" destId="{478F7490-733F-41DE-962E-32B04FFA915C}" srcOrd="2" destOrd="0" presId="urn:microsoft.com/office/officeart/2005/8/layout/matrix2"/>
    <dgm:cxn modelId="{C8CD6167-0098-4686-BD45-C971B69EE019}" type="presParOf" srcId="{24A94461-3409-43EC-884A-7CC6D5488349}" destId="{9B7752AA-205D-4027-AE31-7D66F6766D9C}" srcOrd="3" destOrd="0" presId="urn:microsoft.com/office/officeart/2005/8/layout/matrix2"/>
    <dgm:cxn modelId="{056577F4-78D5-4BBA-BD9B-56E511429214}" type="presParOf" srcId="{24A94461-3409-43EC-884A-7CC6D5488349}" destId="{B20E32C9-1BD7-4DA4-BE82-8670896AA2F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C8D5B-69F6-4289-BA5D-D40B44046420}">
      <dsp:nvSpPr>
        <dsp:cNvPr id="0" name=""/>
        <dsp:cNvSpPr/>
      </dsp:nvSpPr>
      <dsp:spPr>
        <a:xfrm>
          <a:off x="2549525" y="0"/>
          <a:ext cx="2400300" cy="24003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Аффініті</a:t>
          </a:r>
          <a:endParaRPr lang="uk-UA" sz="1500" kern="1200" dirty="0"/>
        </a:p>
      </dsp:txBody>
      <dsp:txXfrm>
        <a:off x="3149600" y="1200150"/>
        <a:ext cx="1200150" cy="1200150"/>
      </dsp:txXfrm>
    </dsp:sp>
    <dsp:sp modelId="{661CDB8E-E690-434E-BCDC-3C6D39FB7FD5}">
      <dsp:nvSpPr>
        <dsp:cNvPr id="0" name=""/>
        <dsp:cNvSpPr/>
      </dsp:nvSpPr>
      <dsp:spPr>
        <a:xfrm>
          <a:off x="1349374" y="2400300"/>
          <a:ext cx="2400300" cy="24003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Реальність</a:t>
          </a:r>
          <a:endParaRPr lang="uk-UA" sz="1500" kern="1200" dirty="0"/>
        </a:p>
      </dsp:txBody>
      <dsp:txXfrm>
        <a:off x="1949449" y="3600450"/>
        <a:ext cx="1200150" cy="1200150"/>
      </dsp:txXfrm>
    </dsp:sp>
    <dsp:sp modelId="{A576C804-6E69-4901-86AD-1042259305E2}">
      <dsp:nvSpPr>
        <dsp:cNvPr id="0" name=""/>
        <dsp:cNvSpPr/>
      </dsp:nvSpPr>
      <dsp:spPr>
        <a:xfrm rot="10800000">
          <a:off x="2549525" y="2400300"/>
          <a:ext cx="2400300" cy="24003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АРО</a:t>
          </a:r>
          <a:endParaRPr lang="uk-UA" sz="1500" kern="1200" dirty="0"/>
        </a:p>
      </dsp:txBody>
      <dsp:txXfrm rot="10800000">
        <a:off x="3149600" y="2400300"/>
        <a:ext cx="1200150" cy="1200150"/>
      </dsp:txXfrm>
    </dsp:sp>
    <dsp:sp modelId="{795EF3B3-2EE7-4374-8780-A83CD18F20EF}">
      <dsp:nvSpPr>
        <dsp:cNvPr id="0" name=""/>
        <dsp:cNvSpPr/>
      </dsp:nvSpPr>
      <dsp:spPr>
        <a:xfrm>
          <a:off x="3749675" y="2400300"/>
          <a:ext cx="2400300" cy="24003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Спілкування</a:t>
          </a:r>
          <a:endParaRPr lang="uk-UA" sz="1500" kern="1200" dirty="0"/>
        </a:p>
      </dsp:txBody>
      <dsp:txXfrm>
        <a:off x="4349750" y="3600450"/>
        <a:ext cx="1200150" cy="120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D1712-6BB7-4249-AE37-17D29D041F94}">
      <dsp:nvSpPr>
        <dsp:cNvPr id="0" name=""/>
        <dsp:cNvSpPr/>
      </dsp:nvSpPr>
      <dsp:spPr>
        <a:xfrm>
          <a:off x="1349374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C6DF-5A82-4F6B-88F5-9BE4CD369BDD}">
      <dsp:nvSpPr>
        <dsp:cNvPr id="0" name=""/>
        <dsp:cNvSpPr/>
      </dsp:nvSpPr>
      <dsp:spPr>
        <a:xfrm>
          <a:off x="2992889" y="445044"/>
          <a:ext cx="1536153" cy="528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Король</a:t>
          </a:r>
          <a:endParaRPr lang="uk-UA" sz="2000" kern="1200" dirty="0"/>
        </a:p>
      </dsp:txBody>
      <dsp:txXfrm>
        <a:off x="3018666" y="470821"/>
        <a:ext cx="1484599" cy="476492"/>
      </dsp:txXfrm>
    </dsp:sp>
    <dsp:sp modelId="{478F7490-733F-41DE-962E-32B04FFA915C}">
      <dsp:nvSpPr>
        <dsp:cNvPr id="0" name=""/>
        <dsp:cNvSpPr/>
      </dsp:nvSpPr>
      <dsp:spPr>
        <a:xfrm>
          <a:off x="6227383" y="2125216"/>
          <a:ext cx="1271966" cy="480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Мудрець</a:t>
          </a:r>
          <a:endParaRPr lang="uk-UA" sz="2000" kern="1200" dirty="0"/>
        </a:p>
      </dsp:txBody>
      <dsp:txXfrm>
        <a:off x="6250819" y="2148652"/>
        <a:ext cx="1225094" cy="433207"/>
      </dsp:txXfrm>
    </dsp:sp>
    <dsp:sp modelId="{9B7752AA-205D-4027-AE31-7D66F6766D9C}">
      <dsp:nvSpPr>
        <dsp:cNvPr id="0" name=""/>
        <dsp:cNvSpPr/>
      </dsp:nvSpPr>
      <dsp:spPr>
        <a:xfrm>
          <a:off x="89927" y="2197225"/>
          <a:ext cx="1174764" cy="505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Друг</a:t>
          </a:r>
          <a:endParaRPr lang="uk-UA" sz="2000" kern="1200" dirty="0"/>
        </a:p>
      </dsp:txBody>
      <dsp:txXfrm>
        <a:off x="114624" y="2221922"/>
        <a:ext cx="1125370" cy="456531"/>
      </dsp:txXfrm>
    </dsp:sp>
    <dsp:sp modelId="{B20E32C9-1BD7-4DA4-BE82-8670896AA2F5}">
      <dsp:nvSpPr>
        <dsp:cNvPr id="0" name=""/>
        <dsp:cNvSpPr/>
      </dsp:nvSpPr>
      <dsp:spPr>
        <a:xfrm>
          <a:off x="3208906" y="3709394"/>
          <a:ext cx="1177587" cy="505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Воїн</a:t>
          </a:r>
          <a:endParaRPr lang="uk-UA" sz="2000" kern="1200" dirty="0"/>
        </a:p>
      </dsp:txBody>
      <dsp:txXfrm>
        <a:off x="3233603" y="3734091"/>
        <a:ext cx="1128193" cy="456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FDF34-C450-44D3-A8FC-683D7F8C6F1C}" type="datetimeFigureOut">
              <a:rPr lang="uk-UA" smtClean="0"/>
              <a:pPr/>
              <a:t>16.05.2015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9DDEF-D9EB-4DC1-823B-512CF5240D7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943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1149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8374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346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0285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«Презентация по структуре»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Участники переписывают свои презентации и опять презентуют.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781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4064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Скажите близкому человеку банальную фразу «Я тебя люблю» три раза и сравните реакцию.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раз – глядя ему в глаза. Второй – не глядя в глаза. Третий – глядя в глаза, но не ему.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«Опускание рук»</a:t>
            </a:r>
            <a:endParaRPr lang="uk-UA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 ведет повествование а заданную тему (решает аудитория) а зал поднимает руки (как в школе) – ведущий должен знаком показать что увидел и опустить поднятую руку жестом. Если не замечает руку в течение 10 сек – провал.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5021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9539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секрет, что каждая мышца человеческого тела связана с определенным участком головного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мозга. Мозг отдает команды нашим мышцам к сокращению или расслаблению. Если нам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страшно, мы сжимаемся, наши плечи поднимаются вверх, мы делаем шаг назад. Если нам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весело, мы вплескиваем руками, закидываем голову. Если нами овладела агрессивность, мы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подаемся вперед, опускаем подбородок и т. д. Но связь между мышцами и мозгом носит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двусторонний характер. Если мы сокращаем определенные группы мышц, то можем вызвать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соответствующие чувства. При плохом настроении попробуйте улыбаться через силу минут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пять. Скоро вы обнаружите заметное улучшение состояния. Другой пример. Мусульмане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едят, сложив ноги по-турецки. Находясь в этой позе, невозможно сразу вскочить и побежать.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поза – сигнал мозгу: «В Багдаде все спокойно, мне ничего не грозит, я расслаблен».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мозг может сосредоточиться на усвоении поступающей пищи. Возможно, желудку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европейца приходится труднее, поскольку его обладатель ест сидя на стуле, практически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позиции «низкого старта». Какие сигналы в этом случае получает мозг, судите сами.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9959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7674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Motorola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Организаторы привезли огромный надувной пейджер. Он не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поместился в зале, и его пришлось выставить в саду. Он полностью оттянул на себя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 собравшихся, причем это было в те годы, когда у нас о пейджерах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биперах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еще и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слыхивали. На законный вопрос участников «А что это?» несчастные организаторы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пытались ответить: «Ну, это пейджер, ну, это такая маленькая штучка…» и т. п. Короче, у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публики осталась твердая убежденность, что пейджер – это «большое надувательство».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Занятно, что у организаторов не нашлось под рукой ни одного настоящего прибора.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54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6249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делим всех, с кем вступаем в контакт, по параметру: «Насколько он похож на меня? Сколько в нем меня?», иными словами «Свой он или чужой?» Понятно, что к словам человека, похожего на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нас, мы не только прислушиваемся, но и больше им доверяем. Заметно теплеет разговор,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оба разговаривающих оказываются курящими. Особенно если они предпочитают одну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ту же марку. Часто, когда выясняется, что люди родились в одном городе, служили в одних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войсках или учились в одном вузе, диалог становится живым и непринужденным. Долго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висевшая проблема разрешается легко и просто. Снимаются все подозрения и претензии.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Представьте себе, что молодая женщина идет по темному переулку (такое еще случается). К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 подходит мужчина чуть старше ее. Небритый, одетый в телогрейку и грубые ботинки. На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кисти его левой руки – татуировка, а правую он прячет за спиной. Отражение одинокого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фонаря на лезвии не оставляет сомнений в том, что он сжимает в этой руке. Стараясь быть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вежливым, он предлагает: «Давай, куколка, раздевайся, у меня для тебя сюрприз». Женщина,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дослушав «заманчивого» предложения, убегает по переулку с криками: «Караул!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Помогите!». Добежав до своего дома, она от волнения не может найти ключ и звонит в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дверь. Ей открывает муж – небритый мужчина с татуировкой, в переднике и с ножом,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который он неловко прячет за спиной. «Ты что так запыхалась? Ну ладно, скорее раздевайся,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меня для тебя сюрприз». Но наша героиня не убегает с призывами о помощи. Наоборот,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успокаивается и идет за мужем, чувствуя, что резать он будет не ее, а пирог, который,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возможно, испек сам. Заметьте, ситуация и слова почти идентичны. Разница в источнике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информации: свой он или чужой.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3066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3905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Посудите сами, что вы запомните лучше: рассказ о том, как кому-то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дали по морде, ситуацию, когда вы были свидетелем, как кому-то дали по морде, или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ситуацию, когда вам самому дали по морде? Степень запоминаемости сюжета определяется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степенью вашей вовлеченности в него.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2960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«Вовлечение»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проводим презентацию, используя предложенные приемы вовлечения аудитории или свои собственные.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5532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9316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анекдот: «Доктор, я так страдаю: у меня такое впечатление, что меня все игнорируют». – «Понятно. Следующий!».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627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0055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УПРАЖНЕНИЯ ДЛЯ РЕЧИ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Забыл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Панкрат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Кондратов домкрат, а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Панкрату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без домкрата не поднять на тракте трактор.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 корабля лавировали —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лавировали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 не вылавировали.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Маланья-болтунья молоко болтала, выбалтывала, да не выболтала.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Рапортовал, да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недорапортовал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стал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дорапортовывать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зарапортовался.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Сшит колпак не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по-колпаковски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вышит колокол не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по-колоколовски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Надо колпак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переколпаковать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перевыколпаковать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надо колокол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переколоколовать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перевыколоколовать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Пришел Прокоп — кипел укроп, ушел Прокоп — кипел укроп. Как при Прокопе кипел укроп, так и без Прокопа кипел укроп.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Кукушка кукушонку сшила капюшон. </a:t>
            </a:r>
            <a:b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Надоел кукушонок капюшон: как в капюшоне он смешон.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Краб крабу сделал грабли. Подал грабли крабу краб: сено, граблями краб грабь.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Рыла свинья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белорыла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тупорыла; полдвора рылом изрыла, вырыла, подрыла.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Поезд мчится скрежеща: ж, ч, ша,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ща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ж, ч, ша, </a:t>
            </a:r>
            <a:r>
              <a:rPr lang="ru-R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ща</a:t>
            </a: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щенка щека к щеке щиплют щетку в уголке.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горе Арарат рвала Варвара виноград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ели, ели ершей у ели. Их еле-еле у ели доели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Сидел тетерев на дереве, а тетерка с тетеревами на ветке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жалела мама мыла. Мама Милу мылом мыла. Мила мыла не любила, мыло Мила уронила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3112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плотнее, тем лучше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хотите управлять эмоциями аудитории с большим успехом, учтите: рассеянная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большому залу публика гораздо менее восприимчива. Специалистами отмечен такой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феномен, как эмоциональное заражение. Публика в зале хохочет над анекдотом заметно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активнее, чем отдельно взятый гражданин. Припомните, кстати, не бывало ли с вами такого,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в компании вы весело хохотали над шуткой, а потом переспрашивали соседа о последних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словах, которых не расслышали. Это и есть эмоциональное заражение. Но фокус в том,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эффект работает только в том случае, когда люди сидят (стоят) плотно друг к другу. 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 касается праведного гнева и других чувств, которые вы хотите пробудить в аудитории.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подбирая помещение для выступления, остановитесь на том, которое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обеспечит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заполненность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зала, чтобы люди сидели вплотную друг к другу. В этом смысле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гораздо лучше маленький, но битком забитый зал, чем большой, но заполненный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наполовину. Если же вы не имеете на это влияния, то перед началом выступления можете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использовать трюк, который я применял много раз. Когда мне приходилось выступать перед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аудиторией в двести человек в зале на шестьсот мест, я перед началом лекции или семинара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натягивал ленточку между десятым и одиннадцатым рядами. Таким образом, участникам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ничего не оставалось делать, как заполнить первые десять рядов по двадцать мест. Если нет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ленточки, можно положить на все сиденья одиннадцатого ряда листы бумаги и попросить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слушателей не садиться за эту границу. Можно заграждать проход стульями, использовать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скотч, стойки для микрофонов, собственную фантазию. Если есть возможность убрать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пустующие кресла, лучше сделать это. Если и это невозможно, непосредственно перед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началом своего выступления дружески пригласите сидящих на «галерке» пересесть вперед.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Лучше, конечно, если это сделает ведущий. Скорее всего, в первые секунды никто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шевельнется. Будьте вежливы, но настойчивы. Стоит первому засопеть и завозиться, как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сработает «стадное чувство» и все потянутся к первым рядам. Проверено.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Выступать будет значительно легче. Валерий Леонтьев как-то сказал, что одно пустое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место в зале отнимает у него больше энергии, чем сотни заполненных. Тут есть и еще один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дополнительный эффект. Не очень приятно и сидящему в зале видеть пустые стулья. Он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чувствует, что пришел послушать то, что другим, видимо, неинтересно. Убрав 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лишние места, вы создаете ощущение аншлага. А присутствие на аншлаговых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представлениях гораздо больше льстит самолюбию собравшихся.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Темп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ораторы, особенно начинающие, как правило, говорят слишком быстро. Важно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учесть, что субъективное ощущение времени у оратора и у публики не совпадает. У вас во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 выступления все процессы в организме идут быстрее, и быстрая речь для вас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нормальна. Публике же кажется, что вы тараторите. А это воспринимается аудиторией как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неуверенность и желание поскорее избавиться от этого кошмара. Вам кажется, что вы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говорите слишком медленно, а публика еле успевает схватывать сказанное вами. Вам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кажется, что пора сказать о самом главном, а публика еще не успела уяснить суть дела. Вам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кажется, что уже пора начинать выступление, а публика еще не зафиксировала, что вы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появились на сцене. Вывод: говорите медленнее. Иногда напоминайте себе об этом. Если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вашем случае имеют место патологические отклонения, используйте необычные методы. 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моей ученицы во время ее выступлений к трибуне (с внутренней, разумеется,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стороны) был приклеен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стикер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надписью: «Лена, не гони!».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же вы часок перед речью будете говорить, как мальчик с задержкой умственного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развития, то под действием этого эталона субъективное время выровняется. Медленно, после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паузы, отвечайте на вопросы, медленно ходите, медленно берите трубку телефона. Очень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помогает.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также помнить, что просто замедлить темп недостаточно. Чтобы сохранять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 аудитории, как мы уже знаем, нам необходимы контрастные раздражители.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Меняем темп. В наиболее важных частях выступления говорим медленнее, чем в других.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внушительнее. С паузами.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– вас – ваш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 раз в разных книгах было писано о том, что человеку приятно слышать его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собственное имя. Специалистам по продажам и переговорам рекомендуют почаще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обращаться к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контрпартнеру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имени. Мы же не можем так обратиться к аудитории. Нам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остается использовать то обращение, которое мы выбрали с самого начала: «Так что, дорогие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коллеги, позвольте мне подытожить…», «Обратите внимание, друзья, что здесь…»,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«Несомненно, мои дорогие, вы заметили…». И так далее. Только не нужно обращаться 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людям, называя их безлично «аудитория» или «публика». Это так же неприятно, как когда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называют «население».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Продолжим тему, мои дорогие читатели. О присутствующих говорят во втором лице,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так ли? Таким образом, для нас становятся теперь недопустимыми такие формы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обращения, как: «Я хотел бы поблагодарить собравшихся…» или «Я хотел бы сообщить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присутствующим…». Лучше сказать: «Я хотел бы поблагодарить всех вас…». Излишне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говорить, что при индивидуальном общении ошибка, от которой я пытаюсь вас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предостеречь, может вам дорого стоить. Попробуйте вместо слов «Я тебя люблю» сказать «Я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люблю присутствующую здесь девушку». Она, конечно, поймет, что речь о ней, но эффект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этой фразы, мягко говоря, будет слабым. И если уж пошел такой разговор, то милые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читательницы наверняка подтвердят, что банальный тост «За присутствующих здесь дам!»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гораздо приятнее в версии «За ВАС, дорогие женщины/дамы/девочки!».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вообще, чем чаще в вашем выступлении будут попадаться слова «вы», «вас», «ваш»,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лучше.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этим заниматься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Достоевский в романе «Бесы» отмечал: «Разве можно продержать на одной статье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такую публику, как наша, целый час? Вообще я сделал вывод, что будь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разгений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публичном легком литературном чтении нельзя занимать собою публику более двадцати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минут безнаказанно». Это в литературном, а в остальных и подавно. Таким образом,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ограничьте свой триумф двадцатью минутами. Это примерно шесть страниц текста.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Хофф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написал книгу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где убеждает нас в необходимости сокращать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любую презентацию даже до шести минут. Он приводит в ней примеры того, как можно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блестящие спичи уложить в триста шестьдесят секунд. Очень интересно. Я же солидарен 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Достоевским: двадцать минут – предел.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двадцать минут составляет цикл внимания человека. Вспомним, почему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школьный урок составляет сорок пять минут? Две минуты – на приветствие и наведение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подобия дисциплины, двадцать минут – на проверку домашнего задания, еще двадцать –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объяснение нового материала, три минуты – на то, чтобы задать домашнее задание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выскользнуть из класса.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сделаем вывод, что если по каким-либо причинам (объем информации,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традиции, регламент) мы не можем ограничиться двадцатью минутами, то следует менять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 деятельности сидящих в зале. Двадцать минут вас слушали, потом можно ответить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вопросы, потом показать видеосюжет, потом снова перейти к докладу. И так далее. Если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выступление слишком продолжительное, дробите его перерывами. Хотя бы короткими. Это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позволит каждый раз запускать новый цикл внимания.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во время устного выступления слушатели не могут, как при чтении,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возвращаться к его началу, не бойтесь отдельные моменты повторять. То же касается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окончания речи – следует заранее предупредить слушателей: «Перед тем, как перейти 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вопросам…», «В завершение…» и т. п. Постарайтесь избежать нашей любимой фразы «И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последнее…», которую мы повторяем неоднократно, убивая в слушателях всякую надежду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дожить до окончания выступления.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вялый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Леннокс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Льюис победил прыткого Дэвида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Туа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Любителям профессионального бокса наверняка запомнился поединок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Леннокса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Льюиса и Дэвида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Напомню, что во время поединка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Ленноксу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тридцать шесть лет.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Старичок. А Дэвиду – двадцать семь. Сопляк. Но до этого нам показали несколько боев, где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именитых соперников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уносили на первых секундах. Они были отнюдь не слабаки.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Заметим также, что современный профессиональный бокс из спорта превратился в шоу-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бизнес. Если боксер одерживает победу нокаутом, все понятно. Но если нет, победу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определяют судьи. По очкам. Что такое очки? Определенное количество попаданий 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определенной силой в определенные места на теле противника. Но почему тогда мнения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судей так часто расходятся? Такие попадания может подсчитать даже начинающий. Дело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том, что на это решение влияет целый ряд факторов. Субъективных. Учитывая эти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обстоятельства, можем считать боксерский поединок частным случаем публичного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выступления, где основная публика – судьи. Вспомним, что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Леннокс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Льюис вел бой крайне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пассивно, избегая обострения, всячески уходя от потасовок. Он даже как будто скучал.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 откровенно стремился к победе, был суетлив и энергичен. Льюис, казалось, был даже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безразличен к исходу поединка.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обнаруживал постоянное стремление выиграть любой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ценой. Это его и погубило. При равном положении к концу двенадцатого раунда судьи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вынесли решение в пользу ветерана. Закономерно. Ему победа, как казалось, и не нужна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была. И он получил ее.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стремился к ней. И потерял ее. Вывод: если хотите добиться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своего от аудитории, не показывайте виду, насколько важно для вас ее решение.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обозначайте своего стремления. Продемонстрируйте здоровое безразличие. И получите свой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чемпионский пояс.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выбрать место для выступления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Вопрос, которому традиционно не придают особого значения, но который может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существенно повлиять не только на ваше состояние, но и на успех всего выступления. Во-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первых, выбор места, с которого вы начнете выступление, может быть продиктован тем,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происходило здесь до вас. Если перед вами выступал бездарный оратор, который только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утомил и разозлил публику, постарайтесь встать как можно дальше от того места, с которого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совершал свою циничную пытку. Только знайте меру. Я понимаю, что для вас лучше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бы встать где-нибудь на улице. Дальше и придумать сложно. Если же до вас выступал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читатель этой книги и выступление его, как и положено, было блестящим, публика не хотела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отпускать его, то, выйдя на сцену, займите именно то место, с которого выступал он. Далее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вами стоит задача затмить его. Горькие рыдания предшественника, слышные в минуты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пауз, будут ясным свидетельством, что вам это удалось.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Проследите, чтобы за вами не было открытых дверей, окон, незаполненного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пространства. Инстинкт самосохранения буквально сводит с ума, когда есть вероятность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нападения на вас сзади. В споре этого инстинкта с ангелом хранителем и страховой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компанией первый всегда берет верх. Дверь закройте, окно занавесьте, задерните занавес.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же причинам невероятно сложно выступать, если за спиной у вас находится президиум.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Видимо, инстинкт самосохранения не слишком хорошего мнения о ваших навыках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публичных выступлений, если предполагает, что председательствующий может выстрелить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в спину. Лучше стойте несколько в стороне, чтобы боковым зрением видеть, что делают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сидящие в президиуме. Я серьезно.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что давить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своих тренингах я обращаю внимание на то, что мы обычно недооцениваем важность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эмоциональной составляющей нашего выступления. Работа с аудиторией – не контакт умов,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а, скорее, контакт сердец. А мы делаем упор на информацию, аргументацию. Если бы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одними аргументами можно было нас убедить, не было бы такого явления, как реклама,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были бы просто объявления, перечисляющие преимущества товара. Такой, кстати, и была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 еще до недавнего времени. Мы не раз в этой книге обсуждали вопрос,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публичное выступление – это скорее соблазнение, чем убеждение. Трудно соблазнить,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оперируя одними фактами, не так ли?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Операторы иногда кидаются в другую крайность, и возникает уместный вопрос, стоит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 превращать выступление в шоу, развлекая, пугая, смеша аудиторию. Отвечаю всем сразу: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зависит… от чего?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сначала разберемся, как человек принимает решение. Любое. Не секрет,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полушария нашего мозга выполняют разные функции. Правое оперирует образами,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чувствами, эмоциями. Оно ответственно за искусство, эстетику, фантазии, гуманитарные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науки. Левое – за точные науки, аргументы, факты, рационализацию.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момент принятия решения (а вся наша жизнь состоит из принятия решений: закурить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или попозже, какой рукой открыть дверь, пропустить ли девушку вперед,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переключить ли приемник на другую станцию, пока идет реклама, стоять в пробке или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попытаться прорваться переулками…) разные полушария мозга работают по-разному.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Правое (иррациональное, эмоциональное) в момент принятия решения работает на 80%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общей мощности, а левое – на 20%.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же решение принято, происходит рационализация уже сделанного выбора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нагрузка на полушария распределяется с точностью до наоборот. Человек взвешивает,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насколько он опростоволосился. Разумеется, думать, что он ошибся, ему не хочется, и он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ищет основания для подтверждения правильности своего выбора. В этот момент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вспоминаются уже рациональные его основания.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Отсюда вывод. Если аудитория принимает решение непосредственно во время вашего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выступления и в случае ошибки изменить уже ничего не сможет, давите на эмоции. Если 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предполагается, что решение будет приниматься по здравом размышлении, вы должны дать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слушателям достаточно фактов и аргументов.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это реализуется на практике, вы могли многократно наблюдать. Презентации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сетевых компаний часто проходят на эмоциональной волне с громкой музыкой,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аплодисментами, духами, нарядами, украшениями… Презентанты будут всячески склонять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сделать покупку немедленно, прямо на презентации. Предложат даже машину, чтобы вы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смогли съездить за деньгами, если при вас их нет. Или хотя бы подписать документы. При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продаже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таймшеров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ведущий время от времени ударяет в гонг, громко провозглашая имя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того, кто только что совершил покупку. Вы заражаетесь желанием легкой славы и тоже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вынимаете кровные. Передвижные шапито бродячих проповедников и прочих шарлатанов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США тоже становятся местом проведения цирковых представлений с музыкой, танцами,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чудесными исцелениями инвалидов, передвигающихся с проповедником в одном фургоне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всему штату и красиво бросающих костыли с воплями «Аллилуйя!!!» то в одном городке, 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другом. Им необходимо ваше решение на месте, ибо все, что им нужно, – ваши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пожертвования из тех наличных, что у вас с собой, или чек, который вы можете выписать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месте. Ибо уже к вечеру на месте шатра вы увидите только вытоптанное поле,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использованную одноразовую посуду и обрывки бумаг, носимые ветром. Куда сложнее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у стационарных проповедников, чей счет вы пополните пожертвованиями уже из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операционного зала своего банка.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Типовая ошибка политиков во время предвыборной гонки – превращение встречи 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избирателями в митинг, где они всячески распаляют благородный гнев собравшихся. Если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тут же призвать их штурмовать Дом правительства, таким способом можно достичь цели.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же избиратели понесут бюллетени к урнам спустя несколько дней, аргументов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принятия нужного решения может оказаться недостаточно. Они вспомнят, что ничего толком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знают ни о кандидате, ни о его программе. И поостерегутся, на всякий случай отдав голос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того, кто смог привести большее количество аргументов для обеспечения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«самостоятельного» выбора электората.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Святой Себастьян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мне нравится риторика, так это тем, что одного и того же результата можно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добиться разными, иногда противоположными приемами. Чем мне не нравится риторика, так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тем, что иногда один и тот же прием приводит к противоположным результатам.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образование я получал на филологическом факультете университета.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Разумеется, я, как и мои товарищи-однокурсники, вовсе не собирался работать в школе. Для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 есть педагогический институт, как считали мы. Именно поэтому занятия по педагогике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ставили не выше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физвоспитания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посещали их соответственно. Я готовил себя к работе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науке. К окончанию университета у меня уже было несколько публикаций и докладов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научных конференциях. Уже была определена тема диссертации. Я уже начал сдавать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кандидатский минимум. Но жизнь распорядилась иначе. Мой школьный преподаватель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русского языка и литературы, работавший и к тому времени в школе, попросил меня об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одолжении. Он собрался поступать в семинарию, а директор не отпускал его, ибо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учителей всегда был спрос, а на учителей-мужчин – ажиотажный. Он попросил меня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заменить его на время школьной «страды» – четвертой четверти, экзаменов и т. д. Я 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задержался в школе дольше. Вот где была возможность попрактиковаться в публичных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выступлениях. В день их у вас пять-шесть. И аудитории очень разные. Объединяет их одно –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искренность. Дети еще не умеют лицемерить. Если урок им неинтересен, они не станут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таращить глаза и притворяться, что внимательно слушают (если учитель, конечно,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Кощей). Если вы увлеклись и утратили внимание такой аудитории, то сразу получите сигнал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виде отсутствующих взглядов, разговоров, шевелений. Если же то, что вы говорите (а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главное, как вы говорите), интересно, вы и тут сразу получите сигнал в виде гробовой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тишины, направленных на вас горящих глаз и открытых ртов. Того, у кого пошла работа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школе, не так-то просто оттуда выманить.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в школе мне пришлось кое о чем пожалеть. Нетрудно догадаться, что пожалеть мне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пришлось о том, что «умных преподавателей слушал я невнимательно» на занятиях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педагогике. Те приемы, которые я освоил, мне были нужны постоянно. Одним из них я хочу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поделиться с вами. Это прием, с помощью которого удается установить полную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тишину и внимание в самом начале урока. Применяется этот прием в случаях острой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необходимости: класс пришел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физры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щеках румянец, лбы потные, внутри еще вертится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маховик и дети еще хотели бы попрыгать, что и делают в момент, когда учитель уже вошел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класс; или класс пришел с биологии, преподаватель которой не умеет работать с аудиторией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у него на уроке шумно, летают бумажные самолетики и подкладываются кнопки (в том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числе и учителю); или вы проводите один из последних уроков в четверти, когда все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четвертные оценки уже выставлены, а на улице весна и все такое. Вот тут как раз и нужен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прием из арсенала старой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училки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Я его называю «Святой Себастьян».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если вам «посчастливилось» войти в класс, который не заметил не только звонка,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и самого учителя, делаете следующее. Входите, занимаете то место, с которого вы обычно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начинаете урок, и дальше происходит игра «Морская фигура, на месте замри». Вы опускаете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руки и замираете. Ни малейшего движения! Взгляд ваш направлен в одну точку выше голов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детей и тоже неподвижен. Никакого немого укора в позе или во взгляде! Все в вас говорит: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«Прости их, Господи, ибо не ведают, что творят». Чтобы было понятно, как это, откройте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репродукцию любого изображения святого Себастьяна и запомните его всепрощающий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взгляд в момент, когда в грудь его вонзаются стрелы и копия.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произойдет дальше? В первый момент – ничего. Позднее несколько учеников,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которым особо ценно мнение учителя, демонстративно вытянутся в струнку и замолчат.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они демонстративно призовут к порядку некоторых нарушителей: «Ну-ка замолчи,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видишь – учитель в классе!». Те будут вынуждены подчиниться, ибо у них уже нет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возможности сказать, что учителя они не заметили. Когда нарушители дисциплины остаются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меньшинстве, им ничего не остается, как подчиниться большинству. Это хороший тест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прочность нервной системы. Но на этом он не закончен. После того как установилась такая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образцовая тишина, что слышно, как на стекле чешется муха, учитель выдерживает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небольшую паузу, устанавливает с детьми зрительный контакт взглядом без тени упрека,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здоровается и разрешает сесть.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Откровенно говоря, я не верил, что этот прием будет работать. Ведь обычно учитель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пытается достичь тишины и внимания ритмичным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стучанием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ручкой по столу или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швырянием журнала со скандированием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Ти-ши-на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!!!». Результат предсказуем: шумящим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становится плохо слышно друг друга и… Со временем я понял, что если тишины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внимания не добиться в самом начале урока, сделать это потом будет уже совершенно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невозможно.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я, наконец, решился, то был убежден, что процесс усмирения будет длиться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долго. Я даже засек время. Вошел и сделал все, как рекомендовалось. Стою и стою. А про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себя думаю: «А где же звонок с урока?» Когда же в классе установилась именно та тишина,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я хотел добиться, я посмотрел на часы: прошло две минуты.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Позднее я заметил, что такое начало дает непредвиденный эффект. Если в ходе урока 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замечал, что утратил внимание учеников, стоило мне сделать маленькую паузу и замереть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полуслове в позе святого Себастьяна, как класс тут же замолкал и направлял глазки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учителя. Таким образом, учитель подчеркивал снова и снова: «Я говорю, только когда меня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слушают». Доходило до смешного, когда класс стал реагировать на естественные паузы,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которые делают перед объявлением новой темы или желая адресовать вопрос классу.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Надеюсь, мне не нужно в подробностях объяснять, как перенести этот прием на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взрослую аудиторию. Хочу лишь напомнить, что не следует применять этот прием без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нужды. А нужда в нем возникает в случаях, когда добиться внимания аудитории особенно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сложно: когда аудитория утомлена, когда аудитория пьяна, когда аудитория пришла к вам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сытного обеда, когда тема аудитории не особенно интересна, когда аудитории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неинтересен сам оратор.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дышать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Профессиональный оратор набирает в легкие совсем немного воздуха вдохом. И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делает нового вдоха, пока не возникнет надобности. Начинающий же заглатывает воздух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кубометрами, будто намерен поставить рекорд по продолжительности говорения на одном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вдохе, достойный Книги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Гиннесса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 успев отработать этот вдох, он делает следующий,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раздуваясь и заставляя публику переживать за прочность его ребер. Что при этом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происходит? Вспомним, что в воздухе находится в пять раз больше кислорода, чем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человеческому организму. Что нам дает такое дыхание? Перенасыщение крови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кислородом – реакция окисления – головокружение – усиленное сердцебиение –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покраснение – потение – путаность мыслей – смущение – паника – истерика – скорая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 – капельница – реанимация. Вам это надо? Дышите спокойно… Делайте паузы…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Следите за этим. Постепенно это войдет в привычку.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оратору костыли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Иные выступления подобны дереву. Выступающий, будучи не в силах скрыть от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уважаемой аудитории вспомнившийся к месту факт, слегка отклоняется от темы. Спустя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 он пытается вернуться на прежнюю колею и попутно приводит в качестве примера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любопытную историю. Вернувшись к теме выступления, он какое-то время балует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слушателей следованием заявленному названию. Но недолго. Спустя несколько минут он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вспоминает о необходимости сообщить вот это, вот это и еще вот это. Если изобразить это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выступление в виде схемы, получается нечто, похожее именно на дерево. На тренинге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изображение такого дерева мы вешаем на стену, чтобы оно стало напоминанием о том, «как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надо».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Подобное выступление обычно с большим трудом воспринимается аудиторией.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Сохранять внимание вообще очень сложно. На это уходит значительное количество энергии.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же выступающий начинает выпендриваться и демонстрировать свою эрудицию, это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вообще становится непосильным трудом. Примите также во внимание тот факт,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интеллектуальный уровень аудитории всегда ниже интеллектуального уровня субъектов, 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составляющих. Таким образом, выступать по схеме «дерево» – лучший способ сделать так,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содержание вашего выступления осталось тайной даже после вашего ухода со сцены.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Иные выступления подобны бельевой веревке. Выступающий произносит первую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фразу так, будто вбивает гвоздь. Точно, уверенно, четко. Так же произносит и последнюю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фразу. И между этими гвоздями туго-претуго натягивает нить слов. Он ведет аудиторию от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приветствия к финальному слову, как машинист ведет паровоз по рельсам. Он не делает ни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шага в сторону, он не дает ступить этого шага и вам. Конечно, такое выступление легко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воспринимается. Очень легко. Слишком легко. И в один прекрасный момент вы уже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понимаете, что в состоянии предсказать не только ход дальнейших мыслей, но и следующее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предложение слово в слово. Сюрприза не получается. Примитив не срабатывает.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же схему предлагает автор? Давайте вспомним, как взбирается на вершину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альпинист. Он вбивает в горную породу костыль, протягивает шнур, подтягивается выше,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снова вбивает костыль. И так дальше. Зачем он это делает? Чтобы, сорвавшись, пролететь не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километра, а только два метра и продолжить штурм. Он закрепляется на достигнутом,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не угробить себя и результат, которого он уже добился. Если бы альпинист стал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оратором, его выступление, скорее, походило бы на лестницу: после каждого пассажа он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закреплялся бы в сознании слушателей. Как это сделать нам, знакомым с покорением горных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вершин только по рассказам и кино?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Закрепляйтесь в сознании аудитории после каждого этапа вашего выступления. Как?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Задайте вопрос, все ли понятно. Сделайте паузу. Перейдите на другое место на сцене.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Перелистните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лист на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флип-чарте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Смените слайд. Подведите промежуточные итоги.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Скажите «Таким образом…» и, конечно, кое-что после этого. Предложите задать вопросы по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этому разделу. Таким образом, ваше продолжительное выступление будет состоять из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нескольких непродолжительных. Это очень хорошо воспринимается аудиторией, легко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запоминается, позволяет следить за логикой. К тому же, если вы допустите какую-либо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ошибку, впечатление, сформированное предыдущими этапами, сохранится, ибо оно уже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закреплено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закапсулировалось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сознании слушающих. Нарисуйте сейчас дерево, два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гвоздя с натянутой между ними веревкой, лестницу. Какой из этих предметов ваши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выступления напоминает чаще всего? А выступления других людей? Слушайте,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анализируйте, меняйтесь к лучшему.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с успехом выступать публично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немецкая фармацевтическая фирма объявила тендер на серию тренингов по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навыкам проведения презентаций для своих российских сотрудниц. Именно сотрудниц, ибо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принадлежность к женскому полу, возраст от 25 до 35 лет и приятная внешность были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условиями приема на работу. Речь шла о программе из нескольких тренингов в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подмосковном пансионате. В общем, как вы понимаете, по целому ряду причин мне было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интересно этот тендер выиграть. В нем принимали участие семь тренеров. В финале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предстояла встреча с главой представительства фирмы. Он оказался немцем, но неплохо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говорил по-русски. Когда он вошел в переговорную, я был готов к тому, что мы будем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говорить около часа, как это часто бывает.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обычных приветствий господин Шульц (назовем его так) сказал: «Я не</a:t>
            </a:r>
          </a:p>
          <a:p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задершивайт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вас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шлишком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долго, у меня к вам только один вопрос: как с успехом выступать</a:t>
            </a:r>
          </a:p>
          <a:p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публишно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?» Я с усмешкой ответил что-то вроде: «Знаете ли, на подобный вопрос вот так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запросто не ответишь. Даже за два или три дня тренинга мы не можем охватить всех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аспектов успеха. Это ведь вещь многофакторная…». – «Спасибо, – перебил меня Шульц, –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плагодарим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вас за то, что вы приняли участие в тендер.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Шелаю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успехофф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!» – «Что это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значит?» – спросил я сопровождавшую меня сотрудницу фирмы Юлю. «Вы проиграли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тендер, – ответила со вздохом она, – Шульц нас всех замучил. Он услышал на каком-то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тренинге или где-то вычитал, что человек должен уметь одной фразой объяснять суть своего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дела, иначе он в нем не разбирается. Я тоже желаю вам успехов!»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вышел из красивого офиса фирмы и не спеша пошел по залитой солнцем улице к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Олимпийскому проспекту. Как и многие, я вину за случившееся возложил, разумеется, на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Шульца. Но профессиональное самолюбие было задето: «А вдруг Шульц прав? Тогда,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выходит, я не разбираюсь в технике публичных выступлений! Так по какому праву я…!» и т.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д. И это сослужило мне добрую службу. Несколько дней размышлений привели меня к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решению. То ли вспомнилась давно вычитанная фраза, то ли оформилась давно витавшая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мысль, но ответ у меня теперь был. И в нем было заключено все. Все, что я знал, и все, что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читаете в этой книге.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позвонил Юле и попросил устроить мне встречу с Шульцем. «Ой, как хорошо, что вы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позвонили, – ответила Юля, – а то Шульц этим вопросом всех кандидатов срезал. Что теперь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делать, не знаем: даты тренингов намечены и на проведение еще одного тендера уже нет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времени!» Шульц согласился принять меня, и когда мы обменялись приветствиями, я сказал,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долго его не задержу. «Весь секрет успеха публичного выступления состоит в том,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говорить с людьми, а не выступать перед ними!» — не сказал, а изрек я.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«Спасибо, – сказал Шульц, – мы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плагодарим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вас за то, что вы приняли участие в тендер.</a:t>
            </a:r>
          </a:p>
          <a:p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Шелаю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успехофф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!» И вышел. «Что это значит?» – спросил я Юлю. «Вы выиграли тендер», –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ответила она.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я рассказываю эту историю? Потому, что в этой фразе заключено все, о чем я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пишу в этой книге. Стоя на сцене, сами себе задайте вопрос: я сейчас говорю с этими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людьми или только выступаю перед ними?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Простительны ли оратору ошибки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восьмидесятые годы получили распространение электронные устройства, которые у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 называли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драматиками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драм-машинами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Эта маленькая коробочка – заменитель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барабанщика. Не нужно возить с собой на выступления громоздкую ударную установку, да и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самого обслуживающего ее музыканта возить не нужно. Прибор программируется и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безупречно исполняет партию. Не пьет, не скандалит, не испытывает творческих кризисов.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Играет четко и неотличимо от звука настоящих барабанов. Прибор незаменим во время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работы в студии. Но слушателям не понравилось это новшество. Не нравится и до сих пор.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специалисты решили выяснить, почему, к их удивлению, выяснилось, что коробочка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играет «слишком безупречно». Что, как вы думаете, сделали хитрые японцы? Правильно,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ввели мелкие ошибки в программу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драм-машины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меня спрашивают, как оратору добиться полного совершенства, я всегда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отвечаю, что к этому стремиться и не нужно. Будьте живым человеком, а не электронной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коробочкой. Ошибайтесь, учитесь, меняйтесь. Пользуйтесь преимуществом несовершенных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возможностью совершенствоваться.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8533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87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0851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821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0647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6154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3697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1439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5110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4299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9012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6665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39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72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Подвигайте интенсивно челюстью взад-вперед раз двадцать. В результате таких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движений раздражаются корешки блуждающего нерва, сигнал передается в центральную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нервную систему, происходит выброс норадреналина и ваше состояние уравновешивается.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Сидя в ожидании объявления вашего выхода, опустите руки и расслабьте их.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Представьте, что они стали настолько длинными, что уперлись в пол… Представили?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(Молодые девушки предпочли бы представить, что их ноги достигли невероятной длины, но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совсем другое) Теперь то напряжение, которое вы испытываете, направьте по рукам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землю. Почувствуйте, как оно уходит. Но не слишком увлекайтесь, ведь вас зовут уже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раз…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Поболтайте кистями, подвигайте в воздухе пальцами, разомните руки. Вы и сами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 раз делали это интуитивно. Врачи и психологи подтверждают, что гимнастика кистей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 позволяет не только снизить парализующий эффект волнения, но и стимулирует работу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речевого аппарата, повышает сообразительность и красноречие. Удовлетворительного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объяснения этому наука пока не дает. Астрологи трактуют это так: планета Меркурий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управляет в теле человека кистями рук, а также коммерческими способностями и речью.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Разминая руки, мы активизируем Меркурий, соответственно активизируется и речь.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Надеюсь, я ничего не напутал.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Пройдитесь быстрым шагом, помашите руками, только без свидетелей! Любая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активность, вызывающая учащенное сердцебиение, снимает нервное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напряжение.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Вообразите, будто вы сидите в тяжелой шинели с генеральскими погонами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чувствуете ее тяжесть на своих плечах. Вспомните, как ведет себя наше тело, когда мы чего-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боимся. Мы наклоняем голову вперед и поднимаем плечи, будто готовимся 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подзатыльнику. Поскольку связь мозга с мышцами тела носит двусторонний характер, мы,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воздействуя на тело, воздействуем и на свои эмоции. Опустите плечи, поднимите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подбородок, выпрямите спину. У вас должна быть осанка спокойного и уверенного в себе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Подышите медленно и глубоко. Это дыхание спокойного человека. Когда мы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волнуемся, мы дышим поверхностно и часто. Наше состояние определяет дыхание.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наоборот.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этим тезисом смыкаются еще два упражнения. Первое называется «Кто в клетке?»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Просто поймите, что не зрители пришли на вас смотреть, как в зоопарк, а вы идете смотреть,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они будут себя вести. Напоминайте себе об этом в ходе всего выступления. Наблюдайте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публикой, подмечайте забавные моменты. Второе упражнение из арсенала спецслужб.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зале находятся значимые для вас персоны, нет ничего лучше приема «Зайчики».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 если вы побаиваетесь того, что они станут мешать вам во время выступления,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выказывать недовольство, задавать каверзные вопросы. Минут на пять закройте глаза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представьте, что выступать вам предстоит не перед людьми, а перед настоящими зайчиками.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Беленькими такими, пушистыми, с розовыми губками. И настройтесь на то, что если зайки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себя будут хорошо вести, вы будете добры к ним. Но если какой-нибудь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попрыгайка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станет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мешать вашему выступлению, вы его прямо на сцене отшлепаете по розовой попке. Потом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будет сидеть в зале и горько плакать от боли и стыда, закрывая глазки пушистыми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ушками. А остальные зайки притихнут и не посмеют пикнуть, пока вы на сцене. Представьте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деталях ушки заек, в которых на просвет видны венки. Представьте, как смешно они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дергают своими носиками. Увидьте их бегающие глазки. Вам станет легче.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Предвижу вопрос насчет рекомендации представить сидящих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8757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40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8552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41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7598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же с успехом выступать публично? И что считать успехом? Аплодисменты?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Обилие вопросов из зала? Или что-то еще?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это как раз зависит от той цели, которую вы себе ставите. Если цель была сорвать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аплодисменты и они прозвучали – это успех?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Не-а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Это просто некорректно поставленная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любой деятельности, как вы знаете, лежит за пределами этой деятельности. 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аплодисменты – внутри. Какова ваша истинная цель? «Создать впечатление! Донести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информацию! Запомниться! Понравиться!» – отвечают обычно участники моих тренингов.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«А зачем? – спрашиваю я. – Ради какой цели?» И тут-то приходит прозрение! Для того чтобы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ускорить этот процесс, задам главный вопрос: «Что должны СДЕЛАТЬ ваши слушатели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выступления?» Не «сходить в буфет», а имеется в виду вот что: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проголосовать за вашу партию;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приобрести вашу продукцию;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утвердить ваш проект рекламной кампании;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повысить вас в должности;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заключить контракт с вашей фирмой;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?… (ваш вариант).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Ответьте себе честно-пречестно на этот вопрос. Запишите ответ. Поразмышляйте над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тем, что вам дает достижение этой цели. Само осознание цели вашего выступления не только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позволит вам наилучшим образом составить текст, но и даст необходимые силы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вдохновение как на период подготовки, так и во время самой презентации. Есть цель – есть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энергия для ее достижения. Нет цели – нет энтузиазма, нет энергии, нет выступления.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494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«Постановка цели»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Группы-партии определяются с целью и озвучивают ее.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«Говорю обо всем на свете»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 начинает повествование на  тему  «Цель партии»– участники добавляют различные слова – ведущий должен ввязать их в рассказ.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Участвуют все желающие.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СУЩЕСТВИТЕЛЬНОЕ – Кто? Что?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ГЛАГОЛ – Что делают? Что сделают?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ПРИЛАГАТЕЛЬНОЕ – Какой? Какая? Какие?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СУЩЕСТВИТЕЛЬНОЕ. Прежде всего нам необходимо ответить на вопрос КТО? Кто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будет в зале, что это за люди? Где они работают? Сколько им лет? Чем они занимаются,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работы? Каковы их политические пристрастия? Каков их доход? Каково семейное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положение? Каков уровень образованности? ЧТО? Что привело их на ваше выступление?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Чего они ждут? Что надеются услышать? Что они будут делать с полученной информацией?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их пугает (очень важно!!!)? Каковы их опасения? Что их радует? К чему они стремятся?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они уже думают о вас и представляемом вами продукте, например?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Тут мне часто приходится слышать возражения, что люди в аудитории очень разные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невозможно составить общий портрет. Это не совсем так. Если люди собрались в одном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помещении в одно время по одному и тому же поводу, есть что-то, что их объединяет.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Остается только найти, что же это. В крайнем случае ориентируйтесь на тех людей, которые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принимают нужное вам решение.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ГЛАГОЛ. Самое главное, как вы понимаете, ЧТО ОНИ СДЕЛАЮТ? Что сделают эти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 после вашего выступления? Или, точнее, что они должны сделать? А еще точнее,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 вы хотели, чтобы они сделали? Здесь как раз и место недавно сформулированной вами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 предстоящего публичного выступления.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ПРИЛАГАТЕЛЬНОЕ. Следующий вопрос, разумеется, КАКИЕ? Какие аргументы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их убедить? Какие факты и идеи могут их оттолкнуть? Какие приемы и ловкие ходы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допустимы в презентации, а каких стоит избегать? Какие слова и выражения не стоит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использовать, а какие пригодятся?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Легко заметить, что ответ на каждую последующую группу вопросов будет возможен,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если вы ответите на предыдущую. Тут нужно сказать, что я не перечислил всех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вопросов, входящих в группу. Я их просто записывал по мере того, как они приходили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голову, не пытаясь перечислить всего. Мне было важно, чтобы вы поняли модель и смогли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сами формулировать бесчисленное количество вопросов к самому себе, руководствуясь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конкретной ситуацией. Главное, чтобы первая группа вопросов была об участниках, вторая –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цели выступления, а третья – о том, какие инструменты для ее достижения использовать.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по системе СГП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Участники пишут программу партии, отвечающую на вопросы системы.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419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100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53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рассмотрим такой биологический процесс, как прием пищи. Оговоримся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только, что мы берем классический вариант.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Фаст-фуд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японцев, которые едят сначала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яблоки, потом помидоры, мы рассматривать не будем. Итак, мы начинаем обед с закусок: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шпротинка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маслинка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салатик – ВСТУПЛЕНИЕ. Затем идет самое объемное блюдо обеда –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 (борщ, солянка, щи, окрошка) – ОСНОВНАЯ ЧАСТЬ. После этого мы заносим нож 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вилку над самым калорийным блюдом – вторым. Кусок мяса со сложным гарниром, рыба 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овощами, котлета по-киевски с жареным картофелем, сарделька с капустой –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КУЛЬМИНАЦИЯ. Она приводит к развязке обеда – ЗАКЛЮЧЕНИЮ. Компот. Или кофе. С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пирожным. И сигареткой. Так обедает большинство трудящихся? Так!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 концов, человек и сексом занимается в соответствии с законами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9DDEF-D9EB-4DC1-823B-512CF5240D74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760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</a:rPr>
              <a:t>ОРАТОРСЬКА МАЙСТЕРНІСТЬ</a:t>
            </a:r>
            <a:endParaRPr lang="uk-UA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</a:rPr>
              <a:t>Мистецтво перемагати переконуючи</a:t>
            </a: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Акценти при виступі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uk-UA" sz="1800" dirty="0" smtClean="0">
                <a:latin typeface="Calibri" pitchFamily="34" charset="0"/>
              </a:rPr>
              <a:t>Будь-яке спілкування проходить на двох рівнях одночасно: на особистісно-емоційному та предметно-логічному</a:t>
            </a:r>
            <a:endParaRPr lang="uk-UA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3305188"/>
          <a:ext cx="664373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noProof="0" dirty="0" smtClean="0"/>
                        <a:t>Частини виступу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 smtClean="0"/>
                        <a:t>Рівень</a:t>
                      </a:r>
                      <a:endParaRPr lang="uk-U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smtClean="0"/>
                        <a:t>Акцент</a:t>
                      </a:r>
                      <a:endParaRPr lang="uk-UA" sz="20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Основна частина та кульмінація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Предметно-логічний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/>
                        <a:t>Факти та </a:t>
                      </a:r>
                      <a:r>
                        <a:rPr lang="uk-UA" noProof="0" dirty="0" smtClean="0"/>
                        <a:t>аргументи</a:t>
                      </a:r>
                      <a:endParaRPr lang="uk-UA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smtClean="0"/>
                        <a:t>Вступ і завершення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Особистістно-емоційний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Емоційний фон</a:t>
                      </a:r>
                      <a:endParaRPr lang="uk-UA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effectLst/>
                <a:latin typeface="Calibri" pitchFamily="34" charset="0"/>
              </a:rPr>
              <a:t>Можливі варіанти вступу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Цікавий факт, який має пряме відношення до теми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Вражаюче своїми розмірами число, використовуючи образи та порівняння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Питання або ланцюжок питань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Прийом «Коли я їхав до Вас сюди ...»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Жарт, анекдот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Відкрити свої почуття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Самопрезентація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Презентація презентації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Комплімент аудиторії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Прийом «Свій - чужий»</a:t>
            </a:r>
          </a:p>
          <a:p>
            <a:pPr marL="514350" indent="-514350">
              <a:buAutoNum type="arabicPeriod"/>
            </a:pPr>
            <a:r>
              <a:rPr lang="uk-UA" sz="2000" dirty="0" smtClean="0">
                <a:latin typeface="Calibri" pitchFamily="34" charset="0"/>
              </a:rPr>
              <a:t>Пограти на почуттях аудиторії</a:t>
            </a: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/>
                <a:latin typeface="Calibri" pitchFamily="34" charset="0"/>
              </a:rPr>
              <a:t>Завершення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u="sng" dirty="0" smtClean="0">
                <a:latin typeface="Calibri" pitchFamily="34" charset="0"/>
              </a:rPr>
              <a:t>Завершення</a:t>
            </a:r>
            <a:r>
              <a:rPr lang="uk-UA" sz="2000" dirty="0" smtClean="0">
                <a:latin typeface="Calibri" pitchFamily="34" charset="0"/>
              </a:rPr>
              <a:t> повинно бути безпосередньо пов'язано з основною ідеєю виступу, бути мажорним, оптимістичним за духом</a:t>
            </a:r>
          </a:p>
          <a:p>
            <a:pPr marL="539496" indent="-457200">
              <a:buFont typeface="+mj-lt"/>
              <a:buAutoNum type="arabicPeriod"/>
            </a:pPr>
            <a:r>
              <a:rPr lang="uk-UA" sz="2000" dirty="0" smtClean="0">
                <a:latin typeface="Calibri" pitchFamily="34" charset="0"/>
              </a:rPr>
              <a:t>Короткий огляд ключових моментів</a:t>
            </a:r>
          </a:p>
          <a:p>
            <a:pPr marL="539496" indent="-457200">
              <a:buFont typeface="+mj-lt"/>
              <a:buAutoNum type="arabicPeriod"/>
            </a:pPr>
            <a:r>
              <a:rPr lang="uk-UA" sz="2000" dirty="0" smtClean="0">
                <a:latin typeface="Calibri" pitchFamily="34" charset="0"/>
              </a:rPr>
              <a:t>Акцент на основній думці</a:t>
            </a:r>
          </a:p>
          <a:p>
            <a:pPr marL="539496" indent="-457200">
              <a:buFont typeface="+mj-lt"/>
              <a:buAutoNum type="arabicPeriod"/>
            </a:pPr>
            <a:r>
              <a:rPr lang="uk-UA" sz="2000" dirty="0" smtClean="0">
                <a:latin typeface="Calibri" pitchFamily="34" charset="0"/>
              </a:rPr>
              <a:t>Комплімент слухачеві / аудиторії</a:t>
            </a:r>
          </a:p>
          <a:p>
            <a:pPr marL="539496" indent="-457200">
              <a:buFont typeface="+mj-lt"/>
              <a:buAutoNum type="arabicPeriod"/>
            </a:pPr>
            <a:r>
              <a:rPr lang="uk-UA" sz="2000" dirty="0" smtClean="0">
                <a:latin typeface="Calibri" pitchFamily="34" charset="0"/>
              </a:rPr>
              <a:t>Рекомендації, найближчі кроки, підведення підсумків</a:t>
            </a:r>
          </a:p>
          <a:p>
            <a:pPr marL="539496" indent="-457200">
              <a:buFont typeface="+mj-lt"/>
              <a:buAutoNum type="arabicPeriod"/>
            </a:pPr>
            <a:r>
              <a:rPr lang="uk-UA" sz="2000" dirty="0" smtClean="0">
                <a:latin typeface="Calibri" pitchFamily="34" charset="0"/>
              </a:rPr>
              <a:t>Жарт</a:t>
            </a:r>
          </a:p>
          <a:p>
            <a:pPr marL="539496" indent="-457200">
              <a:buFont typeface="+mj-lt"/>
              <a:buAutoNum type="arabicPeriod"/>
            </a:pPr>
            <a:r>
              <a:rPr lang="uk-UA" sz="2000" dirty="0" smtClean="0">
                <a:latin typeface="Calibri" pitchFamily="34" charset="0"/>
              </a:rPr>
              <a:t>Блискучий фінал - з'єднання початкових і фінальних фраз</a:t>
            </a:r>
            <a:endParaRPr lang="uk-UA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/>
                <a:latin typeface="Calibri" pitchFamily="34" charset="0"/>
              </a:rPr>
              <a:t>Кульмінація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800" u="sng" dirty="0" smtClean="0">
                <a:latin typeface="Calibri" pitchFamily="34" charset="0"/>
              </a:rPr>
              <a:t>Кульмінація</a:t>
            </a:r>
            <a:r>
              <a:rPr lang="uk-UA" sz="1800" dirty="0" smtClean="0">
                <a:latin typeface="Calibri" pitchFamily="34" charset="0"/>
              </a:rPr>
              <a:t> - пропозиція </a:t>
            </a:r>
            <a:r>
              <a:rPr lang="uk-UA" sz="1800" smtClean="0">
                <a:latin typeface="Calibri" pitchFamily="34" charset="0"/>
              </a:rPr>
              <a:t>з якою </a:t>
            </a:r>
            <a:r>
              <a:rPr lang="uk-UA" sz="1800" dirty="0" smtClean="0">
                <a:latin typeface="Calibri" pitchFamily="34" charset="0"/>
              </a:rPr>
              <a:t>Ви прийшли до аудиторії</a:t>
            </a:r>
          </a:p>
          <a:p>
            <a:pPr marL="425196" indent="-342900">
              <a:buFont typeface="+mj-lt"/>
              <a:buAutoNum type="arabicPeriod"/>
            </a:pPr>
            <a:r>
              <a:rPr lang="uk-UA" sz="1800" dirty="0" smtClean="0">
                <a:latin typeface="Calibri" pitchFamily="34" charset="0"/>
              </a:rPr>
              <a:t>Чітко</a:t>
            </a:r>
          </a:p>
          <a:p>
            <a:pPr marL="425196" indent="-342900">
              <a:buFont typeface="+mj-lt"/>
              <a:buAutoNum type="arabicPeriod"/>
            </a:pPr>
            <a:r>
              <a:rPr lang="uk-UA" sz="1800" dirty="0" smtClean="0">
                <a:latin typeface="Calibri" pitchFamily="34" charset="0"/>
              </a:rPr>
              <a:t>Коротко</a:t>
            </a:r>
          </a:p>
          <a:p>
            <a:pPr marL="425196" indent="-342900">
              <a:buFont typeface="+mj-lt"/>
              <a:buAutoNum type="arabicPeriod"/>
            </a:pPr>
            <a:r>
              <a:rPr lang="uk-UA" sz="1800" dirty="0" smtClean="0">
                <a:latin typeface="Calibri" pitchFamily="34" charset="0"/>
              </a:rPr>
              <a:t>Однозначно</a:t>
            </a:r>
          </a:p>
          <a:p>
            <a:pPr marL="425196" indent="-342900">
              <a:buNone/>
            </a:pPr>
            <a:endParaRPr lang="uk-UA" sz="1800" dirty="0" smtClean="0">
              <a:latin typeface="Calibri" pitchFamily="34" charset="0"/>
            </a:endParaRPr>
          </a:p>
          <a:p>
            <a:pPr marL="425196" indent="-342900">
              <a:buNone/>
            </a:pPr>
            <a:r>
              <a:rPr lang="uk-UA" sz="1800" dirty="0" smtClean="0">
                <a:latin typeface="Calibri" pitchFamily="34" charset="0"/>
              </a:rPr>
              <a:t>В </a:t>
            </a:r>
            <a:r>
              <a:rPr lang="uk-UA" sz="1800" u="sng" dirty="0" smtClean="0">
                <a:latin typeface="Calibri" pitchFamily="34" charset="0"/>
              </a:rPr>
              <a:t>основній частині </a:t>
            </a:r>
            <a:r>
              <a:rPr lang="uk-UA" sz="1800" dirty="0" smtClean="0">
                <a:latin typeface="Calibri" pitchFamily="34" charset="0"/>
              </a:rPr>
              <a:t>необхідно говорити про проблеми:</a:t>
            </a:r>
          </a:p>
          <a:p>
            <a:pPr marL="425196" indent="-342900"/>
            <a:r>
              <a:rPr lang="uk-UA" sz="1800" dirty="0" smtClean="0">
                <a:latin typeface="Calibri" pitchFamily="34" charset="0"/>
              </a:rPr>
              <a:t>Опис стану справ на сьогодні</a:t>
            </a:r>
          </a:p>
          <a:p>
            <a:pPr marL="425196" indent="-342900"/>
            <a:r>
              <a:rPr lang="uk-UA" sz="1800" dirty="0" smtClean="0">
                <a:latin typeface="Calibri" pitchFamily="34" charset="0"/>
              </a:rPr>
              <a:t>Розповідь про складності і в чому вони полягають</a:t>
            </a:r>
          </a:p>
          <a:p>
            <a:pPr marL="425196" indent="-342900"/>
            <a:r>
              <a:rPr lang="uk-UA" sz="1800" dirty="0" smtClean="0">
                <a:latin typeface="Calibri" pitchFamily="34" charset="0"/>
              </a:rPr>
              <a:t>Пропозиція варіантів вирішення</a:t>
            </a:r>
          </a:p>
          <a:p>
            <a:pPr marL="425196" indent="-342900"/>
            <a:r>
              <a:rPr lang="uk-UA" sz="1800" dirty="0" smtClean="0">
                <a:latin typeface="Calibri" pitchFamily="34" charset="0"/>
              </a:rPr>
              <a:t>Позначення перспектив і наслідків у разі ігнорування фактів</a:t>
            </a:r>
          </a:p>
          <a:p>
            <a:pPr marL="425196" indent="-342900"/>
            <a:r>
              <a:rPr lang="uk-UA" sz="1800" dirty="0" smtClean="0">
                <a:latin typeface="Calibri" pitchFamily="34" charset="0"/>
              </a:rPr>
              <a:t>Закон маятника (Хороший - поганий поліцейський)</a:t>
            </a:r>
            <a:endParaRPr lang="ru-RU" sz="18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142984"/>
            <a:ext cx="381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Calibri" pitchFamily="34" charset="0"/>
              </a:rPr>
              <a:t>Встановлюємо зоровий контакт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Calibri" pitchFamily="34" charset="0"/>
              </a:rPr>
              <a:t/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Через органи зору ми отримуємо більше 90% інформації із зовнішнього світу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/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Сектор огляду оратора: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30-35 градусів у початківців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40-45 у досвідчених</a:t>
            </a:r>
            <a:endParaRPr lang="uk-UA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462" y="1071546"/>
            <a:ext cx="38004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/>
                <a:latin typeface="Calibri" pitchFamily="34" charset="0"/>
              </a:rPr>
              <a:t>Позуємо та жестикулюємо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</a:rPr>
              <a:t>Вправа «Олов'яний оратор»</a:t>
            </a:r>
          </a:p>
          <a:p>
            <a:r>
              <a:rPr lang="uk-UA" dirty="0" smtClean="0">
                <a:latin typeface="Calibri" pitchFamily="34" charset="0"/>
              </a:rPr>
              <a:t>Функціональна жестикуляція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87" y="1000108"/>
            <a:ext cx="37814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Робимо візуалізацію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 smtClean="0">
                <a:latin typeface="Calibri" pitchFamily="34" charset="0"/>
              </a:rPr>
              <a:t>Обмеження в колірному оформленні (максимум 3 кольори)</a:t>
            </a:r>
          </a:p>
          <a:p>
            <a:r>
              <a:rPr lang="uk-UA" sz="1800" dirty="0" smtClean="0">
                <a:latin typeface="Calibri" pitchFamily="34" charset="0"/>
              </a:rPr>
              <a:t>«Порожні» слайди</a:t>
            </a:r>
          </a:p>
          <a:p>
            <a:r>
              <a:rPr lang="uk-UA" sz="1800" dirty="0" smtClean="0">
                <a:latin typeface="Calibri" pitchFamily="34" charset="0"/>
              </a:rPr>
              <a:t>Товар для демонстрації</a:t>
            </a:r>
          </a:p>
          <a:p>
            <a:r>
              <a:rPr lang="uk-UA" sz="1800" dirty="0" smtClean="0">
                <a:latin typeface="Calibri" pitchFamily="34" charset="0"/>
              </a:rPr>
              <a:t>Барвистий опис продукту</a:t>
            </a:r>
          </a:p>
          <a:p>
            <a:r>
              <a:rPr lang="uk-UA" sz="1800" dirty="0" smtClean="0">
                <a:latin typeface="Calibri" pitchFamily="34" charset="0"/>
              </a:rPr>
              <a:t>Насичуйте мову дієсловами руху</a:t>
            </a:r>
            <a:endParaRPr lang="uk-UA" dirty="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3450168"/>
          <a:ext cx="7152456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228"/>
                <a:gridCol w="357622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Що є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Як краще</a:t>
                      </a:r>
                      <a:endParaRPr lang="uk-U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Виникли проблеми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Проблеми </a:t>
                      </a:r>
                      <a:r>
                        <a:rPr lang="uk-UA" u="sng" dirty="0" smtClean="0"/>
                        <a:t>навалилися</a:t>
                      </a:r>
                    </a:p>
                    <a:p>
                      <a:r>
                        <a:rPr lang="uk-UA" dirty="0" smtClean="0"/>
                        <a:t>Проблеми </a:t>
                      </a:r>
                      <a:r>
                        <a:rPr lang="uk-UA" u="sng" dirty="0" smtClean="0"/>
                        <a:t>наздогнали (притисли)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Наша зустріч закінчена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Наша зустріч </a:t>
                      </a:r>
                      <a:r>
                        <a:rPr lang="uk-UA" u="sng" dirty="0" smtClean="0"/>
                        <a:t>підійшла</a:t>
                      </a:r>
                      <a:r>
                        <a:rPr lang="uk-UA" dirty="0" smtClean="0"/>
                        <a:t> до</a:t>
                      </a:r>
                      <a:r>
                        <a:rPr lang="uk-UA" baseline="0" dirty="0" smtClean="0"/>
                        <a:t> логічного завершення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Ми орієнтувались на результат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Ми </a:t>
                      </a:r>
                      <a:r>
                        <a:rPr lang="uk-UA" u="sng" dirty="0" smtClean="0"/>
                        <a:t>йшли </a:t>
                      </a:r>
                      <a:r>
                        <a:rPr lang="uk-UA" dirty="0" smtClean="0"/>
                        <a:t>до результату</a:t>
                      </a:r>
                    </a:p>
                    <a:p>
                      <a:r>
                        <a:rPr lang="uk-UA" dirty="0" smtClean="0"/>
                        <a:t>Ми </a:t>
                      </a:r>
                      <a:r>
                        <a:rPr lang="uk-UA" u="sng" dirty="0" smtClean="0"/>
                        <a:t>прагнули</a:t>
                      </a:r>
                      <a:r>
                        <a:rPr lang="uk-UA" dirty="0" smtClean="0"/>
                        <a:t> результату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Проект був успішний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 авторів проекту </a:t>
                      </a:r>
                      <a:r>
                        <a:rPr lang="uk-UA" u="sng" dirty="0" smtClean="0"/>
                        <a:t>прийшов (наздогнав</a:t>
                      </a:r>
                      <a:r>
                        <a:rPr lang="uk-UA" dirty="0" smtClean="0"/>
                        <a:t>) успіх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Програма тренінгу</a:t>
            </a:r>
            <a:endParaRPr lang="uk-UA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000" dirty="0" smtClean="0">
                <a:latin typeface="Calibri" pitchFamily="34" charset="0"/>
              </a:rPr>
              <a:t>Справляємося з хвилюванням</a:t>
            </a:r>
          </a:p>
          <a:p>
            <a:pPr lvl="0"/>
            <a:r>
              <a:rPr lang="uk-UA" sz="2000" dirty="0" smtClean="0">
                <a:latin typeface="Calibri" pitchFamily="34" charset="0"/>
              </a:rPr>
              <a:t>Готуємось до виступу</a:t>
            </a:r>
          </a:p>
          <a:p>
            <a:pPr lvl="0"/>
            <a:r>
              <a:rPr lang="uk-UA" sz="2000" dirty="0" smtClean="0">
                <a:latin typeface="Calibri" pitchFamily="34" charset="0"/>
              </a:rPr>
              <a:t>Структуруємо виступ (закони композиції, рівні спілкування, варіанти вступів, завершення та кульмінації)</a:t>
            </a:r>
          </a:p>
          <a:p>
            <a:pPr lvl="0"/>
            <a:r>
              <a:rPr lang="uk-UA" sz="2000" dirty="0" smtClean="0">
                <a:latin typeface="Calibri" pitchFamily="34" charset="0"/>
              </a:rPr>
              <a:t>Встановлюємо зоровий контакт</a:t>
            </a:r>
          </a:p>
          <a:p>
            <a:pPr lvl="0"/>
            <a:r>
              <a:rPr lang="uk-UA" sz="2000" dirty="0" smtClean="0">
                <a:latin typeface="Calibri" pitchFamily="34" charset="0"/>
              </a:rPr>
              <a:t>Позуємо і жестикулюємо</a:t>
            </a:r>
          </a:p>
          <a:p>
            <a:pPr lvl="0"/>
            <a:r>
              <a:rPr lang="uk-UA" sz="2000" dirty="0" smtClean="0">
                <a:latin typeface="Calibri" pitchFamily="34" charset="0"/>
              </a:rPr>
              <a:t>Робимо візуалізацію</a:t>
            </a:r>
          </a:p>
          <a:p>
            <a:pPr lvl="0"/>
            <a:r>
              <a:rPr lang="uk-UA" sz="2000" dirty="0" smtClean="0">
                <a:latin typeface="Calibri" pitchFamily="34" charset="0"/>
              </a:rPr>
              <a:t>Залучаємо, захоплюємо увагу і утримуємо</a:t>
            </a:r>
          </a:p>
          <a:p>
            <a:pPr lvl="0"/>
            <a:r>
              <a:rPr lang="uk-UA" sz="2000" dirty="0" smtClean="0">
                <a:latin typeface="Calibri" pitchFamily="34" charset="0"/>
              </a:rPr>
              <a:t>Відповідаємо на питання</a:t>
            </a:r>
          </a:p>
          <a:p>
            <a:pPr lvl="0"/>
            <a:r>
              <a:rPr lang="uk-UA" sz="2000" dirty="0" smtClean="0">
                <a:latin typeface="Calibri" pitchFamily="34" charset="0"/>
              </a:rPr>
              <a:t>Підсумовуємо і доповнюємо</a:t>
            </a: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Відомий факт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sz="2000" dirty="0" smtClean="0">
                <a:latin typeface="Calibri" pitchFamily="34" charset="0"/>
              </a:rPr>
              <a:t>Успіх будь-якого виступу залежить: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/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60-70% від того що публіка БАЧИТЬ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20-30% від того ЯК говорить оратор</a:t>
            </a:r>
            <a:br>
              <a:rPr lang="uk-UA" sz="2000" dirty="0" smtClean="0">
                <a:latin typeface="Calibri" pitchFamily="34" charset="0"/>
              </a:rPr>
            </a:br>
            <a:r>
              <a:rPr lang="uk-UA" sz="2000" dirty="0" smtClean="0">
                <a:latin typeface="Calibri" pitchFamily="34" charset="0"/>
              </a:rPr>
              <a:t>10% від того ЩО говорить оратор</a:t>
            </a:r>
            <a:endParaRPr lang="uk-UA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1285860"/>
            <a:ext cx="36766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>
                <a:effectLst/>
                <a:latin typeface="Calibri" pitchFamily="34" charset="0"/>
              </a:rPr>
              <a:t>Залучаємо, захоплюємо та утримуємо 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>
                <a:latin typeface="Calibri" pitchFamily="34" charset="0"/>
              </a:rPr>
              <a:t>Ступінь запам'ятовуваності сюжету залежить від втягнення в нього учасників</a:t>
            </a:r>
          </a:p>
          <a:p>
            <a:r>
              <a:rPr lang="uk-UA" sz="2000" dirty="0" smtClean="0">
                <a:latin typeface="Calibri" pitchFamily="34" charset="0"/>
              </a:rPr>
              <a:t>Людині властиво забувати 90% почутого, 60% побаченого і 10% зробленого (випробуваного на практиці)</a:t>
            </a: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/>
                <a:latin typeface="Calibri" pitchFamily="34" charset="0"/>
              </a:rPr>
              <a:t>Способи залучення аудиторії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1900" dirty="0" smtClean="0">
                <a:latin typeface="Calibri" pitchFamily="34" charset="0"/>
              </a:rPr>
              <a:t>Питання до аудиторії </a:t>
            </a:r>
          </a:p>
          <a:p>
            <a:r>
              <a:rPr lang="uk-UA" sz="1900" dirty="0" smtClean="0">
                <a:latin typeface="Calibri" pitchFamily="34" charset="0"/>
              </a:rPr>
              <a:t>Як би помиляючись, дозволити поправити себе </a:t>
            </a:r>
          </a:p>
          <a:p>
            <a:r>
              <a:rPr lang="uk-UA" sz="1900" dirty="0" smtClean="0">
                <a:latin typeface="Calibri" pitchFamily="34" charset="0"/>
              </a:rPr>
              <a:t>Просити підняти руки тих, хто має науковий ступінь, підписаний на ділові видання, займається спортом (залежить від теми виступу); при цьому ви теж піднімаєте руку, показуючи приклад реагування, щоб спрацювала ланцюгова реакція </a:t>
            </a:r>
            <a:br>
              <a:rPr lang="uk-UA" sz="1900" dirty="0" smtClean="0">
                <a:latin typeface="Calibri" pitchFamily="34" charset="0"/>
              </a:rPr>
            </a:br>
            <a:endParaRPr lang="uk-UA" sz="1900" dirty="0" smtClean="0">
              <a:latin typeface="Calibri" pitchFamily="34" charset="0"/>
            </a:endParaRPr>
          </a:p>
          <a:p>
            <a:r>
              <a:rPr lang="uk-UA" sz="1900" dirty="0" smtClean="0">
                <a:latin typeface="Calibri" pitchFamily="34" charset="0"/>
              </a:rPr>
              <a:t>Попросити присунутися ближче; </a:t>
            </a:r>
          </a:p>
          <a:p>
            <a:r>
              <a:rPr lang="uk-UA" sz="1900" dirty="0" smtClean="0">
                <a:latin typeface="Calibri" pitchFamily="34" charset="0"/>
              </a:rPr>
              <a:t>Запитати, чи не відсвічує  дошка, чи не слід включити світло яскравіше і т. п. </a:t>
            </a:r>
          </a:p>
          <a:p>
            <a:r>
              <a:rPr lang="uk-UA" sz="1900" dirty="0" smtClean="0">
                <a:latin typeface="Calibri" pitchFamily="34" charset="0"/>
              </a:rPr>
              <a:t>Маніпулятивний інструмент залучення - прохання про допомогу (дати знак, коли минуть 20 хвилин, закрити кватирку, вимкнути світло, роздати матеріали, покликати тих хто спізнюється, втихомирити сусіда) </a:t>
            </a:r>
          </a:p>
          <a:p>
            <a:r>
              <a:rPr lang="uk-UA" sz="1900" dirty="0" smtClean="0">
                <a:latin typeface="Calibri" pitchFamily="34" charset="0"/>
              </a:rPr>
              <a:t>Питання залучення («Зрозуміло?», «Але ж?», «Чи згодні?», «Продовжимо?») </a:t>
            </a:r>
            <a:r>
              <a:rPr lang="uk-UA" sz="1800" dirty="0" smtClean="0">
                <a:latin typeface="Calibri" pitchFamily="34" charset="0"/>
              </a:rPr>
              <a:t/>
            </a:r>
            <a:br>
              <a:rPr lang="uk-UA" sz="1800" dirty="0" smtClean="0">
                <a:latin typeface="Calibri" pitchFamily="34" charset="0"/>
              </a:rPr>
            </a:br>
            <a:r>
              <a:rPr lang="uk-UA" sz="1800" dirty="0" smtClean="0">
                <a:latin typeface="Calibri" pitchFamily="34" charset="0"/>
              </a:rPr>
              <a:t/>
            </a:r>
            <a:br>
              <a:rPr lang="uk-UA" sz="1800" dirty="0" smtClean="0">
                <a:latin typeface="Calibri" pitchFamily="34" charset="0"/>
              </a:rPr>
            </a:br>
            <a:endParaRPr lang="ru-RU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325" y="1142984"/>
            <a:ext cx="3714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Відповідаємо на питання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1800" dirty="0" smtClean="0">
                <a:latin typeface="Calibri" pitchFamily="34" charset="0"/>
              </a:rPr>
              <a:t>Розлучіться з помилкою, ніби ви зобов'язані відповідати на всі питання, що задаються з аудиторії </a:t>
            </a:r>
          </a:p>
          <a:p>
            <a:pPr marL="514350" indent="-514350">
              <a:buAutoNum type="arabicPeriod"/>
            </a:pPr>
            <a:r>
              <a:rPr lang="uk-UA" sz="1800" dirty="0" smtClean="0">
                <a:latin typeface="Calibri" pitchFamily="34" charset="0"/>
              </a:rPr>
              <a:t>Ніколи не заявляйте, що не хочете відповідати на запитання (замініть на «У мене зараз немає інформації з цього питання ...» або «Мені не хотілося б видавати неперевірену інформацію ...»)</a:t>
            </a:r>
          </a:p>
          <a:p>
            <a:pPr marL="514350" indent="-514350">
              <a:buAutoNum type="arabicPeriod"/>
            </a:pPr>
            <a:r>
              <a:rPr lang="uk-UA" sz="1800" dirty="0" smtClean="0">
                <a:latin typeface="Calibri" pitchFamily="34" charset="0"/>
              </a:rPr>
              <a:t>Помилилися - не сперечайтеся з аудиторією і не виправдовуйтеся - відразу визнайте свою помилку і зробіть комплімент тому хто її  помітив</a:t>
            </a:r>
          </a:p>
          <a:p>
            <a:pPr marL="514350" indent="-514350">
              <a:buAutoNum type="arabicPeriod"/>
            </a:pPr>
            <a:r>
              <a:rPr lang="uk-UA" sz="1800" dirty="0" smtClean="0">
                <a:latin typeface="Calibri" pitchFamily="34" charset="0"/>
              </a:rPr>
              <a:t>Ніколи не заперечуйте в образливій манері </a:t>
            </a:r>
          </a:p>
          <a:p>
            <a:pPr marL="514350" indent="-514350">
              <a:buAutoNum type="arabicPeriod"/>
            </a:pPr>
            <a:r>
              <a:rPr lang="uk-UA" sz="1800" dirty="0" smtClean="0">
                <a:latin typeface="Calibri" pitchFamily="34" charset="0"/>
              </a:rPr>
              <a:t>Відволікаючий прийом - «Але щоб розібратися у вашому питанні, потрібно розповісти ось про що ...» (при незручних питаннях) </a:t>
            </a:r>
            <a:endParaRPr lang="ru-RU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Відповідаємо на питання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uk-UA" sz="1800" dirty="0" smtClean="0">
                <a:latin typeface="Calibri" pitchFamily="34" charset="0"/>
              </a:rPr>
              <a:t>Переходимо до відповідей на питання наступною фразою: «А тепер, будь-ласка, задавайте питання. И будь-ласка, гостріші» або «Радий буду відповісти на ВАШІ питання. Особливо на складні»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uk-UA" sz="1800" dirty="0" smtClean="0">
                <a:latin typeface="Calibri" pitchFamily="34" charset="0"/>
              </a:rPr>
              <a:t>При малозрозумілих запитаннях - попросіть повторити питання: швидше за все, воно стане коротше та зрозуміліше; повторіть питання самі так як ви його зрозуміли; попросіть пару хвилин на роздуми (продовжуючи паралельно відповідати на інші питання), за той час ви або знайдете що відповісти або аудиторія забуде про незручне для питання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uk-UA" sz="1800" dirty="0" smtClean="0">
                <a:latin typeface="Calibri" pitchFamily="34" charset="0"/>
              </a:rPr>
              <a:t>При відсутності питань із аудиторії «Часто питають…» або «Перед виступу мені задали ось яке цікаве питання…»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uk-UA" sz="1800" dirty="0" smtClean="0">
                <a:latin typeface="Calibri" pitchFamily="34" charset="0"/>
              </a:rPr>
              <a:t>Не можна карати за незручні питання, треба хвалити і дякувати</a:t>
            </a:r>
          </a:p>
          <a:p>
            <a:pPr>
              <a:buNone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928670"/>
            <a:ext cx="37719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>
                <a:effectLst/>
                <a:latin typeface="Calibri" pitchFamily="34" charset="0"/>
              </a:rPr>
              <a:t>Підсумовуємо і доповнюємо</a:t>
            </a:r>
            <a:endParaRPr lang="ru-RU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Calibri" pitchFamily="34" charset="0"/>
              </a:rPr>
              <a:t>Чим щільніше тим краще</a:t>
            </a:r>
          </a:p>
          <a:p>
            <a:r>
              <a:rPr lang="uk-UA" sz="1800" dirty="0" smtClean="0">
                <a:latin typeface="Calibri" pitchFamily="34" charset="0"/>
              </a:rPr>
              <a:t>Темп мовлення</a:t>
            </a:r>
          </a:p>
          <a:p>
            <a:r>
              <a:rPr lang="uk-UA" sz="1800" dirty="0" smtClean="0">
                <a:latin typeface="Calibri" pitchFamily="34" charset="0"/>
              </a:rPr>
              <a:t>Ви - Вас – Ваш</a:t>
            </a:r>
          </a:p>
          <a:p>
            <a:r>
              <a:rPr lang="uk-UA" sz="1800" dirty="0" smtClean="0">
                <a:latin typeface="Calibri" pitchFamily="34" charset="0"/>
              </a:rPr>
              <a:t>Тривалість</a:t>
            </a:r>
          </a:p>
          <a:p>
            <a:r>
              <a:rPr lang="uk-UA" sz="1800" dirty="0" smtClean="0">
                <a:latin typeface="Calibri" pitchFamily="34" charset="0"/>
              </a:rPr>
              <a:t>Здорова байдужість</a:t>
            </a:r>
          </a:p>
          <a:p>
            <a:r>
              <a:rPr lang="uk-UA" sz="1800" dirty="0" smtClean="0">
                <a:latin typeface="Calibri" pitchFamily="34" charset="0"/>
              </a:rPr>
              <a:t>Важливість місця виступу</a:t>
            </a:r>
          </a:p>
          <a:p>
            <a:r>
              <a:rPr lang="uk-UA" sz="1800" dirty="0" smtClean="0">
                <a:latin typeface="Calibri" pitchFamily="34" charset="0"/>
              </a:rPr>
              <a:t>На що тиснути</a:t>
            </a:r>
          </a:p>
          <a:p>
            <a:r>
              <a:rPr lang="uk-UA" sz="1800" dirty="0" smtClean="0">
                <a:latin typeface="Calibri" pitchFamily="34" charset="0"/>
              </a:rPr>
              <a:t>Прийом Святого Михайла</a:t>
            </a:r>
          </a:p>
          <a:p>
            <a:r>
              <a:rPr lang="uk-UA" sz="1800" dirty="0" smtClean="0">
                <a:latin typeface="Calibri" pitchFamily="34" charset="0"/>
              </a:rPr>
              <a:t>Як дихати</a:t>
            </a:r>
          </a:p>
          <a:p>
            <a:r>
              <a:rPr lang="uk-UA" sz="1800" dirty="0" smtClean="0">
                <a:latin typeface="Calibri" pitchFamily="34" charset="0"/>
              </a:rPr>
              <a:t>Милиці оратора</a:t>
            </a:r>
          </a:p>
          <a:p>
            <a:r>
              <a:rPr lang="uk-UA" sz="1800" dirty="0" smtClean="0">
                <a:latin typeface="Calibri" pitchFamily="34" charset="0"/>
              </a:rPr>
              <a:t>У чому успіх публічного виступу</a:t>
            </a:r>
          </a:p>
          <a:p>
            <a:r>
              <a:rPr lang="uk-UA" sz="1800" dirty="0" smtClean="0">
                <a:latin typeface="Calibri" pitchFamily="34" charset="0"/>
              </a:rPr>
              <a:t>Помилки оратора</a:t>
            </a:r>
            <a:endParaRPr lang="uk-UA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ЗАДАЧІ ДЛЯ ОРАТОРА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latin typeface="Calibri" pitchFamily="34" charset="0"/>
              </a:rPr>
              <a:t>Створити відносини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Створити важливість всього що відбувається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Розслабити учасників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Задати тон та динаміку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Генерувати емоційний фон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142984"/>
            <a:ext cx="381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СТАРТ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>
                <a:latin typeface="Calibri" pitchFamily="34" charset="0"/>
              </a:rPr>
              <a:t>Заходьте в аудиторію (зал) ходою переможця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По можливості виступайте стоячи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Перед початком виступу зробіть паузу та з посмішкою обведіть очима аудиторію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Займіть стійке положення, твердо спираючись на обидві ноги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Під час виступу обов’язково погляньте кожному слухачу в очі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Слідкуйте за своїми руками (поза папуги)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Починайте бадьоро та оптимістично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ФОКУС У СПІЛКУВАННІ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latin typeface="Calibri" pitchFamily="34" charset="0"/>
              </a:rPr>
              <a:t>Фокус на собі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Фокус на матеріалі (повідомленні)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Фокус на слухачах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ТИПИ СЛУХАЧІВ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Calibri" pitchFamily="34" charset="0"/>
              </a:rPr>
              <a:t>Покупці </a:t>
            </a:r>
            <a:r>
              <a:rPr lang="uk-UA" dirty="0" smtClean="0">
                <a:latin typeface="Calibri" pitchFamily="34" charset="0"/>
              </a:rPr>
              <a:t>– самі хочуть – візьмуть все і вимагатимуть ще</a:t>
            </a:r>
          </a:p>
          <a:p>
            <a:r>
              <a:rPr lang="uk-UA" b="1" dirty="0" smtClean="0">
                <a:latin typeface="Calibri" pitchFamily="34" charset="0"/>
              </a:rPr>
              <a:t>Скаржники (жертви)</a:t>
            </a:r>
            <a:r>
              <a:rPr lang="uk-UA" dirty="0" smtClean="0">
                <a:latin typeface="Calibri" pitchFamily="34" charset="0"/>
              </a:rPr>
              <a:t> – байдужі, бажають комфорту</a:t>
            </a:r>
          </a:p>
          <a:p>
            <a:r>
              <a:rPr lang="uk-UA" b="1" dirty="0" smtClean="0">
                <a:latin typeface="Calibri" pitchFamily="34" charset="0"/>
              </a:rPr>
              <a:t>Відвідувачі</a:t>
            </a:r>
            <a:r>
              <a:rPr lang="uk-UA" dirty="0" smtClean="0">
                <a:latin typeface="Calibri" pitchFamily="34" charset="0"/>
              </a:rPr>
              <a:t> – байдужі, бажають розваг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СТВОРЕННЯ ВІДНОСИ</a:t>
            </a:r>
            <a:r>
              <a:rPr lang="ru-RU" b="1" dirty="0" smtClean="0">
                <a:effectLst/>
                <a:latin typeface="Calibri" pitchFamily="34" charset="0"/>
              </a:rPr>
              <a:t>Н</a:t>
            </a:r>
            <a:r>
              <a:rPr lang="uk-UA" b="1" dirty="0" smtClean="0">
                <a:effectLst/>
                <a:latin typeface="Calibri" pitchFamily="34" charset="0"/>
              </a:rPr>
              <a:t> З АУДИТОРІЄЮ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latin typeface="Calibri" pitchFamily="34" charset="0"/>
              </a:rPr>
              <a:t>Зоровий контакт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Спільне переживання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Емоційний стан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Вдячність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Контракт з групою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Трикутник </a:t>
            </a:r>
            <a:r>
              <a:rPr lang="uk-UA" dirty="0" err="1" smtClean="0">
                <a:effectLst/>
                <a:latin typeface="Calibri" pitchFamily="34" charset="0"/>
              </a:rPr>
              <a:t>АРС</a:t>
            </a:r>
            <a:endParaRPr lang="uk-UA" dirty="0">
              <a:effectLst/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ВИДИ ЕМОЦІЙНИХ ТОНІВ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Calibri" pitchFamily="34" charset="0"/>
              </a:rPr>
              <a:t>Хронічний – </a:t>
            </a:r>
            <a:r>
              <a:rPr lang="uk-UA" dirty="0" smtClean="0">
                <a:latin typeface="Calibri" pitchFamily="34" charset="0"/>
              </a:rPr>
              <a:t>тон в якому людина перебуває найчастіше(постійний)</a:t>
            </a:r>
          </a:p>
          <a:p>
            <a:r>
              <a:rPr lang="uk-UA" b="1" dirty="0" smtClean="0">
                <a:latin typeface="Calibri" pitchFamily="34" charset="0"/>
              </a:rPr>
              <a:t>Соціальний </a:t>
            </a:r>
            <a:r>
              <a:rPr lang="uk-UA" dirty="0" smtClean="0">
                <a:latin typeface="Calibri" pitchFamily="34" charset="0"/>
              </a:rPr>
              <a:t>– тон, який людина «одягає» на себе у певній ситуації</a:t>
            </a:r>
          </a:p>
          <a:p>
            <a:r>
              <a:rPr lang="uk-UA" b="1" dirty="0" smtClean="0">
                <a:latin typeface="Calibri" pitchFamily="34" charset="0"/>
              </a:rPr>
              <a:t>Звичний </a:t>
            </a:r>
            <a:r>
              <a:rPr lang="uk-UA" dirty="0" smtClean="0">
                <a:latin typeface="Calibri" pitchFamily="34" charset="0"/>
              </a:rPr>
              <a:t>– тон, який людина завжди «одягає» в певній ситуації</a:t>
            </a:r>
          </a:p>
          <a:p>
            <a:r>
              <a:rPr lang="uk-UA" b="1" dirty="0" smtClean="0">
                <a:latin typeface="Calibri" pitchFamily="34" charset="0"/>
              </a:rPr>
              <a:t>Гострий </a:t>
            </a:r>
            <a:r>
              <a:rPr lang="uk-UA" dirty="0" smtClean="0">
                <a:latin typeface="Calibri" pitchFamily="34" charset="0"/>
              </a:rPr>
              <a:t>– тон, який людина переживає в теперішній момент тобто зараз</a:t>
            </a:r>
          </a:p>
          <a:p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Calibri" pitchFamily="34" charset="0"/>
              </a:rPr>
              <a:t>ЩО УТРИМУЄ АУДИТОРІЮ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latin typeface="Calibri" pitchFamily="34" charset="0"/>
              </a:rPr>
              <a:t>Контакт очей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Робота голосом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Метафори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Порівняння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Мова вашого тіла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Перевірка присутності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Калібровка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РОБОТА ГОЛОСОМ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latin typeface="Calibri" pitchFamily="34" charset="0"/>
              </a:rPr>
              <a:t>Люди сприймають інформацію в одному забарвленні не більше 1.5 хвилини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Для того, щоб утримувати аудиторію, оратор усвідомлено змінює: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Висоту голосу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Гучність голосу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Швидкість мови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Calibri" pitchFamily="34" charset="0"/>
              </a:rPr>
              <a:t>МЕТАФОРИ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latin typeface="Calibri" pitchFamily="34" charset="0"/>
              </a:rPr>
              <a:t>Метафори</a:t>
            </a:r>
            <a:r>
              <a:rPr lang="uk-UA" dirty="0" smtClean="0">
                <a:latin typeface="Calibri" pitchFamily="34" charset="0"/>
              </a:rPr>
              <a:t> – історії, пов’язані з темою виступу, які: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Викликають емоційні переживання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Пов’язують матеріал або тему виступу з особистим досвідом учасників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Наштовхують слухачів на формулювання висновків та повчальних моментів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ПЕРЕВІРКА ПРИСУТНОСТІ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Calibri" pitchFamily="34" charset="0"/>
              </a:rPr>
              <a:t>Ефективний оратор постійно відслідковує залученість учасників і впливає на їх залученість у процес спілкування, виступу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Організовує простір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Робить огляд учасників</a:t>
            </a:r>
          </a:p>
          <a:p>
            <a:pPr lvl="0"/>
            <a:r>
              <a:rPr lang="uk-UA" dirty="0" smtClean="0">
                <a:latin typeface="Calibri" pitchFamily="34" charset="0"/>
              </a:rPr>
              <a:t>Відстежує внутрішній діалог</a:t>
            </a:r>
          </a:p>
          <a:p>
            <a:pPr>
              <a:buNone/>
            </a:pP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Справляємося з хвилюванням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u="sng" dirty="0" smtClean="0">
              <a:latin typeface="Calibri" pitchFamily="34" charset="0"/>
            </a:endParaRPr>
          </a:p>
          <a:p>
            <a:pPr>
              <a:buNone/>
            </a:pPr>
            <a:r>
              <a:rPr lang="uk-UA" u="sng" dirty="0" smtClean="0">
                <a:latin typeface="Calibri" pitchFamily="34" charset="0"/>
              </a:rPr>
              <a:t>Хвилювання</a:t>
            </a:r>
            <a:r>
              <a:rPr lang="uk-UA" dirty="0" smtClean="0">
                <a:latin typeface="Calibri" pitchFamily="34" charset="0"/>
              </a:rPr>
              <a:t> - комплекс біохімічних реакцій, що приводять до викиду адреналіну в кров</a:t>
            </a:r>
            <a:br>
              <a:rPr lang="uk-UA" dirty="0" smtClean="0">
                <a:latin typeface="Calibri" pitchFamily="34" charset="0"/>
              </a:rPr>
            </a:br>
            <a:r>
              <a:rPr lang="uk-UA" dirty="0" smtClean="0">
                <a:latin typeface="Calibri" pitchFamily="34" charset="0"/>
              </a:rPr>
              <a:t/>
            </a:r>
            <a:br>
              <a:rPr lang="uk-UA" dirty="0" smtClean="0">
                <a:latin typeface="Calibri" pitchFamily="34" charset="0"/>
              </a:rPr>
            </a:br>
            <a:r>
              <a:rPr lang="uk-UA" u="sng" dirty="0" smtClean="0">
                <a:latin typeface="Calibri" pitchFamily="34" charset="0"/>
              </a:rPr>
              <a:t>Способи подолання хвилювання: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libri" pitchFamily="34" charset="0"/>
              </a:rPr>
              <a:t>Щелепно-лицьова гімнастика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libri" pitchFamily="34" charset="0"/>
              </a:rPr>
              <a:t>Розслаблення кистей рук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libri" pitchFamily="34" charset="0"/>
              </a:rPr>
              <a:t>Крокуємо і махаємо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libri" pitchFamily="34" charset="0"/>
              </a:rPr>
              <a:t>Впливаючи на тіло, впливаємо на емоції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libri" pitchFamily="34" charset="0"/>
              </a:rPr>
              <a:t>Повільне та глибоке дихання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libri" pitchFamily="34" charset="0"/>
              </a:rPr>
              <a:t>Вправа «Хто в клітці?»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>
                <a:latin typeface="Calibri" pitchFamily="34" charset="0"/>
              </a:rPr>
              <a:t>Вправа «Зайчики»</a:t>
            </a: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/>
                <a:latin typeface="Calibri" pitchFamily="34" charset="0"/>
              </a:rPr>
              <a:t>ПРОСТОРОВА РОЗМІТКА У ВИСТУПІ</a:t>
            </a:r>
            <a:endParaRPr lang="uk-UA" dirty="0">
              <a:effectLst/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  <a:latin typeface="Calibri" pitchFamily="34" charset="0"/>
              </a:rPr>
              <a:t>ЖАНРИ ПУБЛІЧНИХ ВИСТУПІВ</a:t>
            </a:r>
            <a:endParaRPr lang="uk-UA" b="1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b="1" dirty="0" smtClean="0">
                <a:latin typeface="Calibri" pitchFamily="34" charset="0"/>
              </a:rPr>
              <a:t>Спонукаючий</a:t>
            </a:r>
            <a:r>
              <a:rPr lang="uk-UA" dirty="0" smtClean="0">
                <a:latin typeface="Calibri" pitchFamily="34" charset="0"/>
              </a:rPr>
              <a:t> – на мітингах, з рекламною ціллю, перед солдатами – ціль є дія, до якої схиляють аудиторію</a:t>
            </a:r>
          </a:p>
          <a:p>
            <a:pPr lvl="0"/>
            <a:r>
              <a:rPr lang="uk-UA" b="1" dirty="0" smtClean="0">
                <a:latin typeface="Calibri" pitchFamily="34" charset="0"/>
              </a:rPr>
              <a:t>Ритуальний</a:t>
            </a:r>
            <a:r>
              <a:rPr lang="uk-UA" dirty="0" smtClean="0">
                <a:latin typeface="Calibri" pitchFamily="34" charset="0"/>
              </a:rPr>
              <a:t> – тости, привітання, відкриття заходів – ціль почуття та емоції аудиторії</a:t>
            </a:r>
          </a:p>
          <a:p>
            <a:pPr lvl="0"/>
            <a:r>
              <a:rPr lang="uk-UA" b="1" dirty="0" smtClean="0">
                <a:latin typeface="Calibri" pitchFamily="34" charset="0"/>
              </a:rPr>
              <a:t>Інформуючий</a:t>
            </a:r>
            <a:r>
              <a:rPr lang="uk-UA" dirty="0" smtClean="0">
                <a:latin typeface="Calibri" pitchFamily="34" charset="0"/>
              </a:rPr>
              <a:t> – доклади, лекції, звіти – ціль розуміння аудиторією нової інформації, або зміна думки про давно відому</a:t>
            </a:r>
          </a:p>
          <a:p>
            <a:pPr lvl="0"/>
            <a:r>
              <a:rPr lang="uk-UA" b="1" dirty="0" smtClean="0">
                <a:latin typeface="Calibri" pitchFamily="34" charset="0"/>
              </a:rPr>
              <a:t>Розважальний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071546"/>
            <a:ext cx="381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Готуємося до виступу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>
                <a:latin typeface="Calibri" pitchFamily="34" charset="0"/>
              </a:rPr>
              <a:t>Коректна постановка цілі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Calibri" pitchFamily="34" charset="0"/>
              </a:rPr>
              <a:t>Ціль пов'язуємо з канвою виступу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Calibri" pitchFamily="34" charset="0"/>
              </a:rPr>
              <a:t>Використання схеми Іменник-Дієслово-Прикметник</a:t>
            </a: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  <a:latin typeface="Calibri" pitchFamily="34" charset="0"/>
              </a:rPr>
              <a:t>Схема І-Д-П (частини мови)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b="1" dirty="0" smtClean="0">
                <a:latin typeface="Calibri" pitchFamily="34" charset="0"/>
              </a:rPr>
              <a:t>Іменник</a:t>
            </a:r>
            <a:r>
              <a:rPr lang="uk-UA" sz="1800" dirty="0" smtClean="0">
                <a:latin typeface="Calibri" pitchFamily="34" charset="0"/>
              </a:rPr>
              <a:t> - Хто? Хто перед нами, вік, сфера діяльності, захоплення, політичні пристрасті, статок, сімейний стан, рівень освіченості; Що? Що чекають, що хочуть почути, що будуть робити з отриманою інформацією, що їх лякає (радує), що вони вже знають і думають про Вас (Вашої послузі); </a:t>
            </a:r>
          </a:p>
          <a:p>
            <a:r>
              <a:rPr lang="uk-UA" sz="1800" b="1" dirty="0" smtClean="0">
                <a:latin typeface="Calibri" pitchFamily="34" charset="0"/>
              </a:rPr>
              <a:t>Дієслово</a:t>
            </a:r>
            <a:r>
              <a:rPr lang="uk-UA" sz="1800" dirty="0" smtClean="0">
                <a:latin typeface="Calibri" pitchFamily="34" charset="0"/>
              </a:rPr>
              <a:t> - Що вони зроблять? Що зроблять і що повинні зробити після виступу, що Ви хочете, щоб вони зробили (мета); </a:t>
            </a:r>
          </a:p>
          <a:p>
            <a:r>
              <a:rPr lang="uk-UA" sz="1800" b="1" dirty="0" smtClean="0">
                <a:latin typeface="Calibri" pitchFamily="34" charset="0"/>
              </a:rPr>
              <a:t>Прикметник</a:t>
            </a:r>
            <a:r>
              <a:rPr lang="uk-UA" sz="1800" dirty="0" smtClean="0">
                <a:latin typeface="Calibri" pitchFamily="34" charset="0"/>
              </a:rPr>
              <a:t> - Які? Які аргументи можуть їх переконати, які факти (ідеї) можуть відштовхнути, які прийоми (</a:t>
            </a:r>
            <a:r>
              <a:rPr lang="uk-UA" sz="1800" dirty="0" err="1" smtClean="0">
                <a:latin typeface="Calibri" pitchFamily="34" charset="0"/>
              </a:rPr>
              <a:t>уловки</a:t>
            </a:r>
            <a:r>
              <a:rPr lang="uk-UA" sz="1800" dirty="0" smtClean="0">
                <a:latin typeface="Calibri" pitchFamily="34" charset="0"/>
              </a:rPr>
              <a:t>) допустимі (не припустимі при виступі), ефективні й ефектні слова і вирази. </a:t>
            </a:r>
            <a:br>
              <a:rPr lang="uk-UA" sz="1800" dirty="0" smtClean="0">
                <a:latin typeface="Calibri" pitchFamily="34" charset="0"/>
              </a:rPr>
            </a:br>
            <a:endParaRPr lang="uk-UA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142984"/>
            <a:ext cx="381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/>
                <a:latin typeface="Calibri" pitchFamily="34" charset="0"/>
              </a:rPr>
              <a:t>Структуруємо виступ</a:t>
            </a:r>
            <a:endParaRPr lang="uk-UA" dirty="0"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>
                <a:latin typeface="Calibri" pitchFamily="34" charset="0"/>
              </a:rPr>
              <a:t>Вступ (увертюра, зав'язка) - 20%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Calibri" pitchFamily="34" charset="0"/>
              </a:rPr>
              <a:t>Основна частина (розвиток теми) - 60%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Calibri" pitchFamily="34" charset="0"/>
              </a:rPr>
              <a:t>Висновок (фінал, розв'язка) - 20%</a:t>
            </a:r>
          </a:p>
          <a:p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917</TotalTime>
  <Words>8971</Words>
  <Application>Microsoft Office PowerPoint</Application>
  <PresentationFormat>Экран (4:3)</PresentationFormat>
  <Paragraphs>824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Calibri</vt:lpstr>
      <vt:lpstr>Corbel</vt:lpstr>
      <vt:lpstr>Gill Sans MT</vt:lpstr>
      <vt:lpstr>Verdana</vt:lpstr>
      <vt:lpstr>Wingdings 2</vt:lpstr>
      <vt:lpstr>Солнцестояние</vt:lpstr>
      <vt:lpstr>ОРАТОРСЬКА МАЙСТЕРНІСТЬ</vt:lpstr>
      <vt:lpstr>Програма тренінгу</vt:lpstr>
      <vt:lpstr>Презентация PowerPoint</vt:lpstr>
      <vt:lpstr>Справляємося з хвилюванням</vt:lpstr>
      <vt:lpstr>Презентация PowerPoint</vt:lpstr>
      <vt:lpstr>Готуємося до виступу</vt:lpstr>
      <vt:lpstr>Схема І-Д-П (частини мови)</vt:lpstr>
      <vt:lpstr>Презентация PowerPoint</vt:lpstr>
      <vt:lpstr>Структуруємо виступ</vt:lpstr>
      <vt:lpstr>Акценти при виступі</vt:lpstr>
      <vt:lpstr>Можливі варіанти вступу</vt:lpstr>
      <vt:lpstr>Завершення</vt:lpstr>
      <vt:lpstr>Кульмінація</vt:lpstr>
      <vt:lpstr>Презентация PowerPoint</vt:lpstr>
      <vt:lpstr>Встановлюємо зоровий контакт</vt:lpstr>
      <vt:lpstr>Презентация PowerPoint</vt:lpstr>
      <vt:lpstr>Позуємо та жестикулюємо</vt:lpstr>
      <vt:lpstr>Презентация PowerPoint</vt:lpstr>
      <vt:lpstr>Робимо візуалізацію</vt:lpstr>
      <vt:lpstr>Відомий факт</vt:lpstr>
      <vt:lpstr>Презентация PowerPoint</vt:lpstr>
      <vt:lpstr>Залучаємо, захоплюємо та утримуємо </vt:lpstr>
      <vt:lpstr>Способи залучення аудиторії</vt:lpstr>
      <vt:lpstr>Презентация PowerPoint</vt:lpstr>
      <vt:lpstr>Відповідаємо на питання</vt:lpstr>
      <vt:lpstr>Відповідаємо на питання</vt:lpstr>
      <vt:lpstr>Презентация PowerPoint</vt:lpstr>
      <vt:lpstr>Підсумовуємо і доповнюємо</vt:lpstr>
      <vt:lpstr>ЗАДАЧІ ДЛЯ ОРАТОРА</vt:lpstr>
      <vt:lpstr>СТАРТ</vt:lpstr>
      <vt:lpstr>ФОКУС У СПІЛКУВАННІ</vt:lpstr>
      <vt:lpstr>ТИПИ СЛУХАЧІВ</vt:lpstr>
      <vt:lpstr>СТВОРЕННЯ ВІДНОСИН З АУДИТОРІЄЮ</vt:lpstr>
      <vt:lpstr>Трикутник АРС</vt:lpstr>
      <vt:lpstr>ВИДИ ЕМОЦІЙНИХ ТОНІВ</vt:lpstr>
      <vt:lpstr>ЩО УТРИМУЄ АУДИТОРІЮ</vt:lpstr>
      <vt:lpstr>РОБОТА ГОЛОСОМ</vt:lpstr>
      <vt:lpstr>МЕТАФОРИ</vt:lpstr>
      <vt:lpstr>ПЕРЕВІРКА ПРИСУТНОСТІ</vt:lpstr>
      <vt:lpstr>ПРОСТОРОВА РОЗМІТКА У ВИСТУПІ</vt:lpstr>
      <vt:lpstr>ЖАНРИ ПУБЛІЧНИХ ВИСТУПІВ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Ораторское мастерство</dc:title>
  <dc:creator>Недоступ Татьяна</dc:creator>
  <cp:lastModifiedBy>Volodymyr Muravyov</cp:lastModifiedBy>
  <cp:revision>193</cp:revision>
  <dcterms:created xsi:type="dcterms:W3CDTF">2010-04-13T16:20:55Z</dcterms:created>
  <dcterms:modified xsi:type="dcterms:W3CDTF">2015-05-16T10:26:07Z</dcterms:modified>
</cp:coreProperties>
</file>