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Взаємозв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компонентів екосистеми. Співіснування організмів в угрупуваннях. Вплив людини та її діяльності на організми. Екологічна етика.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2232248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ознайомити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тісний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взаємозв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іншими організмами та неорганічною природою; розвивати вміння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співставляти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й робити висновки; виховувати бережливе ставлення до тварин.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Паразитизм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стьожкові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черви),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один вид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450056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Тип відносин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1484784"/>
            <a:ext cx="3008313" cy="4602163"/>
          </a:xfrm>
        </p:spPr>
        <p:txBody>
          <a:bodyPr/>
          <a:lstStyle/>
          <a:p>
            <a:r>
              <a:rPr lang="ru-RU" sz="1800" dirty="0" err="1" smtClean="0">
                <a:solidFill>
                  <a:srgbClr val="0000FF"/>
                </a:solidFill>
                <a:latin typeface="Arial Black" pitchFamily="34" charset="0"/>
              </a:rPr>
              <a:t>Коменсалізм</a:t>
            </a:r>
            <a:r>
              <a:rPr lang="ru-RU" dirty="0" smtClean="0">
                <a:latin typeface="A Classic Pragmatica" pitchFamily="34" charset="0"/>
              </a:rPr>
              <a:t> — </a:t>
            </a:r>
            <a:r>
              <a:rPr lang="ru-RU" dirty="0" err="1" smtClean="0">
                <a:latin typeface="A Classic Pragmatica" pitchFamily="34" charset="0"/>
              </a:rPr>
              <a:t>співіснування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двох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видів</a:t>
            </a:r>
            <a:r>
              <a:rPr lang="ru-RU" dirty="0" smtClean="0">
                <a:latin typeface="A Classic Pragmatica" pitchFamily="34" charset="0"/>
              </a:rPr>
              <a:t> (</a:t>
            </a:r>
            <a:r>
              <a:rPr lang="ru-RU" dirty="0" err="1" smtClean="0">
                <a:latin typeface="A Classic Pragmatica" pitchFamily="34" charset="0"/>
              </a:rPr>
              <a:t>кліщі</a:t>
            </a:r>
            <a:r>
              <a:rPr lang="ru-RU" dirty="0" smtClean="0">
                <a:latin typeface="A Classic Pragmatica" pitchFamily="34" charset="0"/>
              </a:rPr>
              <a:t>, </a:t>
            </a:r>
            <a:r>
              <a:rPr lang="ru-RU" dirty="0" err="1" smtClean="0">
                <a:latin typeface="A Classic Pragmatica" pitchFamily="34" charset="0"/>
              </a:rPr>
              <a:t>які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харчуються</a:t>
            </a:r>
            <a:r>
              <a:rPr lang="ru-RU" dirty="0" smtClean="0">
                <a:latin typeface="A Classic Pragmatica" pitchFamily="34" charset="0"/>
              </a:rPr>
              <a:t> шерстю, </a:t>
            </a:r>
            <a:r>
              <a:rPr lang="ru-RU" dirty="0" err="1" smtClean="0">
                <a:latin typeface="A Classic Pragmatica" pitchFamily="34" charset="0"/>
              </a:rPr>
              <a:t>що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випала</a:t>
            </a:r>
            <a:r>
              <a:rPr lang="ru-RU" dirty="0" smtClean="0">
                <a:latin typeface="A Classic Pragmatica" pitchFamily="34" charset="0"/>
              </a:rPr>
              <a:t>, </a:t>
            </a:r>
            <a:br>
              <a:rPr lang="ru-RU" dirty="0" smtClean="0">
                <a:latin typeface="A Classic Pragmatica" pitchFamily="34" charset="0"/>
              </a:rPr>
            </a:br>
            <a:r>
              <a:rPr lang="ru-RU" dirty="0" smtClean="0">
                <a:latin typeface="A Classic Pragmatica" pitchFamily="34" charset="0"/>
              </a:rPr>
              <a:t>у норах </a:t>
            </a:r>
            <a:r>
              <a:rPr lang="ru-RU" dirty="0" err="1" smtClean="0">
                <a:latin typeface="A Classic Pragmatica" pitchFamily="34" charset="0"/>
              </a:rPr>
              <a:t>гризунів</a:t>
            </a:r>
            <a:r>
              <a:rPr lang="ru-RU" dirty="0" smtClean="0">
                <a:latin typeface="A Classic Pragmatica" pitchFamily="34" charset="0"/>
              </a:rPr>
              <a:t>), за </a:t>
            </a:r>
            <a:r>
              <a:rPr lang="ru-RU" dirty="0" err="1" smtClean="0">
                <a:latin typeface="A Classic Pragmatica" pitchFamily="34" charset="0"/>
              </a:rPr>
              <a:t>якого</a:t>
            </a:r>
            <a:r>
              <a:rPr lang="ru-RU" dirty="0" smtClean="0">
                <a:latin typeface="A Classic Pragmatica" pitchFamily="34" charset="0"/>
              </a:rPr>
              <a:t> один вид </a:t>
            </a:r>
            <a:r>
              <a:rPr lang="ru-RU" dirty="0" err="1" smtClean="0">
                <a:latin typeface="A Classic Pragmatica" pitchFamily="34" charset="0"/>
              </a:rPr>
              <a:t>використовує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інший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вид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або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житло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іншого</a:t>
            </a:r>
            <a:r>
              <a:rPr lang="ru-RU" dirty="0" smtClean="0">
                <a:latin typeface="A Classic Pragmatica" pitchFamily="34" charset="0"/>
              </a:rPr>
              <a:t> виду як </a:t>
            </a:r>
            <a:r>
              <a:rPr lang="ru-RU" dirty="0" err="1" smtClean="0">
                <a:latin typeface="A Classic Pragmatica" pitchFamily="34" charset="0"/>
              </a:rPr>
              <a:t>середовище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існування</a:t>
            </a:r>
            <a:r>
              <a:rPr lang="ru-RU" dirty="0" smtClean="0">
                <a:latin typeface="A Classic Pragmatica" pitchFamily="34" charset="0"/>
              </a:rPr>
              <a:t>, </a:t>
            </a:r>
            <a:r>
              <a:rPr lang="ru-RU" dirty="0" err="1" smtClean="0">
                <a:latin typeface="A Classic Pragmatica" pitchFamily="34" charset="0"/>
              </a:rPr>
              <a:t>але</a:t>
            </a:r>
            <a:r>
              <a:rPr lang="ru-RU" dirty="0" smtClean="0">
                <a:latin typeface="A Classic Pragmatica" pitchFamily="34" charset="0"/>
              </a:rPr>
              <a:t> не </a:t>
            </a:r>
            <a:r>
              <a:rPr lang="ru-RU" dirty="0" err="1" smtClean="0">
                <a:latin typeface="A Classic Pragmatica" pitchFamily="34" charset="0"/>
              </a:rPr>
              <a:t>завдає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йому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шкоди</a:t>
            </a:r>
            <a:r>
              <a:rPr lang="ru-RU" dirty="0" smtClean="0">
                <a:latin typeface="A Classic Pragmatica" pitchFamily="34" charset="0"/>
              </a:rPr>
              <a:t>, а </a:t>
            </a:r>
            <a:r>
              <a:rPr lang="ru-RU" dirty="0" err="1" smtClean="0">
                <a:latin typeface="A Classic Pragmatica" pitchFamily="34" charset="0"/>
              </a:rPr>
              <a:t>харчується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відходами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його</a:t>
            </a:r>
            <a:r>
              <a:rPr lang="ru-RU" dirty="0" smtClean="0">
                <a:latin typeface="A Classic Pragmatica" pitchFamily="34" charset="0"/>
              </a:rPr>
              <a:t> </a:t>
            </a:r>
            <a:r>
              <a:rPr lang="ru-RU" dirty="0" err="1" smtClean="0">
                <a:latin typeface="A Classic Pragmatica" pitchFamily="34" charset="0"/>
              </a:rPr>
              <a:t>життєдіяльності</a:t>
            </a:r>
            <a:r>
              <a:rPr lang="ru-RU" dirty="0" smtClean="0">
                <a:latin typeface="A Classic Pragmatica" pitchFamily="34" charset="0"/>
              </a:rPr>
              <a:t>.</a:t>
            </a:r>
            <a:br>
              <a:rPr lang="ru-RU" dirty="0" smtClean="0">
                <a:latin typeface="A Classic Pragmatica" pitchFamily="34" charset="0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908720"/>
            <a:ext cx="403244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внутрішньовидова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міжвидова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конкуренція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змагаються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916832"/>
            <a:ext cx="5286375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 для обговорення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Дайте </a:t>
            </a:r>
            <a:r>
              <a:rPr lang="ru-RU" b="1" dirty="0" err="1" smtClean="0">
                <a:solidFill>
                  <a:schemeClr val="bg1"/>
                </a:solidFill>
              </a:rPr>
              <a:t>визначення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поняття</a:t>
            </a:r>
            <a:r>
              <a:rPr lang="ru-RU" b="1" dirty="0" smtClean="0">
                <a:solidFill>
                  <a:schemeClr val="bg1"/>
                </a:solidFill>
              </a:rPr>
              <a:t> «ареал».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Дайте </a:t>
            </a:r>
            <a:r>
              <a:rPr lang="ru-RU" b="1" dirty="0" err="1" smtClean="0">
                <a:solidFill>
                  <a:schemeClr val="bg1"/>
                </a:solidFill>
              </a:rPr>
              <a:t>визначення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поняття</a:t>
            </a:r>
            <a:r>
              <a:rPr lang="ru-RU" b="1" dirty="0" smtClean="0">
                <a:solidFill>
                  <a:schemeClr val="bg1"/>
                </a:solidFill>
              </a:rPr>
              <a:t> «</a:t>
            </a:r>
            <a:r>
              <a:rPr lang="ru-RU" b="1" dirty="0" err="1" smtClean="0">
                <a:solidFill>
                  <a:schemeClr val="bg1"/>
                </a:solidFill>
              </a:rPr>
              <a:t>екологічна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ніша</a:t>
            </a:r>
            <a:r>
              <a:rPr lang="ru-RU" b="1" dirty="0" smtClean="0">
                <a:solidFill>
                  <a:schemeClr val="bg1"/>
                </a:solidFill>
              </a:rPr>
              <a:t>».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Чим </a:t>
            </a:r>
            <a:r>
              <a:rPr lang="ru-RU" b="1" dirty="0" err="1" smtClean="0">
                <a:solidFill>
                  <a:schemeClr val="bg1"/>
                </a:solidFill>
              </a:rPr>
              <a:t>відрізняється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мутуалізм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від</a:t>
            </a:r>
            <a:r>
              <a:rPr lang="ru-RU" b="1" dirty="0" smtClean="0">
                <a:solidFill>
                  <a:schemeClr val="bg1"/>
                </a:solidFill>
              </a:rPr>
              <a:t> паразитизму?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Яку структуру </a:t>
            </a:r>
            <a:r>
              <a:rPr lang="ru-RU" b="1" dirty="0" err="1" smtClean="0">
                <a:solidFill>
                  <a:schemeClr val="bg1"/>
                </a:solidFill>
              </a:rPr>
              <a:t>мають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види</a:t>
            </a:r>
            <a:r>
              <a:rPr lang="ru-RU" b="1" dirty="0" smtClean="0">
                <a:solidFill>
                  <a:schemeClr val="bg1"/>
                </a:solidFill>
              </a:rPr>
              <a:t>?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Актуалізація опорних знань і мотивація навчальної діяльності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Питання для обговорення</a:t>
            </a:r>
          </a:p>
          <a:p>
            <a:r>
              <a:rPr lang="uk-UA" dirty="0" smtClean="0"/>
              <a:t>Які екологічні групи ссавців ви знаєте</a:t>
            </a:r>
            <a:r>
              <a:rPr lang="en-US" dirty="0" smtClean="0"/>
              <a:t>?</a:t>
            </a:r>
            <a:endParaRPr lang="uk-UA" dirty="0" smtClean="0"/>
          </a:p>
          <a:p>
            <a:r>
              <a:rPr lang="uk-UA" dirty="0" smtClean="0"/>
              <a:t>Чисельність яких організмів можуть регулювати ссавці</a:t>
            </a:r>
            <a:r>
              <a:rPr lang="en-US" dirty="0" smtClean="0"/>
              <a:t>?</a:t>
            </a:r>
          </a:p>
          <a:p>
            <a:r>
              <a:rPr lang="uk-UA" dirty="0" smtClean="0"/>
              <a:t>Як охороняють</a:t>
            </a:r>
            <a:r>
              <a:rPr lang="en-US" dirty="0" smtClean="0"/>
              <a:t> </a:t>
            </a:r>
            <a:r>
              <a:rPr lang="uk-UA" dirty="0" smtClean="0"/>
              <a:t>ссавці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0800000" flipV="1">
            <a:off x="1187624" y="343109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Ареал </a:t>
            </a:r>
            <a:r>
              <a:rPr lang="ru-RU" sz="4000" dirty="0" smtClean="0">
                <a:latin typeface="A Classic Pragmatica" pitchFamily="34" charset="0"/>
              </a:rPr>
              <a:t>— </a:t>
            </a:r>
            <a:r>
              <a:rPr lang="ru-RU" sz="4000" dirty="0" err="1" smtClean="0">
                <a:latin typeface="A Classic Pragmatica" pitchFamily="34" charset="0"/>
              </a:rPr>
              <a:t>частина</a:t>
            </a:r>
            <a:r>
              <a:rPr lang="ru-RU" sz="4000" dirty="0" smtClean="0">
                <a:latin typeface="A Classic Pragmatica" pitchFamily="34" charset="0"/>
              </a:rPr>
              <a:t> простору, у межах </a:t>
            </a:r>
            <a:r>
              <a:rPr lang="ru-RU" sz="4000" dirty="0" err="1" smtClean="0">
                <a:latin typeface="A Classic Pragmatica" pitchFamily="34" charset="0"/>
              </a:rPr>
              <a:t>якої</a:t>
            </a:r>
            <a:r>
              <a:rPr lang="ru-RU" sz="4000" dirty="0" smtClean="0">
                <a:latin typeface="A Classic Pragmatica" pitchFamily="34" charset="0"/>
              </a:rPr>
              <a:t> </a:t>
            </a:r>
            <a:r>
              <a:rPr lang="ru-RU" sz="4000" dirty="0" err="1" smtClean="0">
                <a:latin typeface="A Classic Pragmatica" pitchFamily="34" charset="0"/>
              </a:rPr>
              <a:t>поширені</a:t>
            </a:r>
            <a:r>
              <a:rPr lang="ru-RU" sz="4000" dirty="0" smtClean="0">
                <a:latin typeface="A Classic Pragmatica" pitchFamily="34" charset="0"/>
              </a:rPr>
              <a:t> </a:t>
            </a:r>
            <a:r>
              <a:rPr lang="ru-RU" sz="4000" dirty="0" err="1" smtClean="0">
                <a:latin typeface="A Classic Pragmatica" pitchFamily="34" charset="0"/>
              </a:rPr>
              <a:t>особини</a:t>
            </a:r>
            <a:r>
              <a:rPr lang="ru-RU" sz="4000" dirty="0" smtClean="0">
                <a:latin typeface="A Classic Pragmatica" pitchFamily="34" charset="0"/>
              </a:rPr>
              <a:t> </a:t>
            </a:r>
            <a:r>
              <a:rPr lang="ru-RU" sz="4000" dirty="0" err="1" smtClean="0">
                <a:latin typeface="A Classic Pragmatica" pitchFamily="34" charset="0"/>
              </a:rPr>
              <a:t>певного</a:t>
            </a:r>
            <a:r>
              <a:rPr lang="ru-RU" sz="4000" dirty="0" smtClean="0">
                <a:latin typeface="A Classic Pragmatica" pitchFamily="34" charset="0"/>
              </a:rPr>
              <a:t> таксона (виду, роду, </a:t>
            </a:r>
            <a:r>
              <a:rPr lang="ru-RU" sz="4000" dirty="0" err="1" smtClean="0">
                <a:latin typeface="A Classic Pragmatica" pitchFamily="34" charset="0"/>
              </a:rPr>
              <a:t>родини</a:t>
            </a:r>
            <a:r>
              <a:rPr lang="ru-RU" sz="4000" dirty="0" smtClean="0">
                <a:latin typeface="A Classic Pragmatica" pitchFamily="34" charset="0"/>
              </a:rPr>
              <a:t> </a:t>
            </a:r>
            <a:r>
              <a:rPr lang="ru-RU" sz="4000" dirty="0" err="1" smtClean="0">
                <a:latin typeface="A Classic Pragmatica" pitchFamily="34" charset="0"/>
              </a:rPr>
              <a:t>тощо</a:t>
            </a:r>
            <a:r>
              <a:rPr lang="ru-RU" sz="4000" dirty="0" smtClean="0">
                <a:latin typeface="A Classic Pragmatica" pitchFamily="34" charset="0"/>
              </a:rPr>
              <a:t>).</a:t>
            </a:r>
            <a:br>
              <a:rPr lang="ru-RU" sz="4000" dirty="0" smtClean="0">
                <a:latin typeface="A Classic Pragmatica" pitchFamily="34" charset="0"/>
              </a:rPr>
            </a:b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764704"/>
            <a:ext cx="7262813" cy="450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3857625"/>
            <a:ext cx="41671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11790438" flipV="1">
            <a:off x="5858129" y="4531913"/>
            <a:ext cx="26900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solidFill>
                  <a:srgbClr val="0000FF"/>
                </a:solidFill>
                <a:latin typeface="Arial Black" pitchFamily="34" charset="0"/>
              </a:rPr>
              <a:t>Ареал поширення амурського тигра</a:t>
            </a:r>
            <a:endParaRPr lang="ru-RU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61024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Екологічна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 Black" pitchFamily="34" charset="0"/>
              </a:rPr>
              <a:t>ніша</a:t>
            </a:r>
            <a:r>
              <a:rPr lang="ru-RU" sz="24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latin typeface="A Classic Pragmatica" pitchFamily="34" charset="0"/>
              </a:rPr>
              <a:t>— </a:t>
            </a:r>
            <a:r>
              <a:rPr lang="ru-RU" sz="2400" dirty="0" err="1" smtClean="0">
                <a:latin typeface="A Classic Pragmatica" pitchFamily="34" charset="0"/>
              </a:rPr>
              <a:t>положення</a:t>
            </a:r>
            <a:r>
              <a:rPr lang="ru-RU" sz="2400" dirty="0" smtClean="0">
                <a:latin typeface="A Classic Pragmatica" pitchFamily="34" charset="0"/>
              </a:rPr>
              <a:t> виду в </a:t>
            </a:r>
            <a:r>
              <a:rPr lang="ru-RU" sz="2400" dirty="0" err="1" smtClean="0">
                <a:latin typeface="A Classic Pragmatica" pitchFamily="34" charset="0"/>
              </a:rPr>
              <a:t>системі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біогеоценозу</a:t>
            </a:r>
            <a:r>
              <a:rPr lang="ru-RU" sz="2400" dirty="0" smtClean="0">
                <a:latin typeface="A Classic Pragmatica" pitchFamily="34" charset="0"/>
              </a:rPr>
              <a:t>, </a:t>
            </a:r>
            <a:r>
              <a:rPr lang="ru-RU" sz="2400" dirty="0" err="1" smtClean="0">
                <a:latin typeface="A Classic Pragmatica" pitchFamily="34" charset="0"/>
              </a:rPr>
              <a:t>зумовлене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його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взаємодією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з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іншими</a:t>
            </a:r>
            <a:r>
              <a:rPr lang="ru-RU" sz="2400" dirty="0" smtClean="0">
                <a:latin typeface="A Classic Pragmatica" pitchFamily="34" charset="0"/>
              </a:rPr>
              <a:t> видами, а </a:t>
            </a:r>
            <a:r>
              <a:rPr lang="ru-RU" sz="2400" dirty="0" err="1" smtClean="0">
                <a:latin typeface="A Classic Pragmatica" pitchFamily="34" charset="0"/>
              </a:rPr>
              <a:t>також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умовами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середовища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існування</a:t>
            </a:r>
            <a:r>
              <a:rPr lang="ru-RU" sz="2400" dirty="0" smtClean="0">
                <a:latin typeface="A Classic Pragmatica" pitchFamily="34" charset="0"/>
              </a:rPr>
              <a:t>. На </a:t>
            </a:r>
            <a:r>
              <a:rPr lang="ru-RU" sz="2400" dirty="0" err="1" smtClean="0">
                <a:latin typeface="A Classic Pragmatica" pitchFamily="34" charset="0"/>
              </a:rPr>
              <a:t>відміну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від</a:t>
            </a:r>
            <a:r>
              <a:rPr lang="ru-RU" sz="2400" dirty="0" smtClean="0">
                <a:latin typeface="A Classic Pragmatica" pitchFamily="34" charset="0"/>
              </a:rPr>
              <a:t> ареалу, </a:t>
            </a:r>
            <a:r>
              <a:rPr lang="ru-RU" sz="2400" dirty="0" err="1" smtClean="0">
                <a:latin typeface="A Classic Pragmatica" pitchFamily="34" charset="0"/>
              </a:rPr>
              <a:t>екологічна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ніша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є</a:t>
            </a:r>
            <a:r>
              <a:rPr lang="ru-RU" sz="2400" dirty="0" smtClean="0">
                <a:latin typeface="A Classic Pragmatica" pitchFamily="34" charset="0"/>
              </a:rPr>
              <a:t> не </a:t>
            </a:r>
            <a:r>
              <a:rPr lang="ru-RU" sz="2400" dirty="0" err="1" smtClean="0">
                <a:latin typeface="A Classic Pragmatica" pitchFamily="34" charset="0"/>
              </a:rPr>
              <a:t>лише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просторовим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поняттям</a:t>
            </a:r>
            <a:r>
              <a:rPr lang="ru-RU" sz="2400" dirty="0" smtClean="0">
                <a:latin typeface="A Classic Pragmatica" pitchFamily="34" charset="0"/>
              </a:rPr>
              <a:t>. Вона </a:t>
            </a:r>
            <a:r>
              <a:rPr lang="ru-RU" sz="2400" dirty="0" err="1" smtClean="0">
                <a:latin typeface="A Classic Pragmatica" pitchFamily="34" charset="0"/>
              </a:rPr>
              <a:t>містить</a:t>
            </a:r>
            <a:r>
              <a:rPr lang="ru-RU" sz="2400" dirty="0" smtClean="0">
                <a:latin typeface="A Classic Pragmatica" pitchFamily="34" charset="0"/>
              </a:rPr>
              <a:t> у </a:t>
            </a:r>
            <a:r>
              <a:rPr lang="ru-RU" sz="2400" dirty="0" err="1" smtClean="0">
                <a:latin typeface="A Classic Pragmatica" pitchFamily="34" charset="0"/>
              </a:rPr>
              <a:t>собі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й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сукупність</a:t>
            </a:r>
            <a:r>
              <a:rPr lang="ru-RU" sz="2400" dirty="0" smtClean="0">
                <a:latin typeface="A Classic Pragmatica" pitchFamily="34" charset="0"/>
              </a:rPr>
              <a:t> умов </a:t>
            </a:r>
            <a:r>
              <a:rPr lang="ru-RU" sz="2400" dirty="0" err="1" smtClean="0">
                <a:latin typeface="A Classic Pragmatica" pitchFamily="34" charset="0"/>
              </a:rPr>
              <a:t>життя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всередині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екосистеми</a:t>
            </a:r>
            <a:r>
              <a:rPr lang="ru-RU" sz="2400" dirty="0" smtClean="0">
                <a:latin typeface="A Classic Pragmatica" pitchFamily="34" charset="0"/>
              </a:rPr>
              <a:t>, </a:t>
            </a:r>
            <a:r>
              <a:rPr lang="ru-RU" sz="2400" dirty="0" err="1" smtClean="0">
                <a:latin typeface="A Classic Pragmatica" pitchFamily="34" charset="0"/>
              </a:rPr>
              <a:t>прийнятні</a:t>
            </a:r>
            <a:r>
              <a:rPr lang="ru-RU" sz="2400" dirty="0" smtClean="0">
                <a:latin typeface="A Classic Pragmatica" pitchFamily="34" charset="0"/>
              </a:rPr>
              <a:t> для виду, </a:t>
            </a:r>
            <a:r>
              <a:rPr lang="ru-RU" sz="2400" dirty="0" err="1" smtClean="0">
                <a:latin typeface="A Classic Pragmatica" pitchFamily="34" charset="0"/>
              </a:rPr>
              <a:t>і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харчові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взаємини</a:t>
            </a:r>
            <a:r>
              <a:rPr lang="ru-RU" sz="2400" dirty="0" smtClean="0">
                <a:latin typeface="A Classic Pragmatica" pitchFamily="34" charset="0"/>
              </a:rPr>
              <a:t> виду </a:t>
            </a:r>
            <a:r>
              <a:rPr lang="ru-RU" sz="2400" dirty="0" err="1" smtClean="0">
                <a:latin typeface="A Classic Pragmatica" pitchFamily="34" charset="0"/>
              </a:rPr>
              <a:t>з</a:t>
            </a:r>
            <a:r>
              <a:rPr lang="ru-RU" sz="2400" dirty="0" smtClean="0">
                <a:latin typeface="A Classic Pragmatica" pitchFamily="34" charset="0"/>
              </a:rPr>
              <a:t> </a:t>
            </a:r>
            <a:r>
              <a:rPr lang="ru-RU" sz="2400" dirty="0" err="1" smtClean="0">
                <a:latin typeface="A Classic Pragmatica" pitchFamily="34" charset="0"/>
              </a:rPr>
              <a:t>іншими</a:t>
            </a:r>
            <a:r>
              <a:rPr lang="ru-RU" sz="2400" dirty="0" smtClean="0">
                <a:latin typeface="A Classic Pragmatica" pitchFamily="34" charset="0"/>
              </a:rPr>
              <a:t> видами </a:t>
            </a:r>
            <a:r>
              <a:rPr lang="ru-RU" sz="2400" dirty="0" err="1" smtClean="0">
                <a:latin typeface="A Classic Pragmatica" pitchFamily="34" charset="0"/>
              </a:rPr>
              <a:t>угруповання</a:t>
            </a:r>
            <a:r>
              <a:rPr lang="ru-RU" sz="2400" dirty="0" smtClean="0">
                <a:latin typeface="A Classic Pragmatica" pitchFamily="34" charset="0"/>
              </a:rPr>
              <a:t>.</a:t>
            </a:r>
            <a:br>
              <a:rPr lang="ru-RU" sz="2400" dirty="0" smtClean="0">
                <a:latin typeface="A Classic Pragmatica" pitchFamily="34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9"/>
            <a:ext cx="69847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rgbClr val="0000FF"/>
                </a:solidFill>
                <a:latin typeface="Arial Black" pitchFamily="34" charset="0"/>
              </a:rPr>
              <a:t>Харчовий</a:t>
            </a:r>
            <a:r>
              <a:rPr lang="ru-RU" sz="2000" dirty="0" smtClean="0">
                <a:solidFill>
                  <a:srgbClr val="0000FF"/>
                </a:solidFill>
                <a:latin typeface="Arial Black" pitchFamily="34" charset="0"/>
              </a:rPr>
              <a:t> (</a:t>
            </a:r>
            <a:r>
              <a:rPr lang="ru-RU" sz="2000" dirty="0" err="1" smtClean="0">
                <a:solidFill>
                  <a:srgbClr val="0000FF"/>
                </a:solidFill>
                <a:latin typeface="Arial Black" pitchFamily="34" charset="0"/>
              </a:rPr>
              <a:t>трофічний</a:t>
            </a:r>
            <a:r>
              <a:rPr lang="ru-RU" sz="2000" dirty="0" smtClean="0">
                <a:solidFill>
                  <a:srgbClr val="0000FF"/>
                </a:solidFill>
                <a:latin typeface="Arial Black" pitchFamily="34" charset="0"/>
              </a:rPr>
              <a:t>) </a:t>
            </a:r>
            <a:r>
              <a:rPr lang="ru-RU" sz="2000" dirty="0" err="1" smtClean="0">
                <a:solidFill>
                  <a:srgbClr val="0000FF"/>
                </a:solidFill>
                <a:latin typeface="Arial Black" pitchFamily="34" charset="0"/>
              </a:rPr>
              <a:t>ланцюг</a:t>
            </a:r>
            <a:r>
              <a:rPr lang="ru-RU" sz="200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latin typeface="A Classic Pragmatica" pitchFamily="34" charset="0"/>
              </a:rPr>
              <a:t>— </a:t>
            </a:r>
            <a:r>
              <a:rPr lang="ru-RU" sz="2000" dirty="0" err="1" smtClean="0">
                <a:latin typeface="A Classic Pragmatica" pitchFamily="34" charset="0"/>
              </a:rPr>
              <a:t>взаємини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між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організмами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під</a:t>
            </a:r>
            <a:r>
              <a:rPr lang="ru-RU" sz="2000" dirty="0" smtClean="0">
                <a:latin typeface="A Classic Pragmatica" pitchFamily="34" charset="0"/>
              </a:rPr>
              <a:t> час </a:t>
            </a:r>
            <a:r>
              <a:rPr lang="ru-RU" sz="2000" dirty="0" err="1" smtClean="0">
                <a:latin typeface="A Classic Pragmatica" pitchFamily="34" charset="0"/>
              </a:rPr>
              <a:t>перенесення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енергії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їжі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від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її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джерела</a:t>
            </a:r>
            <a:r>
              <a:rPr lang="ru-RU" sz="2000" dirty="0" smtClean="0">
                <a:latin typeface="A Classic Pragmatica" pitchFamily="34" charset="0"/>
              </a:rPr>
              <a:t> (</a:t>
            </a:r>
            <a:r>
              <a:rPr lang="ru-RU" sz="2000" dirty="0" err="1" smtClean="0">
                <a:latin typeface="A Classic Pragmatica" pitchFamily="34" charset="0"/>
              </a:rPr>
              <a:t>зеленої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рослини</a:t>
            </a:r>
            <a:r>
              <a:rPr lang="ru-RU" sz="2000" dirty="0" smtClean="0">
                <a:latin typeface="A Classic Pragmatica" pitchFamily="34" charset="0"/>
              </a:rPr>
              <a:t>) через низку </a:t>
            </a:r>
            <a:r>
              <a:rPr lang="ru-RU" sz="2000" dirty="0" err="1" smtClean="0">
                <a:latin typeface="A Classic Pragmatica" pitchFamily="34" charset="0"/>
              </a:rPr>
              <a:t>організмів</a:t>
            </a:r>
            <a:r>
              <a:rPr lang="ru-RU" sz="2000" dirty="0" smtClean="0">
                <a:latin typeface="A Classic Pragmatica" pitchFamily="34" charset="0"/>
              </a:rPr>
              <a:t>, </a:t>
            </a:r>
            <a:r>
              <a:rPr lang="ru-RU" sz="2000" dirty="0" err="1" smtClean="0">
                <a:latin typeface="A Classic Pragmatica" pitchFamily="34" charset="0"/>
              </a:rPr>
              <a:t>що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відбувається</a:t>
            </a:r>
            <a:r>
              <a:rPr lang="ru-RU" sz="2000" dirty="0" smtClean="0">
                <a:latin typeface="A Classic Pragmatica" pitchFamily="34" charset="0"/>
              </a:rPr>
              <a:t> шляхом </a:t>
            </a:r>
            <a:r>
              <a:rPr lang="ru-RU" sz="2000" dirty="0" err="1" smtClean="0">
                <a:latin typeface="A Classic Pragmatica" pitchFamily="34" charset="0"/>
              </a:rPr>
              <a:t>поїдання</a:t>
            </a:r>
            <a:r>
              <a:rPr lang="ru-RU" sz="2000" dirty="0" smtClean="0">
                <a:latin typeface="A Classic Pragmatica" pitchFamily="34" charset="0"/>
              </a:rPr>
              <a:t> одних </a:t>
            </a:r>
            <a:r>
              <a:rPr lang="ru-RU" sz="2000" dirty="0" err="1" smtClean="0">
                <a:latin typeface="A Classic Pragmatica" pitchFamily="34" charset="0"/>
              </a:rPr>
              <a:t>організмів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іншими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з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більш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високих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трофічних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рівнів</a:t>
            </a:r>
            <a:r>
              <a:rPr lang="ru-RU" sz="2000" dirty="0" smtClean="0">
                <a:latin typeface="A Classic Pragmatica" pitchFamily="34" charset="0"/>
              </a:rPr>
              <a:t>. У </a:t>
            </a:r>
            <a:r>
              <a:rPr lang="ru-RU" sz="2000" dirty="0" err="1" smtClean="0">
                <a:latin typeface="A Classic Pragmatica" pitchFamily="34" charset="0"/>
              </a:rPr>
              <a:t>ланцюзі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харчування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кожен</a:t>
            </a:r>
            <a:r>
              <a:rPr lang="ru-RU" sz="2000" dirty="0" smtClean="0">
                <a:latin typeface="A Classic Pragmatica" pitchFamily="34" charset="0"/>
              </a:rPr>
              <a:t> вид </a:t>
            </a:r>
            <a:r>
              <a:rPr lang="ru-RU" sz="2000" dirty="0" err="1" smtClean="0">
                <a:latin typeface="A Classic Pragmatica" pitchFamily="34" charset="0"/>
              </a:rPr>
              <a:t>займає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певну</a:t>
            </a:r>
            <a:r>
              <a:rPr lang="ru-RU" sz="2000" dirty="0" smtClean="0">
                <a:latin typeface="A Classic Pragmatica" pitchFamily="34" charset="0"/>
              </a:rPr>
              <a:t> ланку. </a:t>
            </a:r>
            <a:r>
              <a:rPr lang="ru-RU" sz="2000" dirty="0" err="1" smtClean="0">
                <a:latin typeface="A Classic Pragmatica" pitchFamily="34" charset="0"/>
              </a:rPr>
              <a:t>Зв’язки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між</a:t>
            </a:r>
            <a:r>
              <a:rPr lang="ru-RU" sz="2000" dirty="0" smtClean="0">
                <a:latin typeface="A Classic Pragmatica" pitchFamily="34" charset="0"/>
              </a:rPr>
              <a:t> видами в </a:t>
            </a:r>
            <a:r>
              <a:rPr lang="ru-RU" sz="2000" dirty="0" err="1" smtClean="0">
                <a:latin typeface="A Classic Pragmatica" pitchFamily="34" charset="0"/>
              </a:rPr>
              <a:t>харчовому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ланцюзі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називаються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b="1" dirty="0" err="1" smtClean="0">
                <a:latin typeface="A Classic Pragmatica" pitchFamily="34" charset="0"/>
              </a:rPr>
              <a:t>трофічними</a:t>
            </a:r>
            <a:r>
              <a:rPr lang="ru-RU" sz="2000" b="1" dirty="0" smtClean="0">
                <a:latin typeface="A Classic Pragmatica" pitchFamily="34" charset="0"/>
              </a:rPr>
              <a:t>.</a:t>
            </a:r>
            <a:r>
              <a:rPr lang="ru-RU" sz="2000" dirty="0" smtClean="0">
                <a:latin typeface="A Classic Pragmatica" pitchFamily="34" charset="0"/>
              </a:rPr>
              <a:t/>
            </a:r>
            <a:br>
              <a:rPr lang="ru-RU" sz="2000" dirty="0" smtClean="0">
                <a:latin typeface="A Classic Pragmatica" pitchFamily="34" charset="0"/>
              </a:rPr>
            </a:br>
            <a:r>
              <a:rPr lang="ru-RU" sz="2000" dirty="0" err="1" smtClean="0">
                <a:latin typeface="A Classic Pragmatica" pitchFamily="34" charset="0"/>
              </a:rPr>
              <a:t>Під</a:t>
            </a:r>
            <a:r>
              <a:rPr lang="ru-RU" sz="2000" dirty="0" smtClean="0">
                <a:latin typeface="A Classic Pragmatica" pitchFamily="34" charset="0"/>
              </a:rPr>
              <a:t> час </a:t>
            </a:r>
            <a:r>
              <a:rPr lang="ru-RU" sz="2000" dirty="0" err="1" smtClean="0">
                <a:latin typeface="A Classic Pragmatica" pitchFamily="34" charset="0"/>
              </a:rPr>
              <a:t>перенесення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енергії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від</a:t>
            </a:r>
            <a:r>
              <a:rPr lang="ru-RU" sz="2000" dirty="0" smtClean="0">
                <a:latin typeface="A Classic Pragmatica" pitchFamily="34" charset="0"/>
              </a:rPr>
              <a:t> ланки до ланки </a:t>
            </a:r>
            <a:r>
              <a:rPr lang="ru-RU" sz="2000" dirty="0" err="1" smtClean="0">
                <a:latin typeface="A Classic Pragmatica" pitchFamily="34" charset="0"/>
              </a:rPr>
              <a:t>харчового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ланцюга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переважна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її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частина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br>
              <a:rPr lang="ru-RU" sz="2000" dirty="0" smtClean="0">
                <a:latin typeface="A Classic Pragmatica" pitchFamily="34" charset="0"/>
              </a:rPr>
            </a:br>
            <a:r>
              <a:rPr lang="ru-RU" sz="2000" dirty="0" smtClean="0">
                <a:latin typeface="A Classic Pragmatica" pitchFamily="34" charset="0"/>
              </a:rPr>
              <a:t>(80–90 %) губиться у </a:t>
            </a:r>
            <a:r>
              <a:rPr lang="ru-RU" sz="2000" dirty="0" err="1" smtClean="0">
                <a:latin typeface="A Classic Pragmatica" pitchFamily="34" charset="0"/>
              </a:rPr>
              <a:t>вигляді</a:t>
            </a:r>
            <a:r>
              <a:rPr lang="ru-RU" sz="2000" dirty="0" smtClean="0">
                <a:latin typeface="A Classic Pragmatica" pitchFamily="34" charset="0"/>
              </a:rPr>
              <a:t> </a:t>
            </a:r>
            <a:r>
              <a:rPr lang="ru-RU" sz="2000" dirty="0" err="1" smtClean="0">
                <a:latin typeface="A Classic Pragmatica" pitchFamily="34" charset="0"/>
              </a:rPr>
              <a:t>теплоти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Простий трофічний ланцюг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6872"/>
            <a:ext cx="843086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Трофічний ланцюг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Documents and Settings\zhenya\Рабочий стол\Биология 8 класс\56\цепь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0114" y="1600200"/>
            <a:ext cx="3923771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Мутуалізм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взаємовигідне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найпростіші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перетравлювати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клітковину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рослиноїдні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тварини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кишечнику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916832"/>
            <a:ext cx="50006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56SlideId2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56SlideId2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529SlideId2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555SlideId26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64SlideId2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613SlideId26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153124623SlideId2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318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Взаємозв’язок компонентів екосистеми. Співіснування організмів в угрупуваннях. Вплив людини та її діяльності на організми. Екологічна етика.</vt:lpstr>
      <vt:lpstr>Актуалізація опорних знань і мотивація навчальної діяльності</vt:lpstr>
      <vt:lpstr>Слайд 3</vt:lpstr>
      <vt:lpstr>Слайд 4</vt:lpstr>
      <vt:lpstr>Слайд 5</vt:lpstr>
      <vt:lpstr>Слайд 6</vt:lpstr>
      <vt:lpstr>Простий трофічний ланцюг</vt:lpstr>
      <vt:lpstr>Трофічний ланцюг</vt:lpstr>
      <vt:lpstr>Мутуалізм — взаємовигідне співіснування двох видів (найпростіші, здатні перетравлювати клітковину,  і рослиноїдні тварини, у кишечнику яких вони живуть).</vt:lpstr>
      <vt:lpstr>Паразитизм — співіснування двох видів (людина й стьожкові черви), за якого один вид використовує інший як середовище існування і джерело харчування. </vt:lpstr>
      <vt:lpstr>Тип відносин</vt:lpstr>
      <vt:lpstr>Конкуренція — співіснування особин одного (внутрішньовидова конкуренція) або різних (міжвидова конкуренція) видів, за якого вони змагаються за ресурси середовища існування. </vt:lpstr>
      <vt:lpstr>Питання для обговорення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Взаємозв’язок компонентів екосистеми. Співіснування організмів в угрупуваннях. Вплив людини та її діяльності на організми. Екологічна етика.</dc:title>
  <dc:creator>UZER</dc:creator>
  <cp:lastModifiedBy>UZER</cp:lastModifiedBy>
  <cp:revision>6</cp:revision>
  <dcterms:created xsi:type="dcterms:W3CDTF">2015-02-06T17:32:34Z</dcterms:created>
  <dcterms:modified xsi:type="dcterms:W3CDTF">2015-03-19T17:43:25Z</dcterms:modified>
</cp:coreProperties>
</file>