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7" r:id="rId6"/>
    <p:sldId id="288" r:id="rId7"/>
    <p:sldId id="260" r:id="rId8"/>
    <p:sldId id="261" r:id="rId9"/>
    <p:sldId id="268" r:id="rId10"/>
    <p:sldId id="274" r:id="rId11"/>
    <p:sldId id="283" r:id="rId12"/>
    <p:sldId id="275" r:id="rId13"/>
    <p:sldId id="280" r:id="rId14"/>
    <p:sldId id="276" r:id="rId15"/>
    <p:sldId id="277" r:id="rId16"/>
    <p:sldId id="269" r:id="rId17"/>
    <p:sldId id="271" r:id="rId18"/>
    <p:sldId id="278" r:id="rId19"/>
    <p:sldId id="270" r:id="rId20"/>
    <p:sldId id="272" r:id="rId21"/>
    <p:sldId id="279" r:id="rId22"/>
    <p:sldId id="273" r:id="rId23"/>
    <p:sldId id="281" r:id="rId24"/>
    <p:sldId id="262" r:id="rId25"/>
    <p:sldId id="263" r:id="rId26"/>
    <p:sldId id="264" r:id="rId27"/>
    <p:sldId id="265" r:id="rId28"/>
    <p:sldId id="266" r:id="rId29"/>
    <p:sldId id="267" r:id="rId30"/>
    <p:sldId id="316" r:id="rId31"/>
    <p:sldId id="317" r:id="rId32"/>
    <p:sldId id="318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286" r:id="rId52"/>
    <p:sldId id="313" r:id="rId53"/>
    <p:sldId id="314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2" autoAdjust="0"/>
    <p:restoredTop sz="94727" autoAdjust="0"/>
  </p:normalViewPr>
  <p:slideViewPr>
    <p:cSldViewPr>
      <p:cViewPr varScale="1">
        <p:scale>
          <a:sx n="65" d="100"/>
          <a:sy n="65" d="100"/>
        </p:scale>
        <p:origin x="-10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7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44B8D7-23B0-4867-A23F-3E09A7DCD6C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A8B426-7B52-40B3-B331-32D25CD41E2E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 smtClean="0"/>
            <a:t>Підприємство</a:t>
          </a:r>
          <a:r>
            <a:rPr lang="ru-RU" dirty="0" smtClean="0"/>
            <a:t> </a:t>
          </a:r>
          <a:r>
            <a:rPr lang="ru-RU" dirty="0" err="1" smtClean="0"/>
            <a:t>є</a:t>
          </a:r>
          <a:r>
            <a:rPr lang="ru-RU" dirty="0" smtClean="0"/>
            <a:t> </a:t>
          </a:r>
          <a:r>
            <a:rPr lang="ru-RU" dirty="0" err="1" smtClean="0">
              <a:solidFill>
                <a:schemeClr val="tx1"/>
              </a:solidFill>
            </a:rPr>
            <a:t>юридичною</a:t>
          </a:r>
          <a:r>
            <a:rPr lang="ru-RU" dirty="0" smtClean="0">
              <a:solidFill>
                <a:schemeClr val="tx1"/>
              </a:solidFill>
            </a:rPr>
            <a:t> особою</a:t>
          </a:r>
          <a:r>
            <a:rPr lang="ru-RU" dirty="0" smtClean="0"/>
            <a:t>, </a:t>
          </a:r>
          <a:r>
            <a:rPr lang="ru-RU" dirty="0" err="1" smtClean="0"/>
            <a:t>має</a:t>
          </a:r>
          <a:r>
            <a:rPr lang="ru-RU" dirty="0" smtClean="0"/>
            <a:t> </a:t>
          </a:r>
          <a:r>
            <a:rPr lang="ru-RU" dirty="0" err="1" smtClean="0"/>
            <a:t>відокремлене</a:t>
          </a:r>
          <a:r>
            <a:rPr lang="ru-RU" dirty="0" smtClean="0"/>
            <a:t> </a:t>
          </a:r>
          <a:r>
            <a:rPr lang="ru-RU" dirty="0" err="1" smtClean="0"/>
            <a:t>майно</a:t>
          </a:r>
          <a:r>
            <a:rPr lang="ru-RU" dirty="0" smtClean="0"/>
            <a:t>, </a:t>
          </a:r>
          <a:r>
            <a:rPr lang="ru-RU" dirty="0" err="1" smtClean="0"/>
            <a:t>самостійний</a:t>
          </a:r>
          <a:r>
            <a:rPr lang="ru-RU" dirty="0" smtClean="0"/>
            <a:t> баланс, </a:t>
          </a:r>
          <a:r>
            <a:rPr lang="ru-RU" dirty="0" err="1" smtClean="0"/>
            <a:t>рахунки</a:t>
          </a:r>
          <a:r>
            <a:rPr lang="ru-RU" dirty="0" smtClean="0"/>
            <a:t> в </a:t>
          </a:r>
          <a:r>
            <a:rPr lang="ru-RU" dirty="0" err="1" smtClean="0"/>
            <a:t>установах</a:t>
          </a:r>
          <a:r>
            <a:rPr lang="ru-RU" dirty="0" smtClean="0"/>
            <a:t> </a:t>
          </a:r>
          <a:r>
            <a:rPr lang="ru-RU" dirty="0" err="1" smtClean="0"/>
            <a:t>банків</a:t>
          </a:r>
          <a:r>
            <a:rPr lang="ru-RU" dirty="0" smtClean="0"/>
            <a:t>, печатку </a:t>
          </a:r>
          <a:r>
            <a:rPr lang="ru-RU" dirty="0" err="1" smtClean="0"/>
            <a:t>із</a:t>
          </a:r>
          <a:r>
            <a:rPr lang="ru-RU" dirty="0" smtClean="0"/>
            <a:t> </a:t>
          </a:r>
          <a:r>
            <a:rPr lang="ru-RU" dirty="0" err="1" smtClean="0"/>
            <a:t>своїм</a:t>
          </a:r>
          <a:r>
            <a:rPr lang="ru-RU" dirty="0" smtClean="0"/>
            <a:t> </a:t>
          </a:r>
          <a:r>
            <a:rPr lang="ru-RU" dirty="0" err="1" smtClean="0"/>
            <a:t>найменуванням</a:t>
          </a:r>
          <a:r>
            <a:rPr lang="ru-RU" dirty="0" smtClean="0"/>
            <a:t> та </a:t>
          </a:r>
          <a:r>
            <a:rPr lang="ru-RU" dirty="0" err="1" smtClean="0"/>
            <a:t>ідентифікаційним</a:t>
          </a:r>
          <a:r>
            <a:rPr lang="ru-RU" dirty="0" smtClean="0"/>
            <a:t> кодом.</a:t>
          </a:r>
          <a:endParaRPr lang="ru-RU" dirty="0"/>
        </a:p>
      </dgm:t>
    </dgm:pt>
    <dgm:pt modelId="{AC51B289-50E2-483E-A696-B8C9D23B29B9}" type="parTrans" cxnId="{63BC3306-C386-4243-94C3-B9476EF9C683}">
      <dgm:prSet/>
      <dgm:spPr/>
      <dgm:t>
        <a:bodyPr/>
        <a:lstStyle/>
        <a:p>
          <a:endParaRPr lang="ru-RU"/>
        </a:p>
      </dgm:t>
    </dgm:pt>
    <dgm:pt modelId="{F5AFECAB-F839-4597-AE59-8FB39C8382D2}" type="sibTrans" cxnId="{63BC3306-C386-4243-94C3-B9476EF9C683}">
      <dgm:prSet/>
      <dgm:spPr/>
      <dgm:t>
        <a:bodyPr/>
        <a:lstStyle/>
        <a:p>
          <a:endParaRPr lang="ru-RU"/>
        </a:p>
      </dgm:t>
    </dgm:pt>
    <dgm:pt modelId="{FC3EE5B3-72FF-4C8E-9864-39ABDE54D8A8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 smtClean="0"/>
            <a:t>Підприємства</a:t>
          </a:r>
          <a:r>
            <a:rPr lang="ru-RU" dirty="0" smtClean="0"/>
            <a:t> </a:t>
          </a:r>
          <a:r>
            <a:rPr lang="ru-RU" dirty="0" err="1" smtClean="0"/>
            <a:t>можуть</a:t>
          </a:r>
          <a:r>
            <a:rPr lang="ru-RU" dirty="0" smtClean="0"/>
            <a:t> </a:t>
          </a:r>
          <a:r>
            <a:rPr lang="ru-RU" dirty="0" err="1" smtClean="0"/>
            <a:t>створюватись</a:t>
          </a:r>
          <a:r>
            <a:rPr lang="ru-RU" dirty="0" smtClean="0"/>
            <a:t> як для </a:t>
          </a:r>
          <a:r>
            <a:rPr lang="ru-RU" dirty="0" err="1" smtClean="0"/>
            <a:t>здійснення</a:t>
          </a:r>
          <a:r>
            <a:rPr lang="ru-RU" dirty="0" smtClean="0"/>
            <a:t> </a:t>
          </a:r>
          <a:r>
            <a:rPr lang="ru-RU" dirty="0" err="1" smtClean="0"/>
            <a:t>підприємництва</a:t>
          </a:r>
          <a:r>
            <a:rPr lang="ru-RU" dirty="0" smtClean="0"/>
            <a:t>, так </a:t>
          </a:r>
          <a:r>
            <a:rPr lang="ru-RU" dirty="0" err="1" smtClean="0"/>
            <a:t>і</a:t>
          </a:r>
          <a:r>
            <a:rPr lang="ru-RU" dirty="0" smtClean="0"/>
            <a:t> для </a:t>
          </a:r>
          <a:r>
            <a:rPr lang="ru-RU" dirty="0" err="1" smtClean="0"/>
            <a:t>некомерційної</a:t>
          </a:r>
          <a:r>
            <a:rPr lang="ru-RU" dirty="0" smtClean="0"/>
            <a:t> </a:t>
          </a:r>
          <a:r>
            <a:rPr lang="ru-RU" dirty="0" err="1" smtClean="0"/>
            <a:t>господарської</a:t>
          </a:r>
          <a:r>
            <a:rPr lang="ru-RU" dirty="0" smtClean="0"/>
            <a:t> </a:t>
          </a:r>
          <a:r>
            <a:rPr lang="ru-RU" dirty="0" err="1" smtClean="0"/>
            <a:t>діяльності</a:t>
          </a:r>
          <a:endParaRPr lang="ru-RU" dirty="0"/>
        </a:p>
      </dgm:t>
    </dgm:pt>
    <dgm:pt modelId="{016E45DE-7224-4417-8651-548504EBDA34}" type="parTrans" cxnId="{DED5DB2D-A43E-4C94-8DA3-72ED1BFD5944}">
      <dgm:prSet/>
      <dgm:spPr/>
      <dgm:t>
        <a:bodyPr/>
        <a:lstStyle/>
        <a:p>
          <a:endParaRPr lang="ru-RU"/>
        </a:p>
      </dgm:t>
    </dgm:pt>
    <dgm:pt modelId="{F5A94EC8-CA38-4429-8D47-4374B1ECDE37}" type="sibTrans" cxnId="{DED5DB2D-A43E-4C94-8DA3-72ED1BFD5944}">
      <dgm:prSet/>
      <dgm:spPr/>
      <dgm:t>
        <a:bodyPr/>
        <a:lstStyle/>
        <a:p>
          <a:endParaRPr lang="ru-RU"/>
        </a:p>
      </dgm:t>
    </dgm:pt>
    <dgm:pt modelId="{F0D3072D-4279-48F4-AC3D-1B8C4709E447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 smtClean="0"/>
            <a:t>Підприємство</a:t>
          </a:r>
          <a:r>
            <a:rPr lang="ru-RU" dirty="0" smtClean="0"/>
            <a:t>, </a:t>
          </a:r>
          <a:r>
            <a:rPr lang="ru-RU" dirty="0" err="1" smtClean="0"/>
            <a:t>якщо</a:t>
          </a:r>
          <a:r>
            <a:rPr lang="ru-RU" dirty="0" smtClean="0"/>
            <a:t> законом не </a:t>
          </a:r>
          <a:r>
            <a:rPr lang="ru-RU" dirty="0" err="1" smtClean="0"/>
            <a:t>встановлено</a:t>
          </a:r>
          <a:r>
            <a:rPr lang="ru-RU" dirty="0" smtClean="0"/>
            <a:t> </a:t>
          </a:r>
          <a:r>
            <a:rPr lang="ru-RU" dirty="0" err="1" smtClean="0"/>
            <a:t>інше</a:t>
          </a:r>
          <a:r>
            <a:rPr lang="ru-RU" dirty="0" smtClean="0"/>
            <a:t>, </a:t>
          </a:r>
          <a:r>
            <a:rPr lang="ru-RU" dirty="0" err="1" smtClean="0"/>
            <a:t>діє</a:t>
          </a:r>
          <a:r>
            <a:rPr lang="ru-RU" dirty="0" smtClean="0"/>
            <a:t> на </a:t>
          </a:r>
          <a:r>
            <a:rPr lang="ru-RU" dirty="0" err="1" smtClean="0"/>
            <a:t>основі</a:t>
          </a:r>
          <a:r>
            <a:rPr lang="ru-RU" dirty="0" smtClean="0"/>
            <a:t> статуту</a:t>
          </a:r>
          <a:r>
            <a:rPr lang="ru-RU" dirty="0" smtClean="0">
              <a:solidFill>
                <a:schemeClr val="tx1"/>
              </a:solidFill>
            </a:rPr>
            <a:t>.</a:t>
          </a:r>
        </a:p>
      </dgm:t>
    </dgm:pt>
    <dgm:pt modelId="{7ACE54C9-A23B-4C0D-96FF-B8865DE6A6D4}" type="parTrans" cxnId="{3E885743-E060-4669-A061-8C4F6299E507}">
      <dgm:prSet/>
      <dgm:spPr/>
      <dgm:t>
        <a:bodyPr/>
        <a:lstStyle/>
        <a:p>
          <a:endParaRPr lang="ru-RU"/>
        </a:p>
      </dgm:t>
    </dgm:pt>
    <dgm:pt modelId="{EF0EA086-E98A-4297-99B3-7F3FA91A9C14}" type="sibTrans" cxnId="{3E885743-E060-4669-A061-8C4F6299E507}">
      <dgm:prSet/>
      <dgm:spPr/>
      <dgm:t>
        <a:bodyPr/>
        <a:lstStyle/>
        <a:p>
          <a:endParaRPr lang="ru-RU"/>
        </a:p>
      </dgm:t>
    </dgm:pt>
    <dgm:pt modelId="{12DE15E5-9C59-4972-AB4D-33FBF0D17F33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 smtClean="0"/>
            <a:t>Підприємство</a:t>
          </a:r>
          <a:r>
            <a:rPr lang="ru-RU" dirty="0" smtClean="0"/>
            <a:t> не </a:t>
          </a:r>
          <a:r>
            <a:rPr lang="ru-RU" dirty="0" err="1" smtClean="0"/>
            <a:t>має</a:t>
          </a:r>
          <a:r>
            <a:rPr lang="ru-RU" dirty="0" smtClean="0"/>
            <a:t> у </a:t>
          </a:r>
          <a:r>
            <a:rPr lang="ru-RU" dirty="0" err="1" smtClean="0"/>
            <a:t>своєму</a:t>
          </a:r>
          <a:r>
            <a:rPr lang="ru-RU" dirty="0" smtClean="0"/>
            <a:t> </a:t>
          </a:r>
          <a:r>
            <a:rPr lang="ru-RU" dirty="0" err="1" smtClean="0"/>
            <a:t>складі</a:t>
          </a:r>
          <a:r>
            <a:rPr lang="ru-RU" dirty="0" smtClean="0"/>
            <a:t> </a:t>
          </a:r>
          <a:r>
            <a:rPr lang="ru-RU" dirty="0" err="1" smtClean="0"/>
            <a:t>інших</a:t>
          </a:r>
          <a:r>
            <a:rPr lang="ru-RU" dirty="0" smtClean="0"/>
            <a:t> </a:t>
          </a:r>
          <a:r>
            <a:rPr lang="ru-RU" dirty="0" err="1" smtClean="0"/>
            <a:t>юридичних</a:t>
          </a:r>
          <a:r>
            <a:rPr lang="ru-RU" dirty="0" smtClean="0"/>
            <a:t> </a:t>
          </a:r>
          <a:r>
            <a:rPr lang="ru-RU" dirty="0" err="1" smtClean="0"/>
            <a:t>осіб</a:t>
          </a:r>
          <a:r>
            <a:rPr lang="ru-RU" dirty="0" smtClean="0"/>
            <a:t>.</a:t>
          </a:r>
        </a:p>
      </dgm:t>
    </dgm:pt>
    <dgm:pt modelId="{8CCE7513-5191-414F-A1B0-654A62210BF0}" type="parTrans" cxnId="{BE099537-FBBD-4BE6-96C8-9CBA7ED4D73D}">
      <dgm:prSet/>
      <dgm:spPr/>
      <dgm:t>
        <a:bodyPr/>
        <a:lstStyle/>
        <a:p>
          <a:endParaRPr lang="ru-RU"/>
        </a:p>
      </dgm:t>
    </dgm:pt>
    <dgm:pt modelId="{3139ED0E-49FA-4106-8700-FC8EBB5DB880}" type="sibTrans" cxnId="{BE099537-FBBD-4BE6-96C8-9CBA7ED4D73D}">
      <dgm:prSet/>
      <dgm:spPr/>
      <dgm:t>
        <a:bodyPr/>
        <a:lstStyle/>
        <a:p>
          <a:endParaRPr lang="ru-RU"/>
        </a:p>
      </dgm:t>
    </dgm:pt>
    <dgm:pt modelId="{2D4546F2-089E-4CB0-A741-205596F2B093}" type="pres">
      <dgm:prSet presAssocID="{E844B8D7-23B0-4867-A23F-3E09A7DCD6C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672765-CB77-4824-BA0B-E90158B1D5D4}" type="pres">
      <dgm:prSet presAssocID="{FC3EE5B3-72FF-4C8E-9864-39ABDE54D8A8}" presName="node" presStyleLbl="node1" presStyleIdx="0" presStyleCnt="4" custScaleX="117026" custScaleY="1147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A52947-B679-4DB5-9CE2-E1F54C65CB8F}" type="pres">
      <dgm:prSet presAssocID="{F5A94EC8-CA38-4429-8D47-4374B1ECDE37}" presName="sibTrans" presStyleCnt="0"/>
      <dgm:spPr/>
    </dgm:pt>
    <dgm:pt modelId="{A5290D2F-F5B7-4966-A0E3-3FB8CF81E565}" type="pres">
      <dgm:prSet presAssocID="{50A8B426-7B52-40B3-B331-32D25CD41E2E}" presName="node" presStyleLbl="node1" presStyleIdx="1" presStyleCnt="4" custScaleX="127932" custScaleY="118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9D45CB-F381-43EF-9894-67A5BD15A651}" type="pres">
      <dgm:prSet presAssocID="{F5AFECAB-F839-4597-AE59-8FB39C8382D2}" presName="sibTrans" presStyleCnt="0"/>
      <dgm:spPr/>
    </dgm:pt>
    <dgm:pt modelId="{72947057-A41C-48D1-BE37-5E4D34FD6D7D}" type="pres">
      <dgm:prSet presAssocID="{F0D3072D-4279-48F4-AC3D-1B8C4709E447}" presName="node" presStyleLbl="node1" presStyleIdx="2" presStyleCnt="4" custScaleX="122045" custScaleY="116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57F866-D806-4A76-8ABA-F5A268F0791D}" type="pres">
      <dgm:prSet presAssocID="{EF0EA086-E98A-4297-99B3-7F3FA91A9C14}" presName="sibTrans" presStyleCnt="0"/>
      <dgm:spPr/>
    </dgm:pt>
    <dgm:pt modelId="{759BC085-71A2-4453-8A68-7C81E110474C}" type="pres">
      <dgm:prSet presAssocID="{12DE15E5-9C59-4972-AB4D-33FBF0D17F33}" presName="node" presStyleLbl="node1" presStyleIdx="3" presStyleCnt="4" custScaleX="128431" custScaleY="121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500729-2EE0-4F52-82ED-4AA60A3C3F2A}" type="presOf" srcId="{50A8B426-7B52-40B3-B331-32D25CD41E2E}" destId="{A5290D2F-F5B7-4966-A0E3-3FB8CF81E565}" srcOrd="0" destOrd="0" presId="urn:microsoft.com/office/officeart/2005/8/layout/default"/>
    <dgm:cxn modelId="{3E885743-E060-4669-A061-8C4F6299E507}" srcId="{E844B8D7-23B0-4867-A23F-3E09A7DCD6CD}" destId="{F0D3072D-4279-48F4-AC3D-1B8C4709E447}" srcOrd="2" destOrd="0" parTransId="{7ACE54C9-A23B-4C0D-96FF-B8865DE6A6D4}" sibTransId="{EF0EA086-E98A-4297-99B3-7F3FA91A9C14}"/>
    <dgm:cxn modelId="{C9C86052-4394-4A3B-86C7-15E489280FB4}" type="presOf" srcId="{F0D3072D-4279-48F4-AC3D-1B8C4709E447}" destId="{72947057-A41C-48D1-BE37-5E4D34FD6D7D}" srcOrd="0" destOrd="0" presId="urn:microsoft.com/office/officeart/2005/8/layout/default"/>
    <dgm:cxn modelId="{BE099537-FBBD-4BE6-96C8-9CBA7ED4D73D}" srcId="{E844B8D7-23B0-4867-A23F-3E09A7DCD6CD}" destId="{12DE15E5-9C59-4972-AB4D-33FBF0D17F33}" srcOrd="3" destOrd="0" parTransId="{8CCE7513-5191-414F-A1B0-654A62210BF0}" sibTransId="{3139ED0E-49FA-4106-8700-FC8EBB5DB880}"/>
    <dgm:cxn modelId="{DED5DB2D-A43E-4C94-8DA3-72ED1BFD5944}" srcId="{E844B8D7-23B0-4867-A23F-3E09A7DCD6CD}" destId="{FC3EE5B3-72FF-4C8E-9864-39ABDE54D8A8}" srcOrd="0" destOrd="0" parTransId="{016E45DE-7224-4417-8651-548504EBDA34}" sibTransId="{F5A94EC8-CA38-4429-8D47-4374B1ECDE37}"/>
    <dgm:cxn modelId="{89D35012-473D-4B31-BA15-C97DBBE041E4}" type="presOf" srcId="{12DE15E5-9C59-4972-AB4D-33FBF0D17F33}" destId="{759BC085-71A2-4453-8A68-7C81E110474C}" srcOrd="0" destOrd="0" presId="urn:microsoft.com/office/officeart/2005/8/layout/default"/>
    <dgm:cxn modelId="{63BC3306-C386-4243-94C3-B9476EF9C683}" srcId="{E844B8D7-23B0-4867-A23F-3E09A7DCD6CD}" destId="{50A8B426-7B52-40B3-B331-32D25CD41E2E}" srcOrd="1" destOrd="0" parTransId="{AC51B289-50E2-483E-A696-B8C9D23B29B9}" sibTransId="{F5AFECAB-F839-4597-AE59-8FB39C8382D2}"/>
    <dgm:cxn modelId="{91D61784-FA29-4D99-A0E8-5DCDA6CA6041}" type="presOf" srcId="{E844B8D7-23B0-4867-A23F-3E09A7DCD6CD}" destId="{2D4546F2-089E-4CB0-A741-205596F2B093}" srcOrd="0" destOrd="0" presId="urn:microsoft.com/office/officeart/2005/8/layout/default"/>
    <dgm:cxn modelId="{74CA84C4-8F4D-495B-81B1-76FFB899AF8F}" type="presOf" srcId="{FC3EE5B3-72FF-4C8E-9864-39ABDE54D8A8}" destId="{AA672765-CB77-4824-BA0B-E90158B1D5D4}" srcOrd="0" destOrd="0" presId="urn:microsoft.com/office/officeart/2005/8/layout/default"/>
    <dgm:cxn modelId="{7CF61878-8721-48BE-8CB3-10941D5F2CD7}" type="presParOf" srcId="{2D4546F2-089E-4CB0-A741-205596F2B093}" destId="{AA672765-CB77-4824-BA0B-E90158B1D5D4}" srcOrd="0" destOrd="0" presId="urn:microsoft.com/office/officeart/2005/8/layout/default"/>
    <dgm:cxn modelId="{81E9AB72-71A2-4D3C-9B05-76F0159F3160}" type="presParOf" srcId="{2D4546F2-089E-4CB0-A741-205596F2B093}" destId="{3DA52947-B679-4DB5-9CE2-E1F54C65CB8F}" srcOrd="1" destOrd="0" presId="urn:microsoft.com/office/officeart/2005/8/layout/default"/>
    <dgm:cxn modelId="{CA4811BA-BB39-47C6-A09F-85C8DA61F2D8}" type="presParOf" srcId="{2D4546F2-089E-4CB0-A741-205596F2B093}" destId="{A5290D2F-F5B7-4966-A0E3-3FB8CF81E565}" srcOrd="2" destOrd="0" presId="urn:microsoft.com/office/officeart/2005/8/layout/default"/>
    <dgm:cxn modelId="{147FBD61-3697-49D1-8B70-18B1ABADEABF}" type="presParOf" srcId="{2D4546F2-089E-4CB0-A741-205596F2B093}" destId="{419D45CB-F381-43EF-9894-67A5BD15A651}" srcOrd="3" destOrd="0" presId="urn:microsoft.com/office/officeart/2005/8/layout/default"/>
    <dgm:cxn modelId="{0231D7DC-451F-4BEB-9E5C-FA149CFBF298}" type="presParOf" srcId="{2D4546F2-089E-4CB0-A741-205596F2B093}" destId="{72947057-A41C-48D1-BE37-5E4D34FD6D7D}" srcOrd="4" destOrd="0" presId="urn:microsoft.com/office/officeart/2005/8/layout/default"/>
    <dgm:cxn modelId="{53417F6E-E79C-4495-81E8-CBC43E24AEA2}" type="presParOf" srcId="{2D4546F2-089E-4CB0-A741-205596F2B093}" destId="{3157F866-D806-4A76-8ABA-F5A268F0791D}" srcOrd="5" destOrd="0" presId="urn:microsoft.com/office/officeart/2005/8/layout/default"/>
    <dgm:cxn modelId="{0C3FB73A-829B-46CB-A4AC-4777A9DF03B2}" type="presParOf" srcId="{2D4546F2-089E-4CB0-A741-205596F2B093}" destId="{759BC085-71A2-4453-8A68-7C81E110474C}" srcOrd="6" destOrd="0" presId="urn:microsoft.com/office/officeart/2005/8/layout/defaul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05.04.2012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05.04.2012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05.04.2012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05.04.2012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05.04.2012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05.04.2012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05.04.2012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05.04.2012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05.04.2012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05.04.2012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05.04.2012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6ED30-384D-48EC-83DB-59D8F8B687AD}" type="datetimeFigureOut">
              <a:rPr lang="ru-RU" smtClean="0"/>
              <a:pPr/>
              <a:t>05.04.2012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1%D1%83%D0%B1'%D1%94%D0%BA%D1%82_%D0%B3%D0%BE%D1%81%D0%BF%D0%BE%D0%B4%D0%B0%D1%80%D1%8E%D0%B2%D0%B0%D0%BD%D0%BD%D1%8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uk.wikipedia.org/wiki/%D0%9C%D1%96%D1%81%D1%86%D0%B5%D0%B2%D0%B5_%D1%81%D0%B0%D0%BC%D0%BE%D0%B2%D1%80%D1%8F%D0%B4%D1%83%D0%B2%D0%B0%D0%BD%D0%BD%D1%8F" TargetMode="External"/><Relationship Id="rId4" Type="http://schemas.openxmlformats.org/officeDocument/2006/relationships/hyperlink" Target="http://uk.wikipedia.org/wiki/%D0%94%D0%B5%D1%80%D0%B6%D0%B0%D0%B2%D0%BD%D0%B0_%D0%B2%D0%BB%D0%B0%D0%B4%D0%B0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443" y="0"/>
            <a:ext cx="91644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57224" y="2643182"/>
            <a:ext cx="7786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Arial Black" pitchFamily="34" charset="0"/>
              </a:rPr>
              <a:t>Тема 7.</a:t>
            </a:r>
          </a:p>
          <a:p>
            <a:pPr algn="ctr"/>
            <a:r>
              <a:rPr lang="ru-RU" sz="4000" b="1" dirty="0" err="1" smtClean="0">
                <a:latin typeface="Arial Black" pitchFamily="34" charset="0"/>
              </a:rPr>
              <a:t>Підприємство</a:t>
            </a:r>
            <a:endParaRPr lang="ru-RU" sz="4000" b="1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2132" y="5786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143504" y="4143380"/>
            <a:ext cx="413844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/>
              <a:t>Виконали</a:t>
            </a:r>
            <a:endParaRPr lang="ru-RU" sz="3200" b="1" dirty="0" smtClean="0"/>
          </a:p>
          <a:p>
            <a:r>
              <a:rPr lang="ru-RU" sz="3200" b="1" dirty="0" smtClean="0"/>
              <a:t>студентки </a:t>
            </a:r>
            <a:r>
              <a:rPr lang="ru-RU" sz="3200" b="1" dirty="0" err="1" smtClean="0"/>
              <a:t>групи</a:t>
            </a:r>
            <a:r>
              <a:rPr lang="ru-RU" sz="3200" b="1" dirty="0" smtClean="0"/>
              <a:t> М-52</a:t>
            </a:r>
          </a:p>
          <a:p>
            <a:r>
              <a:rPr lang="ru-RU" sz="3200" b="1" dirty="0" err="1" smtClean="0"/>
              <a:t>Ісаєнко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Альона</a:t>
            </a:r>
            <a:endParaRPr lang="ru-RU" sz="3200" b="1" dirty="0" smtClean="0"/>
          </a:p>
          <a:p>
            <a:r>
              <a:rPr lang="ru-RU" sz="3200" b="1" dirty="0" err="1" smtClean="0"/>
              <a:t>Горобець</a:t>
            </a:r>
            <a:r>
              <a:rPr lang="ru-RU" sz="3200" b="1" dirty="0" smtClean="0"/>
              <a:t> Марина</a:t>
            </a:r>
          </a:p>
          <a:p>
            <a:r>
              <a:rPr lang="ru-RU" sz="3200" b="1" dirty="0" err="1" smtClean="0"/>
              <a:t>Богатчук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Надія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ФОНИ\J;;;;;;;;;;;;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929462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43108" y="428604"/>
            <a:ext cx="5286412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err="1" smtClean="0"/>
              <a:t>Підприємства</a:t>
            </a:r>
            <a:r>
              <a:rPr lang="ru-RU" b="1" dirty="0" smtClean="0"/>
              <a:t> </a:t>
            </a:r>
            <a:r>
              <a:rPr lang="ru-RU" b="1" dirty="0" err="1" smtClean="0"/>
              <a:t>класифікують</a:t>
            </a:r>
            <a:endParaRPr lang="ru-RU" b="1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214282" y="2000240"/>
            <a:ext cx="4040188" cy="71120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/>
              <a:t>За сферою </a:t>
            </a:r>
            <a:r>
              <a:rPr lang="ru-RU" sz="3200" dirty="0" err="1" smtClean="0"/>
              <a:t>діяльності</a:t>
            </a:r>
            <a:endParaRPr lang="ru-RU" sz="3200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4643438" y="2000240"/>
            <a:ext cx="4041775" cy="679441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/>
              <a:t>За </a:t>
            </a:r>
            <a:r>
              <a:rPr lang="ru-RU" sz="3200" dirty="0" err="1" smtClean="0"/>
              <a:t>розмірами</a:t>
            </a:r>
            <a:endParaRPr lang="ru-RU" sz="3200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214282" y="2928934"/>
            <a:ext cx="4040188" cy="371477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dirty="0" err="1" smtClean="0"/>
              <a:t>Виробничі</a:t>
            </a:r>
            <a:endParaRPr lang="ru-RU" sz="2800" dirty="0" smtClean="0"/>
          </a:p>
          <a:p>
            <a:pPr>
              <a:buFont typeface="Wingdings" pitchFamily="2" charset="2"/>
              <a:buChar char="v"/>
            </a:pPr>
            <a:r>
              <a:rPr lang="ru-RU" sz="2800" dirty="0" err="1" smtClean="0"/>
              <a:t>Торгівельні</a:t>
            </a:r>
            <a:endParaRPr lang="ru-RU" sz="2800" dirty="0" smtClean="0"/>
          </a:p>
          <a:p>
            <a:pPr>
              <a:buFont typeface="Wingdings" pitchFamily="2" charset="2"/>
              <a:buChar char="v"/>
            </a:pPr>
            <a:r>
              <a:rPr lang="ru-RU" sz="2800" dirty="0" err="1" smtClean="0"/>
              <a:t>Підприємства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надання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послуг</a:t>
            </a:r>
            <a:endParaRPr lang="ru-RU" sz="2800" dirty="0" smtClean="0"/>
          </a:p>
          <a:p>
            <a:pPr>
              <a:buFont typeface="Wingdings" pitchFamily="2" charset="2"/>
              <a:buChar char="v"/>
            </a:pPr>
            <a:r>
              <a:rPr lang="ru-RU" sz="2800" dirty="0" err="1" smtClean="0"/>
              <a:t>Фінансово-кредитні</a:t>
            </a:r>
            <a:endParaRPr lang="ru-RU" sz="2800" dirty="0" smtClean="0"/>
          </a:p>
          <a:p>
            <a:pPr>
              <a:buFont typeface="Wingdings" pitchFamily="2" charset="2"/>
              <a:buChar char="v"/>
            </a:pPr>
            <a:r>
              <a:rPr lang="ru-RU" sz="2800" dirty="0" err="1" smtClean="0"/>
              <a:t>Інформаційні</a:t>
            </a:r>
            <a:endParaRPr lang="ru-RU" sz="2800" dirty="0" smtClean="0"/>
          </a:p>
          <a:p>
            <a:pPr>
              <a:buFont typeface="Wingdings" pitchFamily="2" charset="2"/>
              <a:buChar char="v"/>
            </a:pPr>
            <a:r>
              <a:rPr lang="ru-RU" sz="2800" dirty="0" err="1" smtClean="0"/>
              <a:t>Консультативні</a:t>
            </a:r>
            <a:endParaRPr lang="ru-RU" sz="2800" dirty="0" smtClean="0"/>
          </a:p>
          <a:p>
            <a:pPr>
              <a:buFont typeface="Wingdings" pitchFamily="2" charset="2"/>
              <a:buChar char="v"/>
            </a:pPr>
            <a:endParaRPr lang="ru-RU" sz="2800" dirty="0" smtClean="0"/>
          </a:p>
        </p:txBody>
      </p:sp>
      <p:sp>
        <p:nvSpPr>
          <p:cNvPr id="10" name="Содержимое 8"/>
          <p:cNvSpPr>
            <a:spLocks noGrp="1"/>
          </p:cNvSpPr>
          <p:nvPr>
            <p:ph sz="quarter" idx="4"/>
          </p:nvPr>
        </p:nvSpPr>
        <p:spPr>
          <a:xfrm>
            <a:off x="4500562" y="2928934"/>
            <a:ext cx="4184651" cy="37147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endParaRPr lang="ru-RU" sz="3600" dirty="0" smtClean="0"/>
          </a:p>
          <a:p>
            <a:pPr>
              <a:buFont typeface="Wingdings" pitchFamily="2" charset="2"/>
              <a:buChar char="v"/>
            </a:pPr>
            <a:r>
              <a:rPr lang="ru-RU" sz="3600" dirty="0" err="1" smtClean="0"/>
              <a:t>Великі</a:t>
            </a:r>
            <a:endParaRPr lang="ru-RU" sz="3600" dirty="0" smtClean="0"/>
          </a:p>
          <a:p>
            <a:pPr>
              <a:buFont typeface="Wingdings" pitchFamily="2" charset="2"/>
              <a:buChar char="v"/>
            </a:pPr>
            <a:r>
              <a:rPr lang="ru-RU" sz="3600" dirty="0" err="1" smtClean="0"/>
              <a:t>Малі</a:t>
            </a:r>
            <a:endParaRPr lang="ru-RU" sz="3600" dirty="0" smtClean="0"/>
          </a:p>
          <a:p>
            <a:pPr>
              <a:buFont typeface="Wingdings" pitchFamily="2" charset="2"/>
              <a:buChar char="v"/>
            </a:pPr>
            <a:r>
              <a:rPr lang="ru-RU" sz="3600" dirty="0" err="1" smtClean="0"/>
              <a:t>Середні</a:t>
            </a:r>
            <a:endParaRPr lang="ru-RU" sz="3600" dirty="0" smtClean="0"/>
          </a:p>
          <a:p>
            <a:pPr>
              <a:buNone/>
            </a:pPr>
            <a:r>
              <a:rPr lang="ru-RU" sz="3600" dirty="0" smtClean="0"/>
              <a:t>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b="13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714488"/>
            <a:ext cx="703513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143108" y="500042"/>
            <a:ext cx="4977645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400" dirty="0" err="1" smtClean="0"/>
              <a:t>Форми</a:t>
            </a:r>
            <a:r>
              <a:rPr lang="ru-RU" sz="4400" dirty="0" smtClean="0"/>
              <a:t> </a:t>
            </a:r>
            <a:r>
              <a:rPr lang="ru-RU" sz="4400" dirty="0" err="1" smtClean="0"/>
              <a:t>підприємств</a:t>
            </a:r>
            <a:endParaRPr lang="ru-RU" sz="4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5429264"/>
            <a:ext cx="5857916" cy="114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ФОНИ\J;;;;;;;;;;;;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3071802" y="3000372"/>
            <a:ext cx="2857520" cy="1214446"/>
          </a:xfrm>
          <a:solidFill>
            <a:srgbClr val="FF99CC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формою </a:t>
            </a:r>
            <a:r>
              <a:rPr lang="ru-RU" sz="3200" b="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власності</a:t>
            </a:r>
            <a:endParaRPr lang="ru-RU" sz="3200" b="0" dirty="0" smtClean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642910" y="1071546"/>
            <a:ext cx="2928926" cy="121444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200" dirty="0" err="1" smtClean="0"/>
              <a:t>Приватні</a:t>
            </a:r>
            <a:r>
              <a:rPr lang="ru-RU" sz="3200" dirty="0" smtClean="0"/>
              <a:t> </a:t>
            </a:r>
            <a:r>
              <a:rPr lang="ru-RU" sz="3200" dirty="0" err="1" smtClean="0"/>
              <a:t>підприємства</a:t>
            </a:r>
            <a:endParaRPr lang="ru-RU" sz="3200" dirty="0" smtClean="0"/>
          </a:p>
          <a:p>
            <a:pPr algn="ctr">
              <a:buNone/>
            </a:pPr>
            <a:endParaRPr lang="ru-RU" sz="3200" dirty="0" smtClean="0"/>
          </a:p>
          <a:p>
            <a:pPr algn="ctr">
              <a:buNone/>
            </a:pPr>
            <a:endParaRPr lang="ru-RU" sz="3200" dirty="0" smtClean="0"/>
          </a:p>
          <a:p>
            <a:pPr algn="ctr">
              <a:buNone/>
            </a:pPr>
            <a:endParaRPr lang="ru-RU" sz="3200" dirty="0" smtClean="0"/>
          </a:p>
        </p:txBody>
      </p:sp>
      <p:sp>
        <p:nvSpPr>
          <p:cNvPr id="10" name="Содержимое 8"/>
          <p:cNvSpPr>
            <a:spLocks noGrp="1"/>
          </p:cNvSpPr>
          <p:nvPr>
            <p:ph sz="quarter" idx="4"/>
          </p:nvPr>
        </p:nvSpPr>
        <p:spPr>
          <a:xfrm>
            <a:off x="5715008" y="5000636"/>
            <a:ext cx="3184519" cy="12858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err="1" smtClean="0"/>
              <a:t>Державні</a:t>
            </a:r>
            <a:r>
              <a:rPr lang="ru-RU" sz="3600" dirty="0" smtClean="0"/>
              <a:t> </a:t>
            </a:r>
            <a:r>
              <a:rPr lang="ru-RU" sz="3600" dirty="0" err="1" smtClean="0"/>
              <a:t>підприємства</a:t>
            </a:r>
            <a:endParaRPr lang="ru-RU" sz="3600" dirty="0" smtClean="0"/>
          </a:p>
          <a:p>
            <a:pPr algn="ctr">
              <a:buFont typeface="Wingdings" pitchFamily="2" charset="2"/>
              <a:buChar char="v"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8"/>
          <p:cNvSpPr txBox="1">
            <a:spLocks/>
          </p:cNvSpPr>
          <p:nvPr/>
        </p:nvSpPr>
        <p:spPr>
          <a:xfrm>
            <a:off x="5500694" y="1000108"/>
            <a:ext cx="3214678" cy="12858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/>
          <a:p>
            <a:pPr algn="ctr"/>
            <a:r>
              <a:rPr lang="ru-RU" sz="3600" dirty="0" err="1" smtClean="0"/>
              <a:t>Акціонерні</a:t>
            </a:r>
            <a:r>
              <a:rPr lang="ru-RU" sz="3600" dirty="0" smtClean="0"/>
              <a:t> </a:t>
            </a:r>
            <a:r>
              <a:rPr lang="ru-RU" sz="3600" dirty="0" err="1" smtClean="0"/>
              <a:t>товариства</a:t>
            </a:r>
            <a:endParaRPr lang="ru-RU" sz="3600" dirty="0" smtClean="0"/>
          </a:p>
          <a:p>
            <a:pPr algn="ctr"/>
            <a:r>
              <a:rPr lang="ru-RU" sz="3600" dirty="0" smtClean="0"/>
              <a:t>(</a:t>
            </a:r>
            <a:r>
              <a:rPr lang="ru-RU" sz="3600" dirty="0" err="1" smtClean="0"/>
              <a:t>корпорації</a:t>
            </a:r>
            <a:r>
              <a:rPr lang="ru-RU" sz="3600" dirty="0" smtClean="0"/>
              <a:t>)</a:t>
            </a:r>
          </a:p>
        </p:txBody>
      </p:sp>
      <p:sp>
        <p:nvSpPr>
          <p:cNvPr id="14" name="Содержимое 8"/>
          <p:cNvSpPr txBox="1">
            <a:spLocks/>
          </p:cNvSpPr>
          <p:nvPr/>
        </p:nvSpPr>
        <p:spPr>
          <a:xfrm>
            <a:off x="285720" y="5072074"/>
            <a:ext cx="3357586" cy="12858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/>
          <a:p>
            <a:pPr algn="ctr">
              <a:buNone/>
            </a:pPr>
            <a:r>
              <a:rPr lang="ru-RU" sz="3600" dirty="0" err="1" smtClean="0"/>
              <a:t>Господарські</a:t>
            </a:r>
            <a:r>
              <a:rPr lang="ru-RU" sz="3600" dirty="0" smtClean="0"/>
              <a:t> </a:t>
            </a:r>
            <a:r>
              <a:rPr lang="ru-RU" sz="3600" dirty="0" err="1" smtClean="0"/>
              <a:t>товариства</a:t>
            </a:r>
            <a:endParaRPr lang="ru-RU" sz="3600" dirty="0" smtClean="0"/>
          </a:p>
          <a:p>
            <a:pPr algn="ctr">
              <a:buNone/>
            </a:pPr>
            <a:r>
              <a:rPr lang="ru-RU" sz="3600" dirty="0" smtClean="0"/>
              <a:t>(партнерства)</a:t>
            </a:r>
          </a:p>
        </p:txBody>
      </p:sp>
      <p:cxnSp>
        <p:nvCxnSpPr>
          <p:cNvPr id="28" name="Прямая со стрелкой 27"/>
          <p:cNvCxnSpPr>
            <a:stCxn id="11" idx="3"/>
          </p:cNvCxnSpPr>
          <p:nvPr/>
        </p:nvCxnSpPr>
        <p:spPr>
          <a:xfrm flipV="1">
            <a:off x="5929322" y="2285992"/>
            <a:ext cx="1178711" cy="13216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1" idx="1"/>
          </p:cNvCxnSpPr>
          <p:nvPr/>
        </p:nvCxnSpPr>
        <p:spPr>
          <a:xfrm rot="10800000" flipV="1">
            <a:off x="1571604" y="3607594"/>
            <a:ext cx="1500198" cy="14644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11" idx="2"/>
          </p:cNvCxnSpPr>
          <p:nvPr/>
        </p:nvCxnSpPr>
        <p:spPr>
          <a:xfrm rot="16200000" flipH="1">
            <a:off x="5357818" y="3357562"/>
            <a:ext cx="785818" cy="25003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11" idx="0"/>
            <a:endCxn id="9" idx="3"/>
          </p:cNvCxnSpPr>
          <p:nvPr/>
        </p:nvCxnSpPr>
        <p:spPr>
          <a:xfrm rot="16200000" flipV="1">
            <a:off x="3375398" y="1875208"/>
            <a:ext cx="1321603" cy="928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272" t="21307" r="36971" b="246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K:\ФОНИ\U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00166" y="1000108"/>
            <a:ext cx="5929354" cy="76944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Одноосібне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володіння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1802" y="271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000496" y="2143116"/>
            <a:ext cx="49291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Одноосібне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володіння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індивідуальна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приватна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фірма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фірма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яка належит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одній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особі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ній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наймані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працівники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714620"/>
            <a:ext cx="3480296" cy="2714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882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142844" y="733246"/>
            <a:ext cx="4357718" cy="61247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легкість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заснування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ліквідації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особистий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контроль за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фірмою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свобода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рішень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податкові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пільги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присвоювати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весь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прибуток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357166"/>
            <a:ext cx="2786082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Переваги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endParaRPr lang="ru-RU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643438" y="733246"/>
            <a:ext cx="4286248" cy="61247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необмежена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відповідальність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власника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Font typeface="Wingdings" pitchFamily="2" charset="2"/>
              <a:buChar char="q"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обмеженість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фінансових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ресурсів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q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недостатність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кваліфікації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практичних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навичок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q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ускладнення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спробі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одержати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кредит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низькі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відсотки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q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строк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функціонування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залежить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однієї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особи –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власника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72066" y="285728"/>
            <a:ext cx="3019929" cy="7694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Недоліки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4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76"/>
            <a:ext cx="9143999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00034" y="2357430"/>
            <a:ext cx="4572032" cy="35394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Товариство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(партнерство) –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узаконене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добровільне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об”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єднання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двох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виступають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співвласники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фірми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здійснюють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нею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метою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одержання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прибутку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8728" y="214290"/>
            <a:ext cx="5643602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Товариство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214422"/>
            <a:ext cx="355312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Овал 9"/>
          <p:cNvSpPr/>
          <p:nvPr/>
        </p:nvSpPr>
        <p:spPr>
          <a:xfrm>
            <a:off x="500034" y="1857364"/>
            <a:ext cx="3714776" cy="2500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Повне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товариство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товариство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необмеженою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відповідальністю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429224" y="1928802"/>
            <a:ext cx="3714776" cy="23574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Товариство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обмеженою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відповідальністю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000364" y="4214818"/>
            <a:ext cx="3714776" cy="23574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Змішане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командне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товариство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57488" y="285728"/>
            <a:ext cx="3500462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Товариство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>
            <a:stCxn id="15" idx="2"/>
            <a:endCxn id="10" idx="0"/>
          </p:cNvCxnSpPr>
          <p:nvPr/>
        </p:nvCxnSpPr>
        <p:spPr>
          <a:xfrm rot="5400000">
            <a:off x="3161100" y="410745"/>
            <a:ext cx="642942" cy="225029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5" idx="2"/>
            <a:endCxn id="13" idx="0"/>
          </p:cNvCxnSpPr>
          <p:nvPr/>
        </p:nvCxnSpPr>
        <p:spPr>
          <a:xfrm rot="16200000" flipH="1">
            <a:off x="5589975" y="232165"/>
            <a:ext cx="714380" cy="267889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5" idx="2"/>
            <a:endCxn id="14" idx="0"/>
          </p:cNvCxnSpPr>
          <p:nvPr/>
        </p:nvCxnSpPr>
        <p:spPr>
          <a:xfrm rot="16200000" flipH="1">
            <a:off x="3232537" y="2589603"/>
            <a:ext cx="3000396" cy="25003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571472" y="1571612"/>
            <a:ext cx="7786742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простота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право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юридичної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особи;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об”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єднати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матеріальні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ресурси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для      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спільного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бізнесу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розширення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джерел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фінансування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кредитування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податкові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пільги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продовження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бізнесу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незалежно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власників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071670" y="428604"/>
            <a:ext cx="5301195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Переваги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товариства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28596" y="1643050"/>
            <a:ext cx="8143932" cy="35394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необмежена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відповідальність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засновників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ймовірність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особистих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конфліктів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партнерами;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чітке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розмежування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відповідальності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партнерів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управлінні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загроза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конкуренції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найманими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робітниками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за статус партнера. 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00232" y="500042"/>
            <a:ext cx="5507341" cy="70788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Недоліки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товариства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40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20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521497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	1. </a:t>
            </a:r>
            <a:r>
              <a:rPr lang="ru-RU" sz="3600" dirty="0" err="1" smtClean="0"/>
              <a:t>Сутність</a:t>
            </a:r>
            <a:r>
              <a:rPr lang="ru-RU" sz="3600" dirty="0" smtClean="0"/>
              <a:t> та </a:t>
            </a:r>
            <a:r>
              <a:rPr lang="ru-RU" sz="3600" dirty="0" err="1" smtClean="0"/>
              <a:t>основні</a:t>
            </a:r>
            <a:r>
              <a:rPr lang="ru-RU" sz="3600" dirty="0" smtClean="0"/>
              <a:t> </a:t>
            </a:r>
            <a:r>
              <a:rPr lang="ru-RU" sz="3600" dirty="0" err="1" smtClean="0"/>
              <a:t>риси</a:t>
            </a:r>
            <a:r>
              <a:rPr lang="ru-RU" sz="3600" dirty="0" smtClean="0"/>
              <a:t> </a:t>
            </a:r>
            <a:r>
              <a:rPr lang="ru-RU" sz="3600" dirty="0" err="1" smtClean="0"/>
              <a:t>підприємства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	2. </a:t>
            </a:r>
            <a:r>
              <a:rPr lang="ru-RU" sz="3600" dirty="0" err="1" smtClean="0"/>
              <a:t>Класифікація</a:t>
            </a:r>
            <a:r>
              <a:rPr lang="ru-RU" sz="3600" dirty="0" smtClean="0"/>
              <a:t> та </a:t>
            </a:r>
            <a:r>
              <a:rPr lang="ru-RU" sz="3600" dirty="0" err="1" smtClean="0"/>
              <a:t>організаційно-правові</a:t>
            </a:r>
            <a:r>
              <a:rPr lang="ru-RU" sz="3600" dirty="0" smtClean="0"/>
              <a:t> 	    </a:t>
            </a:r>
            <a:r>
              <a:rPr lang="ru-RU" sz="3600" dirty="0" err="1" smtClean="0"/>
              <a:t>форми</a:t>
            </a:r>
            <a:r>
              <a:rPr lang="ru-RU" sz="3600" dirty="0" smtClean="0"/>
              <a:t> </a:t>
            </a:r>
            <a:r>
              <a:rPr lang="ru-RU" sz="3600" dirty="0" err="1" smtClean="0"/>
              <a:t>підприємства</a:t>
            </a:r>
            <a:r>
              <a:rPr lang="ru-RU" sz="3600" dirty="0" smtClean="0"/>
              <a:t>.</a:t>
            </a:r>
            <a:br>
              <a:rPr lang="ru-RU" sz="3600" dirty="0" smtClean="0"/>
            </a:br>
            <a:r>
              <a:rPr lang="ru-RU" sz="3600" dirty="0" smtClean="0"/>
              <a:t>	3.Фонди </a:t>
            </a:r>
            <a:r>
              <a:rPr lang="ru-RU" sz="3600" dirty="0" err="1" smtClean="0"/>
              <a:t>підприємства</a:t>
            </a:r>
            <a:r>
              <a:rPr lang="ru-RU" sz="3600" dirty="0" smtClean="0"/>
              <a:t> та </a:t>
            </a:r>
            <a:r>
              <a:rPr lang="ru-RU" sz="3600" dirty="0" err="1" smtClean="0"/>
              <a:t>їх</a:t>
            </a:r>
            <a:r>
              <a:rPr lang="ru-RU" sz="3600" dirty="0" smtClean="0"/>
              <a:t> структура. 	    </a:t>
            </a:r>
            <a:r>
              <a:rPr lang="ru-RU" sz="3600" dirty="0" err="1" smtClean="0"/>
              <a:t>Амортизація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	4.Витрати </a:t>
            </a:r>
            <a:r>
              <a:rPr lang="ru-RU" sz="3600" dirty="0" err="1" smtClean="0"/>
              <a:t>виробництва</a:t>
            </a:r>
            <a:r>
              <a:rPr lang="ru-RU" sz="3600" dirty="0" smtClean="0"/>
              <a:t> та </a:t>
            </a:r>
            <a:r>
              <a:rPr lang="ru-RU" sz="3600" dirty="0" err="1" smtClean="0"/>
              <a:t>їх</a:t>
            </a:r>
            <a:r>
              <a:rPr lang="ru-RU" sz="3600" dirty="0" smtClean="0"/>
              <a:t>    	   		    </a:t>
            </a:r>
            <a:r>
              <a:rPr lang="ru-RU" sz="3600" dirty="0" err="1" smtClean="0"/>
              <a:t>класифікація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	5.Прибуток, як мета </a:t>
            </a:r>
            <a:r>
              <a:rPr lang="ru-RU" sz="3600" dirty="0" err="1" smtClean="0"/>
              <a:t>діяльності</a:t>
            </a:r>
            <a:r>
              <a:rPr lang="ru-RU" sz="3600" dirty="0" smtClean="0"/>
              <a:t>      	  	    </a:t>
            </a:r>
            <a:r>
              <a:rPr lang="ru-RU" sz="3600" dirty="0" err="1" smtClean="0"/>
              <a:t>підприємства</a:t>
            </a:r>
            <a:r>
              <a:rPr lang="ru-RU" sz="3600" dirty="0" smtClean="0"/>
              <a:t>. </a:t>
            </a:r>
            <a:r>
              <a:rPr lang="ru-RU" sz="3600" dirty="0" err="1" smtClean="0"/>
              <a:t>Максимізація</a:t>
            </a:r>
            <a:r>
              <a:rPr lang="ru-RU" sz="3600" dirty="0" smtClean="0"/>
              <a:t> </a:t>
            </a:r>
            <a:r>
              <a:rPr lang="ru-RU" sz="3600" dirty="0" err="1" smtClean="0"/>
              <a:t>прибутку</a:t>
            </a:r>
            <a:r>
              <a:rPr lang="ru-RU" sz="36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643306" y="714356"/>
            <a:ext cx="1284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План</a:t>
            </a:r>
            <a:endParaRPr lang="ru-RU" sz="40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928926" y="928670"/>
            <a:ext cx="3217132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Корпорація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000240"/>
            <a:ext cx="7143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Корпора́ція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  — це договірні об’єднання, створені на основі поєднання виробничих, наукових та комерційних інтересів, з делегуванням окремих повноважень централізованого регулювання діяльності кожного з учасників.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4429132"/>
            <a:ext cx="3346629" cy="2228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K:\ФОНИ\M,.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8596" y="2643182"/>
            <a:ext cx="4000528" cy="378565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Корпорація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одноособова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коли одна особа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дві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юридичні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іпостасі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корпоративну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штучну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людську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природну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власність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належить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королеві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одноособовій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корпорації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належатиме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Короні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Однак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власність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належить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їй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персональній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іпостасі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перейде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нащадків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 законами про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успадкування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786050" y="428604"/>
            <a:ext cx="3286148" cy="714380"/>
          </a:xfrm>
          <a:prstGeom prst="round2Diag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Типи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корпорацій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714348" y="1571612"/>
            <a:ext cx="3286148" cy="857256"/>
          </a:xfrm>
          <a:prstGeom prst="round2Diag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одноособова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корпорація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786314" y="1500174"/>
            <a:ext cx="3286148" cy="857256"/>
          </a:xfrm>
          <a:prstGeom prst="round2Diag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solidFill>
                  <a:schemeClr val="tx1"/>
                </a:solidFill>
              </a:rPr>
              <a:t>Багатоособова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корпорація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86314" y="2643182"/>
            <a:ext cx="4000528" cy="23083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Багатоособова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корпорація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публічна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компанія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обмеженою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відповідальністю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складається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двох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785786" y="1357298"/>
            <a:ext cx="62151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Державне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підприємство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 —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підприємство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засноване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державній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власності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два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рівні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загальнодержавни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комунальний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43042" y="428604"/>
            <a:ext cx="507209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Державне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підприємство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2000232" y="3214686"/>
            <a:ext cx="60722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Майном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виробничо-комерційною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діяльністю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загальнодержавних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підприємств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розпоряжається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вищий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орган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державної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влади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Комунальні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підприємства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власністю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адміністративно-територіальних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одиниць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влади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їхній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потенціал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власних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інтересах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455"/>
            <a:ext cx="9144000" cy="680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2430" cy="686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071670" y="2285992"/>
            <a:ext cx="5572164" cy="2928958"/>
          </a:xfrm>
        </p:spPr>
        <p:txBody>
          <a:bodyPr>
            <a:normAutofit/>
          </a:bodyPr>
          <a:lstStyle/>
          <a:p>
            <a:r>
              <a:rPr lang="ru-RU" b="1" dirty="0" smtClean="0"/>
              <a:t>3.Фонди </a:t>
            </a:r>
            <a:r>
              <a:rPr lang="ru-RU" b="1" dirty="0" err="1" smtClean="0"/>
              <a:t>підприємства</a:t>
            </a:r>
            <a:r>
              <a:rPr lang="ru-RU" b="1" dirty="0" smtClean="0"/>
              <a:t> та </a:t>
            </a:r>
            <a:r>
              <a:rPr lang="ru-RU" b="1" dirty="0" err="1" smtClean="0"/>
              <a:t>їх</a:t>
            </a:r>
            <a:r>
              <a:rPr lang="ru-RU" b="1" dirty="0" smtClean="0"/>
              <a:t> структура. 	    </a:t>
            </a:r>
            <a:r>
              <a:rPr lang="ru-RU" b="1" dirty="0" err="1" smtClean="0"/>
              <a:t>Амортизація</a:t>
            </a:r>
            <a:endParaRPr lang="ru-RU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43932" cy="607223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СУТНІСТЬ ФОНДІВ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err="1" smtClean="0"/>
              <a:t>Виробниче</a:t>
            </a:r>
            <a:r>
              <a:rPr lang="ru-RU" sz="3600" dirty="0" smtClean="0"/>
              <a:t> </a:t>
            </a:r>
            <a:r>
              <a:rPr lang="ru-RU" sz="3600" dirty="0" err="1" smtClean="0"/>
              <a:t>підприємство</a:t>
            </a:r>
            <a:r>
              <a:rPr lang="ru-RU" sz="3600" dirty="0" smtClean="0"/>
              <a:t> не </a:t>
            </a:r>
            <a:r>
              <a:rPr lang="ru-RU" sz="3600" dirty="0" err="1" smtClean="0"/>
              <a:t>може</a:t>
            </a:r>
            <a:r>
              <a:rPr lang="ru-RU" sz="3600" dirty="0" smtClean="0"/>
              <a:t> </a:t>
            </a:r>
            <a:r>
              <a:rPr lang="ru-RU" sz="3600" dirty="0" err="1" smtClean="0"/>
              <a:t>діяти</a:t>
            </a:r>
            <a:r>
              <a:rPr lang="ru-RU" sz="3600" dirty="0" smtClean="0"/>
              <a:t>, </a:t>
            </a:r>
            <a:r>
              <a:rPr lang="ru-RU" sz="3600" dirty="0" err="1" smtClean="0"/>
              <a:t>не</a:t>
            </a:r>
            <a:r>
              <a:rPr lang="ru-RU" sz="3600" dirty="0" smtClean="0"/>
              <a:t> </a:t>
            </a:r>
            <a:r>
              <a:rPr lang="ru-RU" sz="3600" dirty="0" err="1" smtClean="0"/>
              <a:t>маючи</a:t>
            </a:r>
            <a:r>
              <a:rPr lang="ru-RU" sz="3600" dirty="0" smtClean="0"/>
              <a:t> </a:t>
            </a:r>
            <a:r>
              <a:rPr lang="ru-RU" sz="3600" dirty="0" err="1" smtClean="0"/>
              <a:t>засобів</a:t>
            </a:r>
            <a:r>
              <a:rPr lang="ru-RU" sz="3600" dirty="0" smtClean="0"/>
              <a:t> </a:t>
            </a:r>
            <a:r>
              <a:rPr lang="ru-RU" sz="3600" dirty="0" err="1" smtClean="0"/>
              <a:t>виробництва</a:t>
            </a:r>
            <a:r>
              <a:rPr lang="ru-RU" sz="3600" dirty="0" smtClean="0"/>
              <a:t>. </a:t>
            </a:r>
            <a:r>
              <a:rPr lang="ru-RU" sz="3600" dirty="0" err="1" smtClean="0"/>
              <a:t>Саме</a:t>
            </a:r>
            <a:r>
              <a:rPr lang="ru-RU" sz="3600" dirty="0" smtClean="0"/>
              <a:t> вони </a:t>
            </a:r>
            <a:r>
              <a:rPr lang="ru-RU" sz="3600" dirty="0" err="1" smtClean="0"/>
              <a:t>є</a:t>
            </a:r>
            <a:r>
              <a:rPr lang="ru-RU" sz="3600" dirty="0" smtClean="0"/>
              <a:t> </a:t>
            </a:r>
            <a:r>
              <a:rPr lang="ru-RU" sz="3600" dirty="0" err="1" smtClean="0"/>
              <a:t>матеріальною</a:t>
            </a:r>
            <a:r>
              <a:rPr lang="ru-RU" sz="3600" dirty="0" smtClean="0"/>
              <a:t> основою </a:t>
            </a:r>
            <a:r>
              <a:rPr lang="ru-RU" sz="3600" dirty="0" err="1" smtClean="0"/>
              <a:t>фондів</a:t>
            </a:r>
            <a:r>
              <a:rPr lang="ru-RU" sz="3600" dirty="0" smtClean="0"/>
              <a:t>. </a:t>
            </a:r>
            <a:r>
              <a:rPr lang="ru-RU" sz="3600" dirty="0" err="1" smtClean="0"/>
              <a:t>Термін</a:t>
            </a:r>
            <a:r>
              <a:rPr lang="ru-RU" sz="3600" dirty="0" smtClean="0"/>
              <a:t> «</a:t>
            </a:r>
            <a:r>
              <a:rPr lang="ru-RU" sz="3600" dirty="0" err="1" smtClean="0"/>
              <a:t>фонди</a:t>
            </a:r>
            <a:r>
              <a:rPr lang="ru-RU" sz="3600" dirty="0" smtClean="0"/>
              <a:t>» походить </a:t>
            </a:r>
            <a:r>
              <a:rPr lang="ru-RU" sz="3600" dirty="0" err="1" smtClean="0"/>
              <a:t>від</a:t>
            </a:r>
            <a:r>
              <a:rPr lang="ru-RU" sz="3600" dirty="0" smtClean="0"/>
              <a:t> </a:t>
            </a:r>
            <a:r>
              <a:rPr lang="ru-RU" sz="3600" dirty="0" err="1" smtClean="0"/>
              <a:t>латині</a:t>
            </a:r>
            <a:r>
              <a:rPr lang="ru-RU" sz="3600" dirty="0" smtClean="0"/>
              <a:t> </a:t>
            </a:r>
            <a:r>
              <a:rPr lang="ru-RU" sz="3600" dirty="0" err="1" smtClean="0"/>
              <a:t>і</a:t>
            </a:r>
            <a:r>
              <a:rPr lang="ru-RU" sz="3600" dirty="0" smtClean="0"/>
              <a:t> </a:t>
            </a:r>
            <a:r>
              <a:rPr lang="ru-RU" sz="3600" dirty="0" err="1" smtClean="0"/>
              <a:t>дослівно</a:t>
            </a:r>
            <a:r>
              <a:rPr lang="ru-RU" sz="3600" dirty="0" smtClean="0"/>
              <a:t> </a:t>
            </a:r>
            <a:r>
              <a:rPr lang="ru-RU" sz="3600" dirty="0" err="1" smtClean="0"/>
              <a:t>означає</a:t>
            </a:r>
            <a:r>
              <a:rPr lang="ru-RU" sz="3600" dirty="0" smtClean="0"/>
              <a:t> основа. </a:t>
            </a:r>
            <a:r>
              <a:rPr lang="ru-RU" sz="3600" dirty="0" err="1" smtClean="0"/>
              <a:t>Це</a:t>
            </a:r>
            <a:r>
              <a:rPr lang="ru-RU" sz="3600" dirty="0" smtClean="0"/>
              <a:t> </a:t>
            </a:r>
            <a:r>
              <a:rPr lang="ru-RU" sz="3600" dirty="0" err="1" smtClean="0"/>
              <a:t>дійсно</a:t>
            </a:r>
            <a:r>
              <a:rPr lang="ru-RU" sz="3600" dirty="0" smtClean="0"/>
              <a:t> основа </a:t>
            </a:r>
            <a:r>
              <a:rPr lang="ru-RU" sz="3600" dirty="0" err="1" smtClean="0"/>
              <a:t>продуктивної</a:t>
            </a:r>
            <a:r>
              <a:rPr lang="ru-RU" sz="3600" dirty="0" smtClean="0"/>
              <a:t> </a:t>
            </a:r>
            <a:r>
              <a:rPr lang="ru-RU" sz="3600" dirty="0" err="1" smtClean="0"/>
              <a:t>діяльності</a:t>
            </a:r>
            <a:r>
              <a:rPr lang="ru-RU" sz="3600" dirty="0" smtClean="0"/>
              <a:t> </a:t>
            </a:r>
            <a:r>
              <a:rPr lang="ru-RU" sz="3600" dirty="0" err="1" smtClean="0"/>
              <a:t>підприємства</a:t>
            </a:r>
            <a:r>
              <a:rPr lang="ru-RU" sz="3600" dirty="0" smtClean="0"/>
              <a:t>. Без </a:t>
            </a:r>
            <a:r>
              <a:rPr lang="ru-RU" sz="3600" dirty="0" err="1" smtClean="0"/>
              <a:t>неї</a:t>
            </a:r>
            <a:r>
              <a:rPr lang="ru-RU" sz="3600" dirty="0" smtClean="0"/>
              <a:t> </a:t>
            </a:r>
            <a:r>
              <a:rPr lang="ru-RU" sz="3600" dirty="0" err="1" smtClean="0"/>
              <a:t>немає</a:t>
            </a:r>
            <a:r>
              <a:rPr lang="ru-RU" sz="3600" dirty="0" smtClean="0"/>
              <a:t> </a:t>
            </a:r>
            <a:r>
              <a:rPr lang="ru-RU" sz="3600" dirty="0" err="1" smtClean="0"/>
              <a:t>основ­ної</a:t>
            </a:r>
            <a:r>
              <a:rPr lang="ru-RU" sz="3600" dirty="0" smtClean="0"/>
              <a:t> ланки </a:t>
            </a:r>
            <a:r>
              <a:rPr lang="ru-RU" sz="3600" dirty="0" err="1" smtClean="0"/>
              <a:t>національного</a:t>
            </a:r>
            <a:r>
              <a:rPr lang="ru-RU" sz="3600" dirty="0" smtClean="0"/>
              <a:t> </a:t>
            </a:r>
            <a:r>
              <a:rPr lang="ru-RU" sz="3600" dirty="0" err="1" smtClean="0"/>
              <a:t>господарства</a:t>
            </a:r>
            <a:r>
              <a:rPr lang="ru-RU" sz="3600" dirty="0" smtClean="0"/>
              <a:t>. Без </a:t>
            </a:r>
            <a:r>
              <a:rPr lang="ru-RU" sz="3600" dirty="0" err="1" smtClean="0"/>
              <a:t>неї</a:t>
            </a:r>
            <a:r>
              <a:rPr lang="ru-RU" sz="3600" dirty="0" smtClean="0"/>
              <a:t> </a:t>
            </a:r>
            <a:r>
              <a:rPr lang="ru-RU" sz="3600" dirty="0" err="1" smtClean="0"/>
              <a:t>немає</a:t>
            </a:r>
            <a:r>
              <a:rPr lang="ru-RU" sz="3600" dirty="0" smtClean="0"/>
              <a:t> </a:t>
            </a:r>
            <a:r>
              <a:rPr lang="ru-RU" sz="3600" dirty="0" err="1" smtClean="0"/>
              <a:t>і</a:t>
            </a:r>
            <a:r>
              <a:rPr lang="ru-RU" sz="3600" dirty="0" smtClean="0"/>
              <a:t> </a:t>
            </a:r>
            <a:r>
              <a:rPr lang="ru-RU" sz="3600" dirty="0" err="1" smtClean="0"/>
              <a:t>власності</a:t>
            </a:r>
            <a:r>
              <a:rPr lang="ru-RU" sz="3600" dirty="0" smtClean="0"/>
              <a:t>, тому </a:t>
            </a:r>
            <a:r>
              <a:rPr lang="ru-RU" sz="3600" dirty="0" err="1" smtClean="0"/>
              <a:t>що</a:t>
            </a:r>
            <a:r>
              <a:rPr lang="ru-RU" sz="3600" dirty="0" smtClean="0"/>
              <a:t> </a:t>
            </a:r>
            <a:r>
              <a:rPr lang="ru-RU" sz="3600" dirty="0" err="1" smtClean="0"/>
              <a:t>спочатку</a:t>
            </a:r>
            <a:r>
              <a:rPr lang="ru-RU" sz="3600" dirty="0" smtClean="0"/>
              <a:t> </a:t>
            </a:r>
            <a:r>
              <a:rPr lang="ru-RU" sz="3600" dirty="0" err="1" smtClean="0"/>
              <a:t>потрібний</a:t>
            </a:r>
            <a:r>
              <a:rPr lang="ru-RU" sz="3600" dirty="0" smtClean="0"/>
              <a:t> </a:t>
            </a:r>
            <a:r>
              <a:rPr lang="ru-RU" sz="3600" dirty="0" err="1" smtClean="0"/>
              <a:t>об'єкт</a:t>
            </a:r>
            <a:r>
              <a:rPr lang="ru-RU" sz="3600" dirty="0" smtClean="0"/>
              <a:t> </a:t>
            </a:r>
            <a:r>
              <a:rPr lang="ru-RU" sz="3600" dirty="0" err="1" smtClean="0"/>
              <a:t>привласнення</a:t>
            </a:r>
            <a:r>
              <a:rPr lang="ru-RU" sz="36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2900" y="0"/>
            <a:ext cx="9186900" cy="686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ru-RU" sz="3600" dirty="0" err="1" smtClean="0">
                <a:solidFill>
                  <a:schemeClr val="bg1"/>
                </a:solidFill>
              </a:rPr>
              <a:t>Деякі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економісти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замість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поняття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«</a:t>
            </a:r>
            <a:r>
              <a:rPr lang="ru-RU" b="1" dirty="0" err="1" smtClean="0">
                <a:solidFill>
                  <a:schemeClr val="bg1"/>
                </a:solidFill>
              </a:rPr>
              <a:t>фонди</a:t>
            </a:r>
            <a:r>
              <a:rPr lang="ru-RU" b="1" dirty="0" smtClean="0">
                <a:solidFill>
                  <a:schemeClr val="bg1"/>
                </a:solidFill>
              </a:rPr>
              <a:t>» </a:t>
            </a:r>
            <a:r>
              <a:rPr lang="ru-RU" sz="3600" dirty="0" err="1" smtClean="0">
                <a:solidFill>
                  <a:schemeClr val="bg1"/>
                </a:solidFill>
              </a:rPr>
              <a:t>вживають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поняття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«</a:t>
            </a:r>
            <a:r>
              <a:rPr lang="ru-RU" b="1" dirty="0" err="1" smtClean="0">
                <a:solidFill>
                  <a:schemeClr val="bg1"/>
                </a:solidFill>
              </a:rPr>
              <a:t>капітал</a:t>
            </a:r>
            <a:r>
              <a:rPr lang="ru-RU" b="1" dirty="0" smtClean="0">
                <a:solidFill>
                  <a:schemeClr val="bg1"/>
                </a:solidFill>
              </a:rPr>
              <a:t>». </a:t>
            </a:r>
            <a:r>
              <a:rPr lang="ru-RU" sz="3600" dirty="0" err="1" smtClean="0">
                <a:solidFill>
                  <a:schemeClr val="bg1"/>
                </a:solidFill>
              </a:rPr>
              <a:t>Обидві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категорії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мають</a:t>
            </a:r>
            <a:r>
              <a:rPr lang="ru-RU" sz="3600" dirty="0" smtClean="0">
                <a:solidFill>
                  <a:schemeClr val="bg1"/>
                </a:solidFill>
              </a:rPr>
              <a:t> право на </a:t>
            </a:r>
            <a:r>
              <a:rPr lang="ru-RU" sz="3600" dirty="0" err="1" smtClean="0">
                <a:solidFill>
                  <a:schemeClr val="bg1"/>
                </a:solidFill>
              </a:rPr>
              <a:t>існування</a:t>
            </a:r>
            <a:r>
              <a:rPr lang="ru-RU" sz="3600" dirty="0" smtClean="0">
                <a:solidFill>
                  <a:schemeClr val="bg1"/>
                </a:solidFill>
              </a:rPr>
              <a:t>, </a:t>
            </a:r>
            <a:r>
              <a:rPr lang="ru-RU" sz="3600" dirty="0" err="1" smtClean="0">
                <a:solidFill>
                  <a:schemeClr val="bg1"/>
                </a:solidFill>
              </a:rPr>
              <a:t>тим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більше</a:t>
            </a:r>
            <a:r>
              <a:rPr lang="ru-RU" sz="3600" dirty="0" smtClean="0">
                <a:solidFill>
                  <a:schemeClr val="bg1"/>
                </a:solidFill>
              </a:rPr>
              <a:t>, </a:t>
            </a:r>
            <a:r>
              <a:rPr lang="ru-RU" sz="3600" dirty="0" err="1" smtClean="0">
                <a:solidFill>
                  <a:schemeClr val="bg1"/>
                </a:solidFill>
              </a:rPr>
              <a:t>що</a:t>
            </a:r>
            <a:r>
              <a:rPr lang="ru-RU" sz="3600" dirty="0" smtClean="0">
                <a:solidFill>
                  <a:schemeClr val="bg1"/>
                </a:solidFill>
              </a:rPr>
              <a:t> вони не </a:t>
            </a:r>
            <a:r>
              <a:rPr lang="ru-RU" sz="3600" dirty="0" err="1" smtClean="0">
                <a:solidFill>
                  <a:schemeClr val="bg1"/>
                </a:solidFill>
              </a:rPr>
              <a:t>є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тотожними</a:t>
            </a:r>
            <a:r>
              <a:rPr lang="ru-RU" sz="3600" dirty="0" smtClean="0">
                <a:solidFill>
                  <a:schemeClr val="bg1"/>
                </a:solidFill>
              </a:rPr>
              <a:t>.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err="1" smtClean="0">
                <a:solidFill>
                  <a:schemeClr val="bg1"/>
                </a:solidFill>
              </a:rPr>
              <a:t>Слід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зазначити</a:t>
            </a:r>
            <a:r>
              <a:rPr lang="ru-RU" sz="3600" dirty="0" smtClean="0">
                <a:solidFill>
                  <a:schemeClr val="bg1"/>
                </a:solidFill>
              </a:rPr>
              <a:t>, </a:t>
            </a:r>
            <a:r>
              <a:rPr lang="ru-RU" sz="3600" dirty="0" err="1" smtClean="0">
                <a:solidFill>
                  <a:schemeClr val="bg1"/>
                </a:solidFill>
              </a:rPr>
              <a:t>що</a:t>
            </a:r>
            <a:r>
              <a:rPr lang="ru-RU" sz="3600" dirty="0" smtClean="0">
                <a:solidFill>
                  <a:schemeClr val="bg1"/>
                </a:solidFill>
              </a:rPr>
              <a:t> не </a:t>
            </a:r>
            <a:r>
              <a:rPr lang="ru-RU" sz="3600" dirty="0" err="1" smtClean="0">
                <a:solidFill>
                  <a:schemeClr val="bg1"/>
                </a:solidFill>
              </a:rPr>
              <a:t>кожний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капітал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набуває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форми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фондів</a:t>
            </a:r>
            <a:r>
              <a:rPr lang="ru-RU" sz="3600" dirty="0" smtClean="0">
                <a:solidFill>
                  <a:schemeClr val="bg1"/>
                </a:solidFill>
              </a:rPr>
              <a:t>. </a:t>
            </a:r>
            <a:r>
              <a:rPr lang="ru-RU" sz="3600" dirty="0" err="1" smtClean="0">
                <a:solidFill>
                  <a:schemeClr val="bg1"/>
                </a:solidFill>
              </a:rPr>
              <a:t>Деякі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економісти</a:t>
            </a:r>
            <a:r>
              <a:rPr lang="ru-RU" sz="3600" dirty="0" smtClean="0">
                <a:solidFill>
                  <a:schemeClr val="bg1"/>
                </a:solidFill>
              </a:rPr>
              <a:t> до </a:t>
            </a:r>
            <a:r>
              <a:rPr lang="ru-RU" sz="3600" dirty="0" err="1" smtClean="0">
                <a:solidFill>
                  <a:schemeClr val="bg1"/>
                </a:solidFill>
              </a:rPr>
              <a:t>поняття</a:t>
            </a:r>
            <a:r>
              <a:rPr lang="ru-RU" sz="3600" dirty="0" smtClean="0">
                <a:solidFill>
                  <a:schemeClr val="bg1"/>
                </a:solidFill>
              </a:rPr>
              <a:t> «</a:t>
            </a:r>
            <a:r>
              <a:rPr lang="ru-RU" sz="3600" dirty="0" err="1" smtClean="0">
                <a:solidFill>
                  <a:schemeClr val="bg1"/>
                </a:solidFill>
              </a:rPr>
              <a:t>капітал</a:t>
            </a:r>
            <a:r>
              <a:rPr lang="ru-RU" sz="3600" dirty="0" smtClean="0">
                <a:solidFill>
                  <a:schemeClr val="bg1"/>
                </a:solidFill>
              </a:rPr>
              <a:t>» </a:t>
            </a:r>
            <a:r>
              <a:rPr lang="ru-RU" sz="3600" dirty="0" err="1" smtClean="0">
                <a:solidFill>
                  <a:schemeClr val="bg1"/>
                </a:solidFill>
              </a:rPr>
              <a:t>включають</a:t>
            </a:r>
            <a:r>
              <a:rPr lang="ru-RU" sz="3600" dirty="0" smtClean="0">
                <a:solidFill>
                  <a:schemeClr val="bg1"/>
                </a:solidFill>
              </a:rPr>
              <a:t> не </a:t>
            </a:r>
            <a:r>
              <a:rPr lang="ru-RU" sz="3600" dirty="0" err="1" smtClean="0">
                <a:solidFill>
                  <a:schemeClr val="bg1"/>
                </a:solidFill>
              </a:rPr>
              <a:t>тільки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матеріальні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предмети</a:t>
            </a:r>
            <a:r>
              <a:rPr lang="ru-RU" sz="3600" dirty="0" smtClean="0">
                <a:solidFill>
                  <a:schemeClr val="bg1"/>
                </a:solidFill>
              </a:rPr>
              <a:t>, а </a:t>
            </a:r>
            <a:r>
              <a:rPr lang="ru-RU" sz="3600" dirty="0" err="1" smtClean="0">
                <a:solidFill>
                  <a:schemeClr val="bg1"/>
                </a:solidFill>
              </a:rPr>
              <a:t>й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нематеріальні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елементи</a:t>
            </a:r>
            <a:r>
              <a:rPr lang="ru-RU" sz="3600" dirty="0" smtClean="0">
                <a:solidFill>
                  <a:schemeClr val="bg1"/>
                </a:solidFill>
              </a:rPr>
              <a:t>, </a:t>
            </a:r>
            <a:r>
              <a:rPr lang="ru-RU" sz="3600" dirty="0" err="1" smtClean="0">
                <a:solidFill>
                  <a:schemeClr val="bg1"/>
                </a:solidFill>
              </a:rPr>
              <a:t>такі</a:t>
            </a:r>
            <a:r>
              <a:rPr lang="ru-RU" sz="3600" dirty="0" smtClean="0">
                <a:solidFill>
                  <a:schemeClr val="bg1"/>
                </a:solidFill>
              </a:rPr>
              <a:t> як </a:t>
            </a:r>
            <a:r>
              <a:rPr lang="ru-RU" sz="3600" dirty="0" err="1" smtClean="0">
                <a:solidFill>
                  <a:schemeClr val="bg1"/>
                </a:solidFill>
              </a:rPr>
              <a:t>людські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здібності</a:t>
            </a:r>
            <a:r>
              <a:rPr lang="ru-RU" sz="3600" dirty="0" smtClean="0">
                <a:solidFill>
                  <a:schemeClr val="bg1"/>
                </a:solidFill>
              </a:rPr>
              <a:t>, </a:t>
            </a:r>
            <a:r>
              <a:rPr lang="ru-RU" sz="3600" dirty="0" err="1" smtClean="0">
                <a:solidFill>
                  <a:schemeClr val="bg1"/>
                </a:solidFill>
              </a:rPr>
              <a:t>ос­віту</a:t>
            </a:r>
            <a:r>
              <a:rPr lang="ru-RU" sz="3600" dirty="0" smtClean="0">
                <a:solidFill>
                  <a:schemeClr val="bg1"/>
                </a:solidFill>
              </a:rPr>
              <a:t>. </a:t>
            </a:r>
            <a:r>
              <a:rPr lang="ru-RU" sz="3600" dirty="0" err="1" smtClean="0">
                <a:solidFill>
                  <a:schemeClr val="bg1"/>
                </a:solidFill>
              </a:rPr>
              <a:t>Іноді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капітал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пов'язують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лише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з</a:t>
            </a:r>
            <a:r>
              <a:rPr lang="ru-RU" sz="3600" dirty="0" smtClean="0">
                <a:solidFill>
                  <a:schemeClr val="bg1"/>
                </a:solidFill>
              </a:rPr>
              <a:t> грошовою формою </a:t>
            </a:r>
            <a:r>
              <a:rPr lang="ru-RU" sz="3600" dirty="0" err="1" smtClean="0">
                <a:solidFill>
                  <a:schemeClr val="bg1"/>
                </a:solidFill>
              </a:rPr>
              <a:t>існування</a:t>
            </a:r>
            <a:r>
              <a:rPr lang="ru-RU" sz="3600" dirty="0" smtClean="0">
                <a:solidFill>
                  <a:schemeClr val="bg1"/>
                </a:solidFill>
              </a:rPr>
              <a:t>, </a:t>
            </a:r>
            <a:r>
              <a:rPr lang="ru-RU" sz="3600" dirty="0" err="1" smtClean="0">
                <a:solidFill>
                  <a:schemeClr val="bg1"/>
                </a:solidFill>
              </a:rPr>
              <a:t>з</a:t>
            </a:r>
            <a:r>
              <a:rPr lang="ru-RU" sz="3600" dirty="0" smtClean="0">
                <a:solidFill>
                  <a:schemeClr val="bg1"/>
                </a:solidFill>
              </a:rPr>
              <a:t> сумою грошей.</a:t>
            </a:r>
            <a:br>
              <a:rPr lang="ru-RU" sz="3600" dirty="0" smtClean="0">
                <a:solidFill>
                  <a:schemeClr val="bg1"/>
                </a:solidFill>
              </a:rPr>
            </a:b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8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85720" y="0"/>
            <a:ext cx="3857652" cy="439419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Фонди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підприємства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не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обмежуються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засобами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виробництва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. Вони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містять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грошові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ресурси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які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потрібні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відновлення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спо­житих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засобів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предметів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праці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виплати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заробітної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плати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тощо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5102225" y="0"/>
            <a:ext cx="3756055" cy="442913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Фонди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підприємства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—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це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матеріальні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грошові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ресурси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потрібні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розвитку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виробництва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створення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продукції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послуг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8" grpId="1" build="p" animBg="1"/>
      <p:bldP spid="11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64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Головна роль у </a:t>
            </a:r>
            <a:r>
              <a:rPr lang="ru-RU" dirty="0" err="1" smtClean="0"/>
              <a:t>виробничих</a:t>
            </a:r>
            <a:r>
              <a:rPr lang="ru-RU" dirty="0" smtClean="0"/>
              <a:t> </a:t>
            </a:r>
            <a:r>
              <a:rPr lang="ru-RU" dirty="0" err="1" smtClean="0"/>
              <a:t>процесах</a:t>
            </a:r>
            <a:r>
              <a:rPr lang="ru-RU" dirty="0" smtClean="0"/>
              <a:t> </a:t>
            </a:r>
            <a:r>
              <a:rPr lang="ru-RU" dirty="0" err="1" smtClean="0"/>
              <a:t>належить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3108" y="1857364"/>
            <a:ext cx="4540254" cy="63976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4400" dirty="0" err="1" smtClean="0"/>
              <a:t>Виробничі</a:t>
            </a:r>
            <a:r>
              <a:rPr lang="ru-RU" sz="4400" dirty="0" smtClean="0"/>
              <a:t> </a:t>
            </a:r>
            <a:r>
              <a:rPr lang="ru-RU" sz="4400" dirty="0" err="1" smtClean="0"/>
              <a:t>фонди</a:t>
            </a:r>
            <a:endParaRPr lang="ru-RU" sz="4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1472" y="3357562"/>
            <a:ext cx="2043098" cy="642941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err="1" smtClean="0"/>
              <a:t>основні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428992" y="3357562"/>
            <a:ext cx="20002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err="1" smtClean="0"/>
              <a:t>оборотні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000760" y="3357562"/>
            <a:ext cx="253947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600" dirty="0" err="1" smtClean="0"/>
              <a:t>ф</a:t>
            </a:r>
            <a:r>
              <a:rPr lang="ru-RU" sz="3600" dirty="0" err="1" smtClean="0"/>
              <a:t>онди</a:t>
            </a:r>
            <a:r>
              <a:rPr lang="ru-RU" sz="3600" dirty="0" smtClean="0"/>
              <a:t> </a:t>
            </a:r>
            <a:r>
              <a:rPr lang="ru-RU" sz="3600" dirty="0" err="1" smtClean="0"/>
              <a:t>обігу</a:t>
            </a:r>
            <a:endParaRPr lang="ru-RU" sz="3600" dirty="0"/>
          </a:p>
        </p:txBody>
      </p:sp>
      <p:cxnSp>
        <p:nvCxnSpPr>
          <p:cNvPr id="10" name="Прямая со стрелкой 9"/>
          <p:cNvCxnSpPr>
            <a:stCxn id="3" idx="2"/>
          </p:cNvCxnSpPr>
          <p:nvPr/>
        </p:nvCxnSpPr>
        <p:spPr>
          <a:xfrm rot="5400000">
            <a:off x="2919392" y="1863719"/>
            <a:ext cx="860436" cy="21272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" idx="2"/>
            <a:endCxn id="7" idx="0"/>
          </p:cNvCxnSpPr>
          <p:nvPr/>
        </p:nvCxnSpPr>
        <p:spPr>
          <a:xfrm rot="16200000" flipH="1">
            <a:off x="3990961" y="2919399"/>
            <a:ext cx="860436" cy="158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3" idx="2"/>
            <a:endCxn id="8" idx="0"/>
          </p:cNvCxnSpPr>
          <p:nvPr/>
        </p:nvCxnSpPr>
        <p:spPr>
          <a:xfrm rot="16200000" flipH="1">
            <a:off x="5411649" y="1498712"/>
            <a:ext cx="860436" cy="2857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85776"/>
            <a:ext cx="9151436" cy="714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26" y="357166"/>
            <a:ext cx="8572592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1. </a:t>
            </a:r>
            <a:r>
              <a:rPr lang="ru-RU" dirty="0" err="1" smtClean="0"/>
              <a:t>Сутність</a:t>
            </a:r>
            <a:r>
              <a:rPr lang="ru-RU" dirty="0" smtClean="0"/>
              <a:t> та </a:t>
            </a:r>
            <a:r>
              <a:rPr lang="ru-RU" dirty="0" err="1" smtClean="0"/>
              <a:t>основні</a:t>
            </a:r>
            <a:r>
              <a:rPr lang="ru-RU" dirty="0" smtClean="0"/>
              <a:t> </a:t>
            </a:r>
            <a:r>
              <a:rPr lang="ru-RU" dirty="0" err="1" smtClean="0"/>
              <a:t>риси</a:t>
            </a:r>
            <a:r>
              <a:rPr lang="ru-RU" dirty="0" smtClean="0"/>
              <a:t> </a:t>
            </a:r>
            <a:r>
              <a:rPr lang="ru-RU" dirty="0" err="1" smtClean="0"/>
              <a:t>підприємства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643570" y="271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15262"/>
            <a:ext cx="8572528" cy="534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одержимое 1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K:\ФОНИ\J;;;;;;;;;;;;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285984" y="714356"/>
            <a:ext cx="4643470" cy="928694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err="1" smtClean="0"/>
              <a:t>Основні</a:t>
            </a:r>
            <a:r>
              <a:rPr lang="ru-RU" sz="3200" dirty="0" smtClean="0"/>
              <a:t> </a:t>
            </a:r>
            <a:r>
              <a:rPr lang="ru-RU" sz="3200" dirty="0" err="1" smtClean="0"/>
              <a:t>виробничі</a:t>
            </a:r>
            <a:r>
              <a:rPr lang="ru-RU" sz="3200" dirty="0" smtClean="0"/>
              <a:t> </a:t>
            </a:r>
            <a:r>
              <a:rPr lang="ru-RU" sz="3200" dirty="0" err="1" smtClean="0"/>
              <a:t>фонди</a:t>
            </a:r>
            <a:endParaRPr lang="ru-RU" sz="3200" dirty="0"/>
          </a:p>
        </p:txBody>
      </p:sp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>
          <a:xfrm>
            <a:off x="857224" y="2428868"/>
            <a:ext cx="8072494" cy="395128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	</a:t>
            </a:r>
            <a:r>
              <a:rPr lang="ru-RU" sz="3600" dirty="0" err="1" smtClean="0"/>
              <a:t>Частина</a:t>
            </a:r>
            <a:r>
              <a:rPr lang="ru-RU" sz="3600" dirty="0" smtClean="0"/>
              <a:t> </a:t>
            </a:r>
            <a:r>
              <a:rPr lang="ru-RU" sz="3600" dirty="0" err="1" smtClean="0"/>
              <a:t>матеріально-речових</a:t>
            </a:r>
            <a:r>
              <a:rPr lang="ru-RU" sz="3600" dirty="0" smtClean="0"/>
              <a:t> </a:t>
            </a:r>
            <a:r>
              <a:rPr lang="ru-RU" sz="3600" dirty="0" err="1" smtClean="0"/>
              <a:t>елементів</a:t>
            </a:r>
            <a:r>
              <a:rPr lang="ru-RU" sz="3600" dirty="0" smtClean="0"/>
              <a:t> </a:t>
            </a:r>
            <a:r>
              <a:rPr lang="ru-RU" sz="3600" dirty="0" err="1" smtClean="0"/>
              <a:t>виробництва</a:t>
            </a:r>
            <a:r>
              <a:rPr lang="ru-RU" sz="3600" dirty="0" smtClean="0"/>
              <a:t> представлена </a:t>
            </a:r>
            <a:r>
              <a:rPr lang="ru-RU" sz="3600" dirty="0" err="1" smtClean="0"/>
              <a:t>засобами</a:t>
            </a:r>
            <a:r>
              <a:rPr lang="ru-RU" sz="3600" dirty="0" smtClean="0"/>
              <a:t> </a:t>
            </a:r>
            <a:r>
              <a:rPr lang="ru-RU" sz="3600" dirty="0" err="1" smtClean="0"/>
              <a:t>праці</a:t>
            </a:r>
            <a:r>
              <a:rPr lang="ru-RU" sz="3600" dirty="0" smtClean="0"/>
              <a:t>, </a:t>
            </a:r>
            <a:r>
              <a:rPr lang="ru-RU" sz="3600" dirty="0" err="1" smtClean="0"/>
              <a:t>які</a:t>
            </a:r>
            <a:r>
              <a:rPr lang="ru-RU" sz="3600" dirty="0" smtClean="0"/>
              <a:t> </a:t>
            </a:r>
            <a:r>
              <a:rPr lang="ru-RU" sz="3600" dirty="0" err="1" smtClean="0"/>
              <a:t>беруть</a:t>
            </a:r>
            <a:r>
              <a:rPr lang="ru-RU" sz="3600" dirty="0" smtClean="0"/>
              <a:t> участь у </a:t>
            </a:r>
            <a:r>
              <a:rPr lang="ru-RU" sz="3600" dirty="0" err="1" smtClean="0"/>
              <a:t>багатьох</a:t>
            </a:r>
            <a:r>
              <a:rPr lang="ru-RU" sz="3600" dirty="0" smtClean="0"/>
              <a:t> </a:t>
            </a:r>
            <a:r>
              <a:rPr lang="ru-RU" sz="3600" dirty="0" err="1" smtClean="0"/>
              <a:t>виробничих</a:t>
            </a:r>
            <a:r>
              <a:rPr lang="ru-RU" sz="3600" dirty="0" smtClean="0"/>
              <a:t> циклах, </a:t>
            </a:r>
            <a:r>
              <a:rPr lang="ru-RU" sz="3600" dirty="0" err="1" smtClean="0"/>
              <a:t>переносять</a:t>
            </a:r>
            <a:r>
              <a:rPr lang="ru-RU" sz="3600" dirty="0" smtClean="0"/>
              <a:t> свою </a:t>
            </a:r>
            <a:r>
              <a:rPr lang="ru-RU" sz="3600" dirty="0" err="1" smtClean="0"/>
              <a:t>вартість</a:t>
            </a:r>
            <a:r>
              <a:rPr lang="ru-RU" sz="3600" dirty="0" smtClean="0"/>
              <a:t> на </a:t>
            </a:r>
            <a:r>
              <a:rPr lang="ru-RU" sz="3600" dirty="0" err="1" smtClean="0"/>
              <a:t>готовий</a:t>
            </a:r>
            <a:r>
              <a:rPr lang="ru-RU" sz="3600" dirty="0" smtClean="0"/>
              <a:t> продукт </a:t>
            </a:r>
            <a:r>
              <a:rPr lang="ru-RU" sz="3600" dirty="0" err="1" smtClean="0"/>
              <a:t>частинами</a:t>
            </a:r>
            <a:r>
              <a:rPr lang="ru-RU" sz="3600" dirty="0" smtClean="0"/>
              <a:t>, </a:t>
            </a:r>
            <a:r>
              <a:rPr lang="ru-RU" sz="3600" dirty="0" err="1" smtClean="0"/>
              <a:t>зберігаючи</a:t>
            </a:r>
            <a:r>
              <a:rPr lang="ru-RU" sz="3600" dirty="0" smtClean="0"/>
              <a:t> при </a:t>
            </a:r>
            <a:r>
              <a:rPr lang="ru-RU" sz="3600" dirty="0" err="1" smtClean="0"/>
              <a:t>цьому</a:t>
            </a:r>
            <a:r>
              <a:rPr lang="ru-RU" sz="3600" dirty="0" smtClean="0"/>
              <a:t> </a:t>
            </a:r>
            <a:r>
              <a:rPr lang="ru-RU" sz="3600" dirty="0" err="1" smtClean="0"/>
              <a:t>натуральну</a:t>
            </a:r>
            <a:r>
              <a:rPr lang="ru-RU" sz="3600" dirty="0" smtClean="0"/>
              <a:t> форму</a:t>
            </a:r>
            <a:endParaRPr lang="ru-RU" sz="36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61" y="0"/>
            <a:ext cx="92753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err="1" smtClean="0"/>
              <a:t>Амортизація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28596" y="2174875"/>
            <a:ext cx="8258205" cy="275432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err="1" smtClean="0"/>
              <a:t>Процес</a:t>
            </a:r>
            <a:r>
              <a:rPr lang="ru-RU" sz="4400" dirty="0" smtClean="0"/>
              <a:t> </a:t>
            </a:r>
            <a:r>
              <a:rPr lang="ru-RU" sz="4400" dirty="0" err="1" smtClean="0"/>
              <a:t>перенесення</a:t>
            </a:r>
            <a:r>
              <a:rPr lang="ru-RU" sz="4400" dirty="0" smtClean="0"/>
              <a:t> </a:t>
            </a:r>
            <a:r>
              <a:rPr lang="ru-RU" sz="4400" dirty="0" err="1" smtClean="0"/>
              <a:t>вартості</a:t>
            </a:r>
            <a:r>
              <a:rPr lang="ru-RU" sz="4400" dirty="0" smtClean="0"/>
              <a:t> </a:t>
            </a:r>
            <a:r>
              <a:rPr lang="ru-RU" sz="4400" dirty="0" err="1" smtClean="0"/>
              <a:t>основних</a:t>
            </a:r>
            <a:r>
              <a:rPr lang="ru-RU" sz="4400" dirty="0" smtClean="0"/>
              <a:t> </a:t>
            </a:r>
            <a:r>
              <a:rPr lang="ru-RU" sz="4400" dirty="0" err="1" smtClean="0"/>
              <a:t>фондів</a:t>
            </a:r>
            <a:r>
              <a:rPr lang="ru-RU" sz="4400" dirty="0" smtClean="0"/>
              <a:t> на </a:t>
            </a:r>
            <a:r>
              <a:rPr lang="ru-RU" sz="4400" dirty="0" err="1" smtClean="0"/>
              <a:t>новостворений</a:t>
            </a:r>
            <a:r>
              <a:rPr lang="ru-RU" sz="4400" dirty="0" smtClean="0"/>
              <a:t> товар</a:t>
            </a:r>
            <a:endParaRPr lang="ru-RU" sz="4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5" y="-135265"/>
            <a:ext cx="9144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err="1" smtClean="0"/>
              <a:t>Показники</a:t>
            </a:r>
            <a:r>
              <a:rPr lang="ru-RU" dirty="0" smtClean="0"/>
              <a:t> </a:t>
            </a:r>
            <a:r>
              <a:rPr lang="ru-RU" dirty="0" err="1" smtClean="0"/>
              <a:t>амортизації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0034" y="2571744"/>
            <a:ext cx="821537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4800" dirty="0" err="1" smtClean="0"/>
              <a:t>а</a:t>
            </a:r>
            <a:r>
              <a:rPr lang="ru-RU" sz="4800" dirty="0" err="1" smtClean="0"/>
              <a:t>мортизаційний</a:t>
            </a:r>
            <a:r>
              <a:rPr lang="ru-RU" sz="4800" dirty="0" smtClean="0"/>
              <a:t> </a:t>
            </a:r>
            <a:r>
              <a:rPr lang="ru-RU" sz="4800" dirty="0" err="1" smtClean="0"/>
              <a:t>період</a:t>
            </a:r>
            <a:r>
              <a:rPr lang="ru-RU" sz="4800" dirty="0" smtClean="0"/>
              <a:t>;</a:t>
            </a:r>
          </a:p>
          <a:p>
            <a:r>
              <a:rPr lang="ru-RU" sz="4800" dirty="0" smtClean="0"/>
              <a:t>-норма </a:t>
            </a:r>
            <a:r>
              <a:rPr lang="ru-RU" sz="4800" dirty="0" err="1" smtClean="0"/>
              <a:t>амортизації</a:t>
            </a:r>
            <a:r>
              <a:rPr lang="ru-RU" sz="4800" dirty="0" smtClean="0"/>
              <a:t>;</a:t>
            </a:r>
          </a:p>
          <a:p>
            <a:pPr>
              <a:buFontTx/>
              <a:buChar char="-"/>
            </a:pPr>
            <a:r>
              <a:rPr lang="ru-RU" sz="4800" dirty="0" err="1" smtClean="0"/>
              <a:t>а</a:t>
            </a:r>
            <a:r>
              <a:rPr lang="ru-RU" sz="4800" dirty="0" err="1" smtClean="0"/>
              <a:t>мортизаційні</a:t>
            </a:r>
            <a:r>
              <a:rPr lang="ru-RU" sz="4800" dirty="0" smtClean="0"/>
              <a:t> </a:t>
            </a:r>
            <a:r>
              <a:rPr lang="ru-RU" sz="4800" dirty="0" err="1" smtClean="0"/>
              <a:t>відрахування</a:t>
            </a:r>
            <a:r>
              <a:rPr lang="ru-RU" sz="4800" dirty="0" smtClean="0"/>
              <a:t>.</a:t>
            </a:r>
            <a:endParaRPr lang="ru-RU" sz="4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35" y="62428"/>
            <a:ext cx="92170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30005" y="1583231"/>
            <a:ext cx="8496944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6000" dirty="0" smtClean="0">
                <a:latin typeface="Times New Roman" pitchFamily="18" charset="0"/>
                <a:cs typeface="Times New Roman" pitchFamily="18" charset="0"/>
              </a:rPr>
              <a:t>4. Витрати виробництва, та їх класифікація.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121364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4" y="-15074"/>
            <a:ext cx="9153244" cy="689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620688"/>
            <a:ext cx="71287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Витрати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зменшення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економічних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вигід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вигляді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вибуття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активів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збільшення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зобов'язань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призводять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зменшення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власного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капіталу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підприємства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(за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винятком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зменшення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капіталу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рахунок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вилучення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розподілу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власниками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135274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93954" y="476672"/>
            <a:ext cx="61926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Витрати виробництва </a:t>
            </a:r>
            <a:r>
              <a:rPr lang="uk-UA" sz="44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квлючають</a:t>
            </a:r>
            <a:r>
              <a:rPr lang="uk-UA" sz="4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2348880"/>
            <a:ext cx="6840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>суму коштів, направлених на оплату всіх видів сировини, матеріалів, робочої сили та послуг, що витрачені на виробництво певного </a:t>
            </a:r>
            <a:r>
              <a:rPr lang="uk-UA" sz="3600" i="1" dirty="0" err="1" smtClean="0">
                <a:latin typeface="Times New Roman" pitchFamily="18" charset="0"/>
                <a:cs typeface="Times New Roman" pitchFamily="18" charset="0"/>
              </a:rPr>
              <a:t>товара</a:t>
            </a:r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046767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Витрати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61" y="0"/>
            <a:ext cx="92753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5" y="116632"/>
            <a:ext cx="81875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Витрати поділяються на:</a:t>
            </a:r>
            <a:endParaRPr lang="ru-RU" sz="7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716016" y="2880701"/>
            <a:ext cx="3384376" cy="129567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uk-UA" sz="8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Неявні</a:t>
            </a:r>
            <a:endParaRPr lang="ru-RU" sz="80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2852936"/>
            <a:ext cx="2304256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8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Явні</a:t>
            </a:r>
          </a:p>
        </p:txBody>
      </p:sp>
    </p:spTree>
    <p:extLst>
      <p:ext uri="{BB962C8B-B14F-4D97-AF65-F5344CB8AC3E}">
        <p14:creationId xmlns="" xmlns:p14="http://schemas.microsoft.com/office/powerpoint/2010/main" val="169206227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1610"/>
            <a:ext cx="9144000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78612" y="288780"/>
            <a:ext cx="6390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Явні</a:t>
            </a:r>
            <a:r>
              <a:rPr lang="uk-UA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це фактичні витрати на виробництво товару, вони відображаються у бухгалтерських документах підприємства.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3643314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Бухгалтерський прибуток =</a:t>
            </a:r>
          </a:p>
          <a:p>
            <a:pPr algn="ctr"/>
            <a:r>
              <a:rPr lang="uk-UA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= валовий доход - явні витрати</a:t>
            </a: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080887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8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260649"/>
            <a:ext cx="82809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Неявні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пов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язані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з тим, що власник фірми, використовуючи фактори виробництва (приміщення, власні здібності), тим самим відмовляється від їх використання іншими (альтернативними) способами, такими як, здача майна в оренду іншим підприємцям, робота самого власника підприємства в іншій фірмі і отримання ним заробітної плати.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824775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0" y="-38932"/>
            <a:ext cx="9144000" cy="687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844824"/>
            <a:ext cx="74168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Економічний прибуток =</a:t>
            </a:r>
          </a:p>
          <a:p>
            <a:pPr algn="just"/>
            <a:r>
              <a:rPr lang="uk-UA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= валовий доход – (явні + </a:t>
            </a:r>
          </a:p>
          <a:p>
            <a:pPr algn="just"/>
            <a:r>
              <a:rPr lang="uk-UA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неявні витрати)</a:t>
            </a:r>
            <a:endParaRPr lang="ru-RU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68378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-1" y="-33150"/>
            <a:ext cx="9144001" cy="68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err="1" smtClean="0"/>
              <a:t>Підприємство-це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00034" y="1600200"/>
            <a:ext cx="8215370" cy="497207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	</a:t>
            </a:r>
            <a:r>
              <a:rPr lang="ru-RU" sz="3200" dirty="0" err="1" smtClean="0"/>
              <a:t>самостійний</a:t>
            </a:r>
            <a:r>
              <a:rPr lang="ru-RU" sz="3200" dirty="0" smtClean="0"/>
              <a:t> </a:t>
            </a:r>
            <a:r>
              <a:rPr lang="ru-RU" sz="3200" dirty="0" err="1" smtClean="0">
                <a:hlinkClick r:id="rId3" tooltip="Суб'єкт господарювання"/>
              </a:rPr>
              <a:t>суб'єкт</a:t>
            </a:r>
            <a:r>
              <a:rPr lang="ru-RU" sz="3200" dirty="0" smtClean="0">
                <a:hlinkClick r:id="rId3" tooltip="Суб'єкт господарювання"/>
              </a:rPr>
              <a:t> </a:t>
            </a:r>
            <a:r>
              <a:rPr lang="ru-RU" sz="3200" dirty="0" err="1" smtClean="0">
                <a:hlinkClick r:id="rId3" tooltip="Суб'єкт господарювання"/>
              </a:rPr>
              <a:t>господарювання</a:t>
            </a:r>
            <a:r>
              <a:rPr lang="ru-RU" sz="3200" dirty="0" smtClean="0"/>
              <a:t>, </a:t>
            </a:r>
            <a:r>
              <a:rPr lang="ru-RU" sz="3200" dirty="0" err="1" smtClean="0"/>
              <a:t>створений</a:t>
            </a:r>
            <a:r>
              <a:rPr lang="ru-RU" sz="3200" dirty="0" smtClean="0"/>
              <a:t> </a:t>
            </a:r>
            <a:r>
              <a:rPr lang="ru-RU" sz="3200" dirty="0" err="1" smtClean="0"/>
              <a:t>компетентним</a:t>
            </a:r>
            <a:r>
              <a:rPr lang="ru-RU" sz="3200" dirty="0" smtClean="0"/>
              <a:t> органом </a:t>
            </a:r>
            <a:r>
              <a:rPr lang="ru-RU" sz="3200" dirty="0" err="1" smtClean="0">
                <a:hlinkClick r:id="rId4" tooltip="Державна влада"/>
              </a:rPr>
              <a:t>державної</a:t>
            </a:r>
            <a:r>
              <a:rPr lang="ru-RU" sz="3200" dirty="0" smtClean="0">
                <a:hlinkClick r:id="rId4" tooltip="Державна влада"/>
              </a:rPr>
              <a:t> </a:t>
            </a:r>
            <a:r>
              <a:rPr lang="ru-RU" sz="3200" dirty="0" err="1" smtClean="0">
                <a:hlinkClick r:id="rId4" tooltip="Державна влада"/>
              </a:rPr>
              <a:t>влади</a:t>
            </a:r>
            <a:r>
              <a:rPr lang="ru-RU" sz="3200" dirty="0" smtClean="0"/>
              <a:t> </a:t>
            </a:r>
            <a:r>
              <a:rPr lang="ru-RU" sz="3200" dirty="0" err="1" smtClean="0"/>
              <a:t>або</a:t>
            </a:r>
            <a:r>
              <a:rPr lang="ru-RU" sz="3200" dirty="0" smtClean="0"/>
              <a:t> </a:t>
            </a:r>
            <a:r>
              <a:rPr lang="ru-RU" sz="3200" dirty="0" err="1" smtClean="0"/>
              <a:t>органом</a:t>
            </a:r>
            <a:r>
              <a:rPr lang="ru-RU" sz="3200" dirty="0" smtClean="0"/>
              <a:t> </a:t>
            </a:r>
            <a:r>
              <a:rPr lang="ru-RU" sz="3200" dirty="0" err="1" smtClean="0">
                <a:hlinkClick r:id="rId5" tooltip="Місцеве самоврядування"/>
              </a:rPr>
              <a:t>місцевого</a:t>
            </a:r>
            <a:r>
              <a:rPr lang="ru-RU" sz="3200" dirty="0" smtClean="0">
                <a:hlinkClick r:id="rId5" tooltip="Місцеве самоврядування"/>
              </a:rPr>
              <a:t> </a:t>
            </a:r>
            <a:r>
              <a:rPr lang="ru-RU" sz="3200" dirty="0" err="1" smtClean="0">
                <a:hlinkClick r:id="rId5" tooltip="Місцеве самоврядування"/>
              </a:rPr>
              <a:t>самоврядування</a:t>
            </a:r>
            <a:r>
              <a:rPr lang="ru-RU" sz="3200" dirty="0" smtClean="0"/>
              <a:t>, </a:t>
            </a:r>
            <a:r>
              <a:rPr lang="ru-RU" sz="3200" dirty="0" err="1" smtClean="0"/>
              <a:t>або</a:t>
            </a:r>
            <a:r>
              <a:rPr lang="ru-RU" sz="3200" dirty="0" smtClean="0"/>
              <a:t> </a:t>
            </a:r>
            <a:r>
              <a:rPr lang="ru-RU" sz="3200" dirty="0" err="1" smtClean="0"/>
              <a:t>іншими</a:t>
            </a:r>
            <a:r>
              <a:rPr lang="ru-RU" sz="3200" dirty="0" smtClean="0"/>
              <a:t> </a:t>
            </a:r>
            <a:r>
              <a:rPr lang="ru-RU" sz="3200" dirty="0" err="1" smtClean="0"/>
              <a:t>суб'єктами</a:t>
            </a:r>
            <a:r>
              <a:rPr lang="ru-RU" sz="3200" dirty="0" smtClean="0"/>
              <a:t> для </a:t>
            </a:r>
            <a:r>
              <a:rPr lang="ru-RU" sz="3200" dirty="0" err="1" smtClean="0"/>
              <a:t>задоволення</a:t>
            </a:r>
            <a:r>
              <a:rPr lang="ru-RU" sz="3200" dirty="0" smtClean="0"/>
              <a:t> </a:t>
            </a:r>
            <a:r>
              <a:rPr lang="ru-RU" sz="3200" dirty="0" err="1" smtClean="0"/>
              <a:t>суспільних</a:t>
            </a:r>
            <a:r>
              <a:rPr lang="ru-RU" sz="3200" dirty="0" smtClean="0"/>
              <a:t> та </a:t>
            </a:r>
            <a:r>
              <a:rPr lang="ru-RU" sz="3200" dirty="0" err="1" smtClean="0"/>
              <a:t>особистих</a:t>
            </a:r>
            <a:r>
              <a:rPr lang="ru-RU" sz="3200" dirty="0" smtClean="0"/>
              <a:t> потреб шляхом систематичного </a:t>
            </a:r>
            <a:r>
              <a:rPr lang="ru-RU" sz="3200" dirty="0" err="1" smtClean="0"/>
              <a:t>здійснення</a:t>
            </a:r>
            <a:r>
              <a:rPr lang="ru-RU" sz="3200" dirty="0" smtClean="0"/>
              <a:t> </a:t>
            </a:r>
            <a:r>
              <a:rPr lang="ru-RU" sz="3200" dirty="0" err="1" smtClean="0"/>
              <a:t>виробничої</a:t>
            </a:r>
            <a:r>
              <a:rPr lang="ru-RU" sz="3200" dirty="0" smtClean="0"/>
              <a:t>, </a:t>
            </a:r>
            <a:r>
              <a:rPr lang="ru-RU" sz="3200" dirty="0" err="1" smtClean="0"/>
              <a:t>науково-дослідної</a:t>
            </a:r>
            <a:r>
              <a:rPr lang="ru-RU" sz="3200" dirty="0" smtClean="0"/>
              <a:t>, </a:t>
            </a:r>
            <a:r>
              <a:rPr lang="ru-RU" sz="3200" dirty="0" err="1" smtClean="0"/>
              <a:t>торгівельної</a:t>
            </a:r>
            <a:r>
              <a:rPr lang="ru-RU" sz="3200" dirty="0" smtClean="0"/>
              <a:t>, </a:t>
            </a:r>
            <a:r>
              <a:rPr lang="ru-RU" sz="3200" dirty="0" err="1" smtClean="0"/>
              <a:t>іншої</a:t>
            </a:r>
            <a:r>
              <a:rPr lang="ru-RU" sz="3200" dirty="0" smtClean="0"/>
              <a:t> </a:t>
            </a:r>
            <a:r>
              <a:rPr lang="ru-RU" sz="3200" dirty="0" err="1" smtClean="0"/>
              <a:t>господарської</a:t>
            </a:r>
            <a:r>
              <a:rPr lang="ru-RU" sz="3200" dirty="0" smtClean="0"/>
              <a:t> </a:t>
            </a:r>
            <a:r>
              <a:rPr lang="ru-RU" sz="3200" dirty="0" err="1" smtClean="0"/>
              <a:t>діяльності</a:t>
            </a:r>
            <a:r>
              <a:rPr lang="ru-RU" sz="3200" dirty="0" smtClean="0"/>
              <a:t> в порядку, </a:t>
            </a:r>
            <a:r>
              <a:rPr lang="ru-RU" sz="3200" dirty="0" err="1" smtClean="0"/>
              <a:t>передбаченому</a:t>
            </a:r>
            <a:r>
              <a:rPr lang="ru-RU" sz="3200" dirty="0" smtClean="0"/>
              <a:t> </a:t>
            </a:r>
            <a:r>
              <a:rPr lang="ru-RU" sz="3200" dirty="0" err="1" smtClean="0"/>
              <a:t>Господарським</a:t>
            </a:r>
            <a:r>
              <a:rPr lang="ru-RU" sz="3200" dirty="0" smtClean="0"/>
              <a:t> кодексом </a:t>
            </a:r>
            <a:r>
              <a:rPr lang="ru-RU" sz="3200" dirty="0" err="1" smtClean="0"/>
              <a:t>України</a:t>
            </a:r>
            <a:r>
              <a:rPr lang="ru-RU" sz="3200" dirty="0" smtClean="0"/>
              <a:t> та </a:t>
            </a:r>
            <a:r>
              <a:rPr lang="ru-RU" sz="3200" dirty="0" err="1" smtClean="0"/>
              <a:t>іншими</a:t>
            </a:r>
            <a:r>
              <a:rPr lang="ru-RU" sz="3200" dirty="0" smtClean="0"/>
              <a:t> законами.</a:t>
            </a:r>
            <a:endParaRPr lang="ru-RU" sz="32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" y="-34280"/>
            <a:ext cx="9144000" cy="689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04846" y="332656"/>
            <a:ext cx="396826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Витрати бувають: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025683"/>
            <a:ext cx="36068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Постійні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– ті, які не залежать від зміни обсягу випуску продукції.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До них належать: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2950430"/>
            <a:ext cx="36724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Виплата відсотків по боргових </a:t>
            </a:r>
            <a:r>
              <a:rPr lang="uk-UA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зобов</a:t>
            </a:r>
            <a:r>
              <a:rPr lang="en-US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язаннях</a:t>
            </a:r>
            <a: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рентні платежі;</a:t>
            </a:r>
            <a:b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амортизаційні відрахування;</a:t>
            </a:r>
            <a:b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страхові внески;</a:t>
            </a:r>
            <a:b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платня менеджерам вищого класу</a:t>
            </a:r>
            <a:endParaRPr lang="ru-RU" sz="2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20186" y="1011438"/>
            <a:ext cx="36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Змінні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– ті, які зростають у міру збільшення обсягу випуску продукції і зменшуються в міру його скорочення.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8024" y="3042528"/>
            <a:ext cx="37325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Витрати на сировину;</a:t>
            </a:r>
            <a:b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паливо;</a:t>
            </a:r>
            <a:b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електроенергію;</a:t>
            </a:r>
            <a:b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оплату праці основної маси зайнятих працівників.</a:t>
            </a:r>
            <a:endParaRPr lang="ru-RU" sz="2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629657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" y="-13239"/>
            <a:ext cx="9143999" cy="688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1000108"/>
            <a:ext cx="72386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Сума постійних та перемінних витрат складає </a:t>
            </a:r>
            <a:r>
              <a:rPr lang="uk-UA" sz="5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загальні витрати виробництва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79621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3548" y="404664"/>
            <a:ext cx="792088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Розмежування постійних та змінних витрат потребує виділення короткотермінового та довготривалого періодів виробничого циклу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276873"/>
            <a:ext cx="81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Короткий період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– такий проміжок часу, протягом якого фірма не змозі радикальним чином змінити свої виробничі потужності, а обсяг випуску продукції змінюється лише за рахунок зміни перемінних витрат при незмінному стані постійних. 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581128"/>
            <a:ext cx="8280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Довгий період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проміжок часу, протягом якого фірма має можливість перебудувати виробництво і впливати на величину випуску, змінюючи не тільки перемінні, а й постійні витрати.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49931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2151727"/>
            <a:ext cx="59766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5. Прибуток, як мета діяльності підприємства. Максимізація прибутку.</a:t>
            </a:r>
            <a:endParaRPr lang="ru-RU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46646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119"/>
            <a:ext cx="9144000" cy="694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332656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Прибуток = валовий доход – </a:t>
            </a:r>
          </a:p>
          <a:p>
            <a:pPr algn="just"/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загальні витрати виробництва</a:t>
            </a:r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1587077"/>
            <a:ext cx="6552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Валовий доход підприємства залежить від обсягу випущеної продукції та ціни за її одиницю.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2478137"/>
            <a:ext cx="432048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Валовий доход =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QP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5596" y="3212976"/>
            <a:ext cx="7272808" cy="35394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– обсяг виробленої продукції,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– ціна одиниці продукції. </a:t>
            </a:r>
          </a:p>
          <a:p>
            <a:pPr algn="just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Прибуток виступає показником рівня ефективності діяльності підприємства. При цьому враховуються не абсолютні обсяги прибутку,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співставляють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його обсяг з  витратами капіталу. Цей показник називають рентабельністю (нормою прибутку.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842428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5" y="-135265"/>
            <a:ext cx="9144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438" y="1880920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Рентабельність підприємства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0438" y="1834754"/>
            <a:ext cx="3471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Маса прибутку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6154" y="2494565"/>
            <a:ext cx="3860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Вартість основних виробничих та оборотних фондів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40616" y="2163819"/>
            <a:ext cx="1136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100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2269193"/>
            <a:ext cx="632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2356066"/>
            <a:ext cx="3816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baseline="-25000" dirty="0" smtClean="0">
                <a:solidFill>
                  <a:srgbClr val="7030A0"/>
                </a:solidFill>
              </a:rPr>
              <a:t>___________________________________________</a:t>
            </a:r>
            <a:endParaRPr lang="ru-RU" baseline="-25000" dirty="0"/>
          </a:p>
        </p:txBody>
      </p:sp>
    </p:spTree>
    <p:extLst>
      <p:ext uri="{BB962C8B-B14F-4D97-AF65-F5344CB8AC3E}">
        <p14:creationId xmlns="" xmlns:p14="http://schemas.microsoft.com/office/powerpoint/2010/main" val="357984615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361501"/>
            <a:ext cx="10081120" cy="758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1674674"/>
            <a:ext cx="6624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Максимізація прибутку означає  пошук  шляхів отримання найбільшого економічного прибутку.</a:t>
            </a:r>
            <a:endParaRPr lang="ru-RU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618616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" y="-33069"/>
            <a:ext cx="9369642" cy="68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764704"/>
            <a:ext cx="7529645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Якщо випуск і реалізація продукції будуть збільшуватися, то при незмінній ціні будуть зростати: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6188" y="3434756"/>
            <a:ext cx="62646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Загальний доход – у силу росту обсягу виробництва;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Загальні витрати – в силу дії закону спадної віддачі.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616995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22" y="10886"/>
            <a:ext cx="9198522" cy="689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9504" y="692696"/>
            <a:ext cx="84249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Граничний доход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– це величина доходу, яка додається до загального доходу кожною додатковою одиницею випущеного продукту, або різниця між загальним доходом від продажу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n-1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одиниці продукту.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4221088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Граничний доход = загальний доход</a:t>
            </a:r>
            <a:r>
              <a:rPr lang="en-US" sz="40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загальний доход</a:t>
            </a:r>
            <a:r>
              <a:rPr lang="en-US" sz="40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n-1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660881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2"/>
            <a:ext cx="9143999" cy="684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836712"/>
            <a:ext cx="684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Граничні витрати </a:t>
            </a:r>
            <a:r>
              <a:rPr lang="uk-UA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додаткові витрати на додаткову одиницю продукції.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3789040"/>
            <a:ext cx="6696744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Граничні витрати = витрати на виробництво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витрати на виробництво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n-1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258469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4242" t="20097" r="34747" b="14430"/>
          <a:stretch>
            <a:fillRect/>
          </a:stretch>
        </p:blipFill>
        <p:spPr bwMode="auto">
          <a:xfrm>
            <a:off x="0" y="-144176"/>
            <a:ext cx="9286908" cy="700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73" y="8286"/>
            <a:ext cx="9209773" cy="684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620688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Загальне правило максимізації прибутку:</a:t>
            </a:r>
            <a:endParaRPr lang="ru-RU" sz="3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556792"/>
            <a:ext cx="7776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Фірма буде збільшувати випуск продукції до того моменту, коли додаткові витрати на виробництво додаткової одиниці продукції зрівняються з граничним доходом від її продажу.</a:t>
            </a:r>
            <a:endParaRPr lang="ru-RU" sz="36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4974979"/>
            <a:ext cx="8143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Граничні витрати = граничний 				доход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838858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2900" y="0"/>
            <a:ext cx="9186900" cy="686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ru-RU" sz="3600" dirty="0" err="1" smtClean="0">
                <a:solidFill>
                  <a:schemeClr val="bg1"/>
                </a:solidFill>
              </a:rPr>
              <a:t>Непррп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214422"/>
            <a:ext cx="796401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85852" y="285728"/>
            <a:ext cx="679647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прибуткові</a:t>
            </a: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підприємства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3591" cy="730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357422" y="214290"/>
            <a:ext cx="33874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err="1" smtClean="0">
                <a:solidFill>
                  <a:srgbClr val="FF0000"/>
                </a:solidFill>
              </a:rPr>
              <a:t>Висновки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1285860"/>
            <a:ext cx="7500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Підприємство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відокремлена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економічна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структура, яка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займається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виробництвом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реалізацією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певних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товарів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послуг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Підприємсва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відрізняються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за сферою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за формою, за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розмірами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1604" y="3857628"/>
            <a:ext cx="62151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Матеріальні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грошові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ресурси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необхідні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підприємству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називаються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фондами </a:t>
            </a:r>
            <a:r>
              <a:rPr lang="ru-RU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підприємства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Фонди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поділяються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виробничі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невиробничі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28992" y="5643578"/>
            <a:ext cx="5500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Прибуток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можливий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до того часу,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зростання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загальногодоходу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буде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більшим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зростання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загальних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витрат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ФОНИ\и ммить.jpg"/>
          <p:cNvPicPr>
            <a:picLocks noChangeAspect="1" noChangeArrowheads="1"/>
          </p:cNvPicPr>
          <p:nvPr/>
        </p:nvPicPr>
        <p:blipFill>
          <a:blip r:embed="rId2"/>
          <a:srcRect l="3651" b="22545"/>
          <a:stretch>
            <a:fillRect/>
          </a:stretch>
        </p:blipFill>
        <p:spPr bwMode="auto">
          <a:xfrm>
            <a:off x="0" y="-285776"/>
            <a:ext cx="9144000" cy="7143776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 rot="20827259">
            <a:off x="500034" y="1357298"/>
            <a:ext cx="8229600" cy="39290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Дякую</a:t>
            </a:r>
            <a:r>
              <a:rPr kumimoji="0" lang="ru-RU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за </a:t>
            </a:r>
            <a:r>
              <a:rPr kumimoji="0" lang="ru-RU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увагу</a:t>
            </a:r>
            <a:r>
              <a:rPr kumimoji="0" lang="ru-RU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!</a:t>
            </a:r>
            <a:endParaRPr kumimoji="0" lang="ru-RU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4091" t="20338" r="34995" b="15254"/>
          <a:stretch>
            <a:fillRect/>
          </a:stretch>
        </p:blipFill>
        <p:spPr bwMode="auto">
          <a:xfrm>
            <a:off x="0" y="0"/>
            <a:ext cx="9144000" cy="698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688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214282" y="214290"/>
          <a:ext cx="8643998" cy="650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1682"/>
            <a:ext cx="9144000" cy="689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00166" y="0"/>
            <a:ext cx="5929354" cy="10112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err="1" smtClean="0"/>
              <a:t>Ознаки</a:t>
            </a:r>
            <a:r>
              <a:rPr lang="ru-RU" dirty="0" smtClean="0"/>
              <a:t> </a:t>
            </a:r>
            <a:r>
              <a:rPr lang="ru-RU" dirty="0" err="1" smtClean="0"/>
              <a:t>підприємства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071546"/>
            <a:ext cx="2428860" cy="550072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200" dirty="0" err="1" smtClean="0">
                <a:solidFill>
                  <a:schemeClr val="tx1"/>
                </a:solidFill>
              </a:rPr>
              <a:t>Організаційна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</a:rPr>
              <a:t>єдність</a:t>
            </a:r>
            <a:r>
              <a:rPr lang="ru-RU" sz="2200" dirty="0" smtClean="0">
                <a:solidFill>
                  <a:schemeClr val="tx1"/>
                </a:solidFill>
              </a:rPr>
              <a:t>. </a:t>
            </a:r>
            <a:r>
              <a:rPr lang="ru-RU" sz="2200" dirty="0" err="1" smtClean="0"/>
              <a:t>Підприємство</a:t>
            </a:r>
            <a:r>
              <a:rPr lang="ru-RU" sz="2200" dirty="0" smtClean="0"/>
              <a:t> — </a:t>
            </a:r>
            <a:r>
              <a:rPr lang="ru-RU" sz="2200" dirty="0" err="1" smtClean="0"/>
              <a:t>це</a:t>
            </a:r>
            <a:r>
              <a:rPr lang="ru-RU" sz="2200" dirty="0" smtClean="0"/>
              <a:t> </a:t>
            </a:r>
            <a:r>
              <a:rPr lang="ru-RU" sz="2200" dirty="0" err="1" smtClean="0"/>
              <a:t>відповідним</a:t>
            </a:r>
            <a:r>
              <a:rPr lang="ru-RU" sz="2200" dirty="0" smtClean="0"/>
              <a:t> чином </a:t>
            </a:r>
            <a:r>
              <a:rPr lang="ru-RU" sz="2200" dirty="0" err="1" smtClean="0"/>
              <a:t>організована</a:t>
            </a:r>
            <a:r>
              <a:rPr lang="ru-RU" sz="2200" dirty="0" smtClean="0"/>
              <a:t> </a:t>
            </a:r>
            <a:r>
              <a:rPr lang="ru-RU" sz="2200" dirty="0" err="1" smtClean="0"/>
              <a:t>господарська</a:t>
            </a:r>
            <a:r>
              <a:rPr lang="ru-RU" sz="2200" dirty="0" smtClean="0"/>
              <a:t> </a:t>
            </a:r>
            <a:r>
              <a:rPr lang="ru-RU" sz="2200" dirty="0" err="1" smtClean="0"/>
              <a:t>діяльність</a:t>
            </a:r>
            <a:r>
              <a:rPr lang="ru-RU" sz="2200" dirty="0" smtClean="0"/>
              <a:t> </a:t>
            </a:r>
            <a:r>
              <a:rPr lang="ru-RU" sz="2200" dirty="0" err="1" smtClean="0"/>
              <a:t>із</a:t>
            </a:r>
            <a:r>
              <a:rPr lang="ru-RU" sz="2200" dirty="0" smtClean="0"/>
              <a:t> </a:t>
            </a:r>
            <a:r>
              <a:rPr lang="ru-RU" sz="2200" dirty="0" err="1" smtClean="0"/>
              <a:t>певною</a:t>
            </a:r>
            <a:r>
              <a:rPr lang="ru-RU" sz="2200" dirty="0" smtClean="0"/>
              <a:t> структурою </a:t>
            </a:r>
            <a:r>
              <a:rPr lang="ru-RU" sz="2200" dirty="0" err="1" smtClean="0"/>
              <a:t>управління</a:t>
            </a:r>
            <a:r>
              <a:rPr lang="ru-RU" sz="2200" dirty="0" smtClean="0"/>
              <a:t> </a:t>
            </a:r>
            <a:r>
              <a:rPr lang="ru-RU" sz="2200" dirty="0" err="1" smtClean="0"/>
              <a:t>і</a:t>
            </a:r>
            <a:r>
              <a:rPr lang="ru-RU" sz="2200" dirty="0" smtClean="0"/>
              <a:t> </a:t>
            </a:r>
            <a:r>
              <a:rPr lang="ru-RU" sz="2200" dirty="0" err="1" smtClean="0"/>
              <a:t>визначеними</a:t>
            </a:r>
            <a:r>
              <a:rPr lang="ru-RU" sz="2200" dirty="0" smtClean="0"/>
              <a:t> принципами </a:t>
            </a:r>
            <a:r>
              <a:rPr lang="ru-RU" sz="2200" dirty="0" err="1" smtClean="0"/>
              <a:t>внутрішньої</a:t>
            </a:r>
            <a:r>
              <a:rPr lang="ru-RU" sz="2200" dirty="0" smtClean="0"/>
              <a:t> </a:t>
            </a:r>
            <a:r>
              <a:rPr lang="ru-RU" sz="2200" dirty="0" err="1" smtClean="0"/>
              <a:t>побудови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2428860" y="1071547"/>
            <a:ext cx="2357454" cy="5509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err="1" smtClean="0">
                <a:solidFill>
                  <a:schemeClr val="tx1"/>
                </a:solidFill>
              </a:rPr>
              <a:t>Відокремлення</a:t>
            </a:r>
            <a:r>
              <a:rPr lang="ru-RU" sz="2200" b="1" dirty="0" smtClean="0">
                <a:solidFill>
                  <a:schemeClr val="tx1"/>
                </a:solidFill>
              </a:rPr>
              <a:t> майна. </a:t>
            </a:r>
          </a:p>
          <a:p>
            <a:pPr algn="ctr"/>
            <a:r>
              <a:rPr lang="ru-RU" sz="2200" b="1" dirty="0" err="1" smtClean="0"/>
              <a:t>підприємство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має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власні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верстати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устаткування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машини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технологічні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пристрої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матеріали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паливо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тощо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якими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володіє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розпоряджається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користується</a:t>
            </a:r>
            <a:r>
              <a:rPr lang="ru-RU" sz="2200" b="1" dirty="0" smtClean="0"/>
              <a:t> у </a:t>
            </a:r>
            <a:r>
              <a:rPr lang="ru-RU" sz="2200" b="1" dirty="0" err="1" smtClean="0"/>
              <a:t>виробничому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процесі</a:t>
            </a:r>
            <a:r>
              <a:rPr lang="ru-RU" sz="2200" b="1" dirty="0" smtClean="0"/>
              <a:t>.</a:t>
            </a:r>
            <a:endParaRPr lang="ru-RU" sz="2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86314" y="1071546"/>
            <a:ext cx="1857389" cy="5509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err="1" smtClean="0">
                <a:solidFill>
                  <a:schemeClr val="tx1"/>
                </a:solidFill>
              </a:rPr>
              <a:t>Майнова</a:t>
            </a:r>
            <a:r>
              <a:rPr lang="ru-RU" sz="2200" b="1" dirty="0" smtClean="0">
                <a:solidFill>
                  <a:schemeClr val="tx1"/>
                </a:solidFill>
              </a:rPr>
              <a:t> </a:t>
            </a:r>
            <a:r>
              <a:rPr lang="ru-RU" sz="2200" b="1" dirty="0" err="1" smtClean="0">
                <a:solidFill>
                  <a:schemeClr val="tx1"/>
                </a:solidFill>
              </a:rPr>
              <a:t>відповідаль-ність</a:t>
            </a:r>
            <a:r>
              <a:rPr lang="ru-RU" sz="2200" b="1" dirty="0" smtClean="0">
                <a:solidFill>
                  <a:schemeClr val="tx1"/>
                </a:solidFill>
              </a:rPr>
              <a:t>. </a:t>
            </a:r>
            <a:r>
              <a:rPr lang="ru-RU" sz="2200" b="1" dirty="0" err="1" smtClean="0"/>
              <a:t>Підприємство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несе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юридичну</a:t>
            </a:r>
            <a:r>
              <a:rPr lang="ru-RU" sz="2200" b="1" dirty="0" smtClean="0"/>
              <a:t> та </a:t>
            </a:r>
            <a:r>
              <a:rPr lang="ru-RU" sz="2200" b="1" dirty="0" err="1" smtClean="0"/>
              <a:t>економічну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відповідальність</a:t>
            </a:r>
            <a:r>
              <a:rPr lang="ru-RU" sz="2200" b="1" dirty="0" smtClean="0"/>
              <a:t> за </a:t>
            </a:r>
            <a:r>
              <a:rPr lang="ru-RU" sz="2200" b="1" dirty="0" err="1" smtClean="0"/>
              <a:t>своїми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обов'язками</a:t>
            </a:r>
            <a:r>
              <a:rPr lang="ru-RU" sz="2200" b="1" dirty="0" smtClean="0"/>
              <a:t> перед </a:t>
            </a:r>
            <a:r>
              <a:rPr lang="ru-RU" sz="2200" b="1" dirty="0" err="1" smtClean="0"/>
              <a:t>постачальниками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споживачами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і</a:t>
            </a:r>
            <a:r>
              <a:rPr lang="ru-RU" sz="2200" b="1" dirty="0" smtClean="0"/>
              <a:t> державою.</a:t>
            </a:r>
            <a:endParaRPr lang="ru-RU" sz="2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72264" y="1071546"/>
            <a:ext cx="2571736" cy="5509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2200" b="1" dirty="0" smtClean="0"/>
          </a:p>
          <a:p>
            <a:pPr algn="ctr"/>
            <a:r>
              <a:rPr lang="ru-RU" sz="2200" b="1" dirty="0" err="1" smtClean="0">
                <a:solidFill>
                  <a:schemeClr val="tx1"/>
                </a:solidFill>
              </a:rPr>
              <a:t>підприємство</a:t>
            </a:r>
            <a:r>
              <a:rPr lang="ru-RU" sz="2200" b="1" dirty="0" smtClean="0">
                <a:solidFill>
                  <a:schemeClr val="tx1"/>
                </a:solidFill>
              </a:rPr>
              <a:t> </a:t>
            </a:r>
            <a:r>
              <a:rPr lang="ru-RU" sz="2200" b="1" i="1" dirty="0" err="1" smtClean="0">
                <a:solidFill>
                  <a:schemeClr val="tx1"/>
                </a:solidFill>
              </a:rPr>
              <a:t>має</a:t>
            </a:r>
            <a:r>
              <a:rPr lang="ru-RU" sz="2200" b="1" i="1" dirty="0" smtClean="0">
                <a:solidFill>
                  <a:schemeClr val="tx1"/>
                </a:solidFill>
              </a:rPr>
              <a:t> право</a:t>
            </a:r>
          </a:p>
          <a:p>
            <a:pPr algn="ctr"/>
            <a:r>
              <a:rPr lang="ru-RU" sz="2200" b="1" i="1" dirty="0" smtClean="0">
                <a:solidFill>
                  <a:schemeClr val="tx1"/>
                </a:solidFill>
              </a:rPr>
              <a:t> </a:t>
            </a:r>
            <a:r>
              <a:rPr lang="ru-RU" sz="2200" b="1" dirty="0" err="1" smtClean="0"/>
              <a:t>звертатися</a:t>
            </a:r>
            <a:r>
              <a:rPr lang="ru-RU" sz="2200" b="1" dirty="0" smtClean="0"/>
              <a:t> до суду </a:t>
            </a:r>
            <a:r>
              <a:rPr lang="ru-RU" sz="2200" b="1" dirty="0" err="1" smtClean="0"/>
              <a:t>із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позовами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вимагати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відшкодування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своїх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збитків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якщо</a:t>
            </a:r>
            <a:r>
              <a:rPr lang="ru-RU" sz="2200" b="1" dirty="0" smtClean="0"/>
              <a:t> вони </a:t>
            </a:r>
            <a:r>
              <a:rPr lang="ru-RU" sz="2200" b="1" dirty="0" err="1" smtClean="0"/>
              <a:t>заподіяні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іншим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підприємством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або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скасування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рішень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державних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органів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влади</a:t>
            </a:r>
            <a:r>
              <a:rPr lang="ru-RU" sz="2200" b="1" dirty="0" smtClean="0"/>
              <a:t> у </a:t>
            </a:r>
            <a:r>
              <a:rPr lang="ru-RU" sz="2200" b="1" dirty="0" err="1" smtClean="0"/>
              <a:t>разі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їх</a:t>
            </a:r>
            <a:r>
              <a:rPr lang="ru-RU" sz="2200" b="1" dirty="0" smtClean="0"/>
              <a:t> незаконного характеру</a:t>
            </a:r>
            <a:r>
              <a:rPr lang="ru-RU" sz="2200" dirty="0" smtClean="0"/>
              <a:t>.</a:t>
            </a:r>
            <a:endParaRPr lang="ru-RU" sz="22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0420" cy="692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кругленный прямоугольник 7"/>
          <p:cNvSpPr/>
          <p:nvPr/>
        </p:nvSpPr>
        <p:spPr>
          <a:xfrm rot="20933397">
            <a:off x="1285852" y="2285992"/>
            <a:ext cx="6143668" cy="25003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Класифікація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організаційно-правові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	  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підприємства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398</TotalTime>
  <Words>1137</Words>
  <Application>Microsoft Office PowerPoint</Application>
  <PresentationFormat>Экран (4:3)</PresentationFormat>
  <Paragraphs>178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Слайд 1</vt:lpstr>
      <vt:lpstr>  1. Сутність та основні риси підприємства  2. Класифікація та організаційно-правові      форми підприємства.  3.Фонди підприємства та їх структура.      Амортизація  4.Витрати виробництва та їх              класифікація  5.Прибуток, як мета діяльності              підприємства. Максимізація прибутку. </vt:lpstr>
      <vt:lpstr>1. Сутність та основні риси підприємства</vt:lpstr>
      <vt:lpstr>Підприємство-це</vt:lpstr>
      <vt:lpstr>Слайд 5</vt:lpstr>
      <vt:lpstr>Слайд 6</vt:lpstr>
      <vt:lpstr>Слайд 7</vt:lpstr>
      <vt:lpstr>Ознаки підприємства</vt:lpstr>
      <vt:lpstr>Слайд 9</vt:lpstr>
      <vt:lpstr>Підприємства класифікують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3.Фонди підприємства та їх структура.      Амортизація</vt:lpstr>
      <vt:lpstr>СУТНІСТЬ ФОНДІВ Виробниче підприємство не може діяти, не маючи засобів виробництва. Саме вони є матеріальною основою фондів. Термін «фонди» походить від латині і дослівно означає основа. Це дійсно основа продуктивної діяльності підприємства. Без неї немає основ­ної ланки національного господарства. Без неї немає і власності, тому що спочатку потрібний об'єкт привласнення. </vt:lpstr>
      <vt:lpstr>Деякі економісти замість поняття «фонди» вживають поняття «капітал». Обидві категорії мають право на існування, тим більше, що вони не є тотожними. Слід зазначити, що не кожний капітал набуває форми фондів. Деякі економісти до поняття «капітал» включають не тільки матеріальні предмети, а й нематеріальні елементи, такі як людські здібності, ос­віту. Іноді капітал пов'язують лише з грошовою формою існування, з сумою грошей. </vt:lpstr>
      <vt:lpstr>Слайд 27</vt:lpstr>
      <vt:lpstr>Слайд 28</vt:lpstr>
      <vt:lpstr>Головна роль у виробничих процесах належить</vt:lpstr>
      <vt:lpstr>Слайд 30</vt:lpstr>
      <vt:lpstr>Амортизація</vt:lpstr>
      <vt:lpstr>Показники амортизації</vt:lpstr>
      <vt:lpstr>Слайд 33</vt:lpstr>
      <vt:lpstr>Слайд 34</vt:lpstr>
      <vt:lpstr>Слайд 35</vt:lpstr>
      <vt:lpstr>Витрати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Непррп</vt:lpstr>
      <vt:lpstr>Слайд 52</vt:lpstr>
      <vt:lpstr>Слайд 53</vt:lpstr>
    </vt:vector>
  </TitlesOfParts>
  <Company>*Питер-Company*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Каленюк</dc:creator>
  <cp:lastModifiedBy>Дмитрий Каленюк</cp:lastModifiedBy>
  <cp:revision>71</cp:revision>
  <dcterms:created xsi:type="dcterms:W3CDTF">2012-04-04T09:15:31Z</dcterms:created>
  <dcterms:modified xsi:type="dcterms:W3CDTF">2012-04-05T06:04:30Z</dcterms:modified>
</cp:coreProperties>
</file>