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81" r:id="rId4"/>
    <p:sldId id="259" r:id="rId5"/>
    <p:sldId id="282" r:id="rId6"/>
    <p:sldId id="272" r:id="rId7"/>
    <p:sldId id="293" r:id="rId8"/>
    <p:sldId id="273" r:id="rId9"/>
    <p:sldId id="270" r:id="rId10"/>
    <p:sldId id="289" r:id="rId11"/>
    <p:sldId id="318" r:id="rId12"/>
    <p:sldId id="319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5" r:id="rId23"/>
    <p:sldId id="277" r:id="rId24"/>
    <p:sldId id="278" r:id="rId25"/>
    <p:sldId id="290" r:id="rId26"/>
    <p:sldId id="291" r:id="rId27"/>
    <p:sldId id="279" r:id="rId28"/>
    <p:sldId id="292" r:id="rId29"/>
    <p:sldId id="295" r:id="rId30"/>
    <p:sldId id="296" r:id="rId31"/>
    <p:sldId id="298" r:id="rId32"/>
    <p:sldId id="294" r:id="rId33"/>
    <p:sldId id="263" r:id="rId34"/>
    <p:sldId id="265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0066"/>
    <a:srgbClr val="FF66CC"/>
    <a:srgbClr val="EEA0EA"/>
    <a:srgbClr val="FFC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46" autoAdjust="0"/>
  </p:normalViewPr>
  <p:slideViewPr>
    <p:cSldViewPr>
      <p:cViewPr varScale="1">
        <p:scale>
          <a:sx n="73" d="100"/>
          <a:sy n="7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065E-0564-4042-BE9A-8E33DF5082E5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FB2FD61-A6F4-403E-A7AD-7186030908E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0000"/>
              </a:solidFill>
            </a:rPr>
            <a:t>Макроекономічна стабільність</a:t>
          </a:r>
          <a:endParaRPr lang="ru-RU" sz="1800" b="1" dirty="0">
            <a:solidFill>
              <a:srgbClr val="FF0000"/>
            </a:solidFill>
          </a:endParaRPr>
        </a:p>
      </dgm:t>
    </dgm:pt>
    <dgm:pt modelId="{F67DC7E0-C616-4293-82B5-846056ED0AD8}" type="parTrans" cxnId="{D0D3C8E6-425D-400C-A735-4F828F005BC7}">
      <dgm:prSet/>
      <dgm:spPr/>
      <dgm:t>
        <a:bodyPr/>
        <a:lstStyle/>
        <a:p>
          <a:endParaRPr lang="ru-RU"/>
        </a:p>
      </dgm:t>
    </dgm:pt>
    <dgm:pt modelId="{8228D3AA-A516-453C-885F-EE1FC572132E}" type="sibTrans" cxnId="{D0D3C8E6-425D-400C-A735-4F828F005BC7}">
      <dgm:prSet/>
      <dgm:spPr/>
      <dgm:t>
        <a:bodyPr/>
        <a:lstStyle/>
        <a:p>
          <a:endParaRPr lang="ru-RU"/>
        </a:p>
      </dgm:t>
    </dgm:pt>
    <dgm:pt modelId="{8DDFA6EE-080E-4F35-A89E-EB31FBD97B1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8F8F8"/>
              </a:solidFill>
            </a:rPr>
            <a:t>Економічний ріст</a:t>
          </a:r>
          <a:endParaRPr lang="ru-RU" sz="2000" b="1" dirty="0">
            <a:solidFill>
              <a:srgbClr val="F8F8F8"/>
            </a:solidFill>
          </a:endParaRPr>
        </a:p>
      </dgm:t>
    </dgm:pt>
    <dgm:pt modelId="{DC0C00E1-10C9-4D8B-A188-1962161D3432}" type="parTrans" cxnId="{910B7FA3-9470-4B62-A8C1-514183C5CDDB}">
      <dgm:prSet/>
      <dgm:spPr/>
      <dgm:t>
        <a:bodyPr/>
        <a:lstStyle/>
        <a:p>
          <a:endParaRPr lang="ru-RU"/>
        </a:p>
      </dgm:t>
    </dgm:pt>
    <dgm:pt modelId="{8975C6F4-547B-4A7F-B81F-C198E02697C0}" type="sibTrans" cxnId="{910B7FA3-9470-4B62-A8C1-514183C5CDDB}">
      <dgm:prSet/>
      <dgm:spPr/>
      <dgm:t>
        <a:bodyPr/>
        <a:lstStyle/>
        <a:p>
          <a:endParaRPr lang="ru-RU"/>
        </a:p>
      </dgm:t>
    </dgm:pt>
    <dgm:pt modelId="{F85567B7-437C-4D67-8A8C-790293017FF3}">
      <dgm:prSet phldrT="[Текст]"/>
      <dgm:spPr/>
      <dgm:t>
        <a:bodyPr/>
        <a:lstStyle/>
        <a:p>
          <a:r>
            <a:rPr lang="uk-UA" b="1" dirty="0" smtClean="0">
              <a:solidFill>
                <a:srgbClr val="F8F8F8"/>
              </a:solidFill>
            </a:rPr>
            <a:t>Постійний рівень цін</a:t>
          </a:r>
          <a:endParaRPr lang="ru-RU" b="1" dirty="0">
            <a:solidFill>
              <a:srgbClr val="F8F8F8"/>
            </a:solidFill>
          </a:endParaRPr>
        </a:p>
      </dgm:t>
    </dgm:pt>
    <dgm:pt modelId="{08C6205E-E467-43FA-8B96-89972A57A1A3}" type="parTrans" cxnId="{11AADF8C-D786-4054-9F99-BE3EB48B54F2}">
      <dgm:prSet/>
      <dgm:spPr/>
      <dgm:t>
        <a:bodyPr/>
        <a:lstStyle/>
        <a:p>
          <a:endParaRPr lang="ru-RU"/>
        </a:p>
      </dgm:t>
    </dgm:pt>
    <dgm:pt modelId="{59C18604-5997-45B5-AC43-63978ABCB888}" type="sibTrans" cxnId="{11AADF8C-D786-4054-9F99-BE3EB48B54F2}">
      <dgm:prSet/>
      <dgm:spPr/>
      <dgm:t>
        <a:bodyPr/>
        <a:lstStyle/>
        <a:p>
          <a:endParaRPr lang="ru-RU"/>
        </a:p>
      </dgm:t>
    </dgm:pt>
    <dgm:pt modelId="{C51D765A-EABD-44AD-A824-0B7F7BAFC586}">
      <dgm:prSet phldrT="[Текст]"/>
      <dgm:spPr/>
      <dgm:t>
        <a:bodyPr/>
        <a:lstStyle/>
        <a:p>
          <a:r>
            <a:rPr lang="uk-UA" b="1" dirty="0" smtClean="0">
              <a:solidFill>
                <a:srgbClr val="F8F8F8"/>
              </a:solidFill>
            </a:rPr>
            <a:t>Торговий баланс</a:t>
          </a:r>
          <a:endParaRPr lang="ru-RU" b="1" dirty="0">
            <a:solidFill>
              <a:srgbClr val="F8F8F8"/>
            </a:solidFill>
          </a:endParaRPr>
        </a:p>
      </dgm:t>
    </dgm:pt>
    <dgm:pt modelId="{CCC5BE78-295B-4AE5-8C78-E721240C4B34}" type="parTrans" cxnId="{42D76FCE-6F83-43C7-8B27-33A324D8A84C}">
      <dgm:prSet/>
      <dgm:spPr/>
      <dgm:t>
        <a:bodyPr/>
        <a:lstStyle/>
        <a:p>
          <a:endParaRPr lang="ru-RU"/>
        </a:p>
      </dgm:t>
    </dgm:pt>
    <dgm:pt modelId="{78A54D2F-4080-40C2-ABFE-C6D28CE97B22}" type="sibTrans" cxnId="{42D76FCE-6F83-43C7-8B27-33A324D8A84C}">
      <dgm:prSet/>
      <dgm:spPr/>
      <dgm:t>
        <a:bodyPr/>
        <a:lstStyle/>
        <a:p>
          <a:endParaRPr lang="ru-RU"/>
        </a:p>
      </dgm:t>
    </dgm:pt>
    <dgm:pt modelId="{73848C6B-2017-4B9C-BDD5-9E0FDF4D6EE1}">
      <dgm:prSet phldrT="[Текст]"/>
      <dgm:spPr/>
      <dgm:t>
        <a:bodyPr/>
        <a:lstStyle/>
        <a:p>
          <a:r>
            <a:rPr lang="uk-UA" b="1" dirty="0" smtClean="0">
              <a:solidFill>
                <a:srgbClr val="F8F8F8"/>
              </a:solidFill>
            </a:rPr>
            <a:t>Повна зайнятість</a:t>
          </a:r>
          <a:endParaRPr lang="ru-RU" b="1" dirty="0">
            <a:solidFill>
              <a:srgbClr val="F8F8F8"/>
            </a:solidFill>
          </a:endParaRPr>
        </a:p>
      </dgm:t>
    </dgm:pt>
    <dgm:pt modelId="{9F71E946-B530-4271-A5C9-74DD156D7ECC}" type="parTrans" cxnId="{F1F61A46-0B0F-4C87-9E9C-8E70D34367F4}">
      <dgm:prSet/>
      <dgm:spPr/>
      <dgm:t>
        <a:bodyPr/>
        <a:lstStyle/>
        <a:p>
          <a:endParaRPr lang="ru-RU"/>
        </a:p>
      </dgm:t>
    </dgm:pt>
    <dgm:pt modelId="{090B623E-1D49-4BFC-80B8-85363EB0F2E1}" type="sibTrans" cxnId="{F1F61A46-0B0F-4C87-9E9C-8E70D34367F4}">
      <dgm:prSet/>
      <dgm:spPr/>
      <dgm:t>
        <a:bodyPr/>
        <a:lstStyle/>
        <a:p>
          <a:endParaRPr lang="ru-RU"/>
        </a:p>
      </dgm:t>
    </dgm:pt>
    <dgm:pt modelId="{4332C8E4-E7F9-40E1-92B0-AC6C4F6DE1BE}" type="pres">
      <dgm:prSet presAssocID="{A3E7065E-0564-4042-BE9A-8E33DF5082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6B1C2-7D46-40E4-80BA-0B1E2E7F961C}" type="pres">
      <dgm:prSet presAssocID="{7FB2FD61-A6F4-403E-A7AD-7186030908E5}" presName="centerShape" presStyleLbl="node0" presStyleIdx="0" presStyleCnt="1" custScaleX="185589" custScaleY="118481"/>
      <dgm:spPr/>
      <dgm:t>
        <a:bodyPr/>
        <a:lstStyle/>
        <a:p>
          <a:endParaRPr lang="ru-RU"/>
        </a:p>
      </dgm:t>
    </dgm:pt>
    <dgm:pt modelId="{28F72EAA-9ECA-40DA-94D9-87729F5265DB}" type="pres">
      <dgm:prSet presAssocID="{8DDFA6EE-080E-4F35-A89E-EB31FBD97B19}" presName="node" presStyleLbl="node1" presStyleIdx="0" presStyleCnt="4" custScaleX="202857" custScaleY="105229" custRadScaleRad="107291" custRadScaleInc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7F837-37EE-415F-939E-391B62C38D66}" type="pres">
      <dgm:prSet presAssocID="{8DDFA6EE-080E-4F35-A89E-EB31FBD97B19}" presName="dummy" presStyleCnt="0"/>
      <dgm:spPr/>
    </dgm:pt>
    <dgm:pt modelId="{480FD7CD-0ADC-4FF6-85D3-5FBF30E07A8A}" type="pres">
      <dgm:prSet presAssocID="{8975C6F4-547B-4A7F-B81F-C198E02697C0}" presName="sibTrans" presStyleLbl="sibTrans2D1" presStyleIdx="0" presStyleCnt="4" custScaleX="80052" custScaleY="82313" custLinFactNeighborX="466" custLinFactNeighborY="-3660"/>
      <dgm:spPr/>
      <dgm:t>
        <a:bodyPr/>
        <a:lstStyle/>
        <a:p>
          <a:endParaRPr lang="ru-RU"/>
        </a:p>
      </dgm:t>
    </dgm:pt>
    <dgm:pt modelId="{31B04DB5-1C85-4A47-B3DD-A582654677DD}" type="pres">
      <dgm:prSet presAssocID="{F85567B7-437C-4D67-8A8C-790293017FF3}" presName="node" presStyleLbl="node1" presStyleIdx="1" presStyleCnt="4" custScaleX="167330" custScaleY="155219" custRadScaleRad="155118" custRadScaleInc="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0C165-90EF-4B35-B87F-0EBE912DE37A}" type="pres">
      <dgm:prSet presAssocID="{F85567B7-437C-4D67-8A8C-790293017FF3}" presName="dummy" presStyleCnt="0"/>
      <dgm:spPr/>
    </dgm:pt>
    <dgm:pt modelId="{213E3CB2-8FCC-4D97-ACF7-CBA37182BB0E}" type="pres">
      <dgm:prSet presAssocID="{59C18604-5997-45B5-AC43-63978ABCB888}" presName="sibTrans" presStyleLbl="sibTrans2D1" presStyleIdx="1" presStyleCnt="4" custScaleX="81592" custScaleY="88527"/>
      <dgm:spPr/>
      <dgm:t>
        <a:bodyPr/>
        <a:lstStyle/>
        <a:p>
          <a:endParaRPr lang="ru-RU"/>
        </a:p>
      </dgm:t>
    </dgm:pt>
    <dgm:pt modelId="{4D300314-7355-46C7-85B9-2D7685C384AD}" type="pres">
      <dgm:prSet presAssocID="{C51D765A-EABD-44AD-A824-0B7F7BAFC586}" presName="node" presStyleLbl="node1" presStyleIdx="2" presStyleCnt="4" custScaleX="197515" custScaleY="119160" custRadScaleRad="99639" custRadScaleInc="-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451D8-5852-4C38-971D-1F54B8EB64D2}" type="pres">
      <dgm:prSet presAssocID="{C51D765A-EABD-44AD-A824-0B7F7BAFC586}" presName="dummy" presStyleCnt="0"/>
      <dgm:spPr/>
    </dgm:pt>
    <dgm:pt modelId="{EC8F471A-BA73-4447-9610-D04B6150826A}" type="pres">
      <dgm:prSet presAssocID="{78A54D2F-4080-40C2-ABFE-C6D28CE97B22}" presName="sibTrans" presStyleLbl="sibTrans2D1" presStyleIdx="2" presStyleCnt="4" custScaleX="87771" custScaleY="88418"/>
      <dgm:spPr/>
      <dgm:t>
        <a:bodyPr/>
        <a:lstStyle/>
        <a:p>
          <a:endParaRPr lang="ru-RU"/>
        </a:p>
      </dgm:t>
    </dgm:pt>
    <dgm:pt modelId="{889E164A-4AC0-4246-8615-6B76E0038DFA}" type="pres">
      <dgm:prSet presAssocID="{73848C6B-2017-4B9C-BDD5-9E0FDF4D6EE1}" presName="node" presStyleLbl="node1" presStyleIdx="3" presStyleCnt="4" custScaleX="163228" custScaleY="147563" custRadScaleRad="146040" custRadScaleInc="-5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A736-9321-405D-B186-DB76719AAB53}" type="pres">
      <dgm:prSet presAssocID="{73848C6B-2017-4B9C-BDD5-9E0FDF4D6EE1}" presName="dummy" presStyleCnt="0"/>
      <dgm:spPr/>
    </dgm:pt>
    <dgm:pt modelId="{EFE7DF20-DAB2-4AFC-B095-BF473FE72BDE}" type="pres">
      <dgm:prSet presAssocID="{090B623E-1D49-4BFC-80B8-85363EB0F2E1}" presName="sibTrans" presStyleLbl="sibTrans2D1" presStyleIdx="3" presStyleCnt="4" custScaleX="94232" custScaleY="91458" custLinFactNeighborX="3660"/>
      <dgm:spPr/>
      <dgm:t>
        <a:bodyPr/>
        <a:lstStyle/>
        <a:p>
          <a:endParaRPr lang="ru-RU"/>
        </a:p>
      </dgm:t>
    </dgm:pt>
  </dgm:ptLst>
  <dgm:cxnLst>
    <dgm:cxn modelId="{DAAD1739-7339-4A39-9BC0-8510C0E6487F}" type="presOf" srcId="{7FB2FD61-A6F4-403E-A7AD-7186030908E5}" destId="{41B6B1C2-7D46-40E4-80BA-0B1E2E7F961C}" srcOrd="0" destOrd="0" presId="urn:microsoft.com/office/officeart/2005/8/layout/radial6"/>
    <dgm:cxn modelId="{3EA7A5AF-D418-4705-AAC3-F580C33DBA8D}" type="presOf" srcId="{59C18604-5997-45B5-AC43-63978ABCB888}" destId="{213E3CB2-8FCC-4D97-ACF7-CBA37182BB0E}" srcOrd="0" destOrd="0" presId="urn:microsoft.com/office/officeart/2005/8/layout/radial6"/>
    <dgm:cxn modelId="{DD62E97A-0A14-4728-8C73-A905C8EDB39C}" type="presOf" srcId="{78A54D2F-4080-40C2-ABFE-C6D28CE97B22}" destId="{EC8F471A-BA73-4447-9610-D04B6150826A}" srcOrd="0" destOrd="0" presId="urn:microsoft.com/office/officeart/2005/8/layout/radial6"/>
    <dgm:cxn modelId="{11AADF8C-D786-4054-9F99-BE3EB48B54F2}" srcId="{7FB2FD61-A6F4-403E-A7AD-7186030908E5}" destId="{F85567B7-437C-4D67-8A8C-790293017FF3}" srcOrd="1" destOrd="0" parTransId="{08C6205E-E467-43FA-8B96-89972A57A1A3}" sibTransId="{59C18604-5997-45B5-AC43-63978ABCB888}"/>
    <dgm:cxn modelId="{98E10D21-043E-418C-B0CC-EA8BD00C89C8}" type="presOf" srcId="{8DDFA6EE-080E-4F35-A89E-EB31FBD97B19}" destId="{28F72EAA-9ECA-40DA-94D9-87729F5265DB}" srcOrd="0" destOrd="0" presId="urn:microsoft.com/office/officeart/2005/8/layout/radial6"/>
    <dgm:cxn modelId="{F1F61A46-0B0F-4C87-9E9C-8E70D34367F4}" srcId="{7FB2FD61-A6F4-403E-A7AD-7186030908E5}" destId="{73848C6B-2017-4B9C-BDD5-9E0FDF4D6EE1}" srcOrd="3" destOrd="0" parTransId="{9F71E946-B530-4271-A5C9-74DD156D7ECC}" sibTransId="{090B623E-1D49-4BFC-80B8-85363EB0F2E1}"/>
    <dgm:cxn modelId="{D0D3C8E6-425D-400C-A735-4F828F005BC7}" srcId="{A3E7065E-0564-4042-BE9A-8E33DF5082E5}" destId="{7FB2FD61-A6F4-403E-A7AD-7186030908E5}" srcOrd="0" destOrd="0" parTransId="{F67DC7E0-C616-4293-82B5-846056ED0AD8}" sibTransId="{8228D3AA-A516-453C-885F-EE1FC572132E}"/>
    <dgm:cxn modelId="{FD7B28C1-7C37-4140-84D8-5299F0819350}" type="presOf" srcId="{F85567B7-437C-4D67-8A8C-790293017FF3}" destId="{31B04DB5-1C85-4A47-B3DD-A582654677DD}" srcOrd="0" destOrd="0" presId="urn:microsoft.com/office/officeart/2005/8/layout/radial6"/>
    <dgm:cxn modelId="{42D76FCE-6F83-43C7-8B27-33A324D8A84C}" srcId="{7FB2FD61-A6F4-403E-A7AD-7186030908E5}" destId="{C51D765A-EABD-44AD-A824-0B7F7BAFC586}" srcOrd="2" destOrd="0" parTransId="{CCC5BE78-295B-4AE5-8C78-E721240C4B34}" sibTransId="{78A54D2F-4080-40C2-ABFE-C6D28CE97B22}"/>
    <dgm:cxn modelId="{1756AD0D-8868-4613-B4C9-1B6B4C68D853}" type="presOf" srcId="{C51D765A-EABD-44AD-A824-0B7F7BAFC586}" destId="{4D300314-7355-46C7-85B9-2D7685C384AD}" srcOrd="0" destOrd="0" presId="urn:microsoft.com/office/officeart/2005/8/layout/radial6"/>
    <dgm:cxn modelId="{910B7FA3-9470-4B62-A8C1-514183C5CDDB}" srcId="{7FB2FD61-A6F4-403E-A7AD-7186030908E5}" destId="{8DDFA6EE-080E-4F35-A89E-EB31FBD97B19}" srcOrd="0" destOrd="0" parTransId="{DC0C00E1-10C9-4D8B-A188-1962161D3432}" sibTransId="{8975C6F4-547B-4A7F-B81F-C198E02697C0}"/>
    <dgm:cxn modelId="{C887AA6A-4F68-4D6B-A0E5-A675BE9A19B4}" type="presOf" srcId="{8975C6F4-547B-4A7F-B81F-C198E02697C0}" destId="{480FD7CD-0ADC-4FF6-85D3-5FBF30E07A8A}" srcOrd="0" destOrd="0" presId="urn:microsoft.com/office/officeart/2005/8/layout/radial6"/>
    <dgm:cxn modelId="{05E180E7-3BAA-4BAC-9DAC-85BAF375BE77}" type="presOf" srcId="{090B623E-1D49-4BFC-80B8-85363EB0F2E1}" destId="{EFE7DF20-DAB2-4AFC-B095-BF473FE72BDE}" srcOrd="0" destOrd="0" presId="urn:microsoft.com/office/officeart/2005/8/layout/radial6"/>
    <dgm:cxn modelId="{DA831E99-986C-419D-BBE3-22C7C6D7C7FF}" type="presOf" srcId="{A3E7065E-0564-4042-BE9A-8E33DF5082E5}" destId="{4332C8E4-E7F9-40E1-92B0-AC6C4F6DE1BE}" srcOrd="0" destOrd="0" presId="urn:microsoft.com/office/officeart/2005/8/layout/radial6"/>
    <dgm:cxn modelId="{1AB05191-7E88-4718-8BEC-E4EEED277F03}" type="presOf" srcId="{73848C6B-2017-4B9C-BDD5-9E0FDF4D6EE1}" destId="{889E164A-4AC0-4246-8615-6B76E0038DFA}" srcOrd="0" destOrd="0" presId="urn:microsoft.com/office/officeart/2005/8/layout/radial6"/>
    <dgm:cxn modelId="{EFFD4718-40BD-42CF-8706-173154E84054}" type="presParOf" srcId="{4332C8E4-E7F9-40E1-92B0-AC6C4F6DE1BE}" destId="{41B6B1C2-7D46-40E4-80BA-0B1E2E7F961C}" srcOrd="0" destOrd="0" presId="urn:microsoft.com/office/officeart/2005/8/layout/radial6"/>
    <dgm:cxn modelId="{AF7B6EA7-660D-449F-B64A-BCDC5FA01042}" type="presParOf" srcId="{4332C8E4-E7F9-40E1-92B0-AC6C4F6DE1BE}" destId="{28F72EAA-9ECA-40DA-94D9-87729F5265DB}" srcOrd="1" destOrd="0" presId="urn:microsoft.com/office/officeart/2005/8/layout/radial6"/>
    <dgm:cxn modelId="{DD7DBA7E-3D56-42D1-A81F-BE4D46B840E8}" type="presParOf" srcId="{4332C8E4-E7F9-40E1-92B0-AC6C4F6DE1BE}" destId="{CCA7F837-37EE-415F-939E-391B62C38D66}" srcOrd="2" destOrd="0" presId="urn:microsoft.com/office/officeart/2005/8/layout/radial6"/>
    <dgm:cxn modelId="{A53F40BA-25EE-4B8C-906D-5186125E0FB5}" type="presParOf" srcId="{4332C8E4-E7F9-40E1-92B0-AC6C4F6DE1BE}" destId="{480FD7CD-0ADC-4FF6-85D3-5FBF30E07A8A}" srcOrd="3" destOrd="0" presId="urn:microsoft.com/office/officeart/2005/8/layout/radial6"/>
    <dgm:cxn modelId="{55A62A4E-1B1F-4958-A919-6E297861A320}" type="presParOf" srcId="{4332C8E4-E7F9-40E1-92B0-AC6C4F6DE1BE}" destId="{31B04DB5-1C85-4A47-B3DD-A582654677DD}" srcOrd="4" destOrd="0" presId="urn:microsoft.com/office/officeart/2005/8/layout/radial6"/>
    <dgm:cxn modelId="{0BED1B02-9EFC-4827-B941-C170F52D40FE}" type="presParOf" srcId="{4332C8E4-E7F9-40E1-92B0-AC6C4F6DE1BE}" destId="{0C60C165-90EF-4B35-B87F-0EBE912DE37A}" srcOrd="5" destOrd="0" presId="urn:microsoft.com/office/officeart/2005/8/layout/radial6"/>
    <dgm:cxn modelId="{985B8F33-2305-4F59-AFF3-30C581F504A2}" type="presParOf" srcId="{4332C8E4-E7F9-40E1-92B0-AC6C4F6DE1BE}" destId="{213E3CB2-8FCC-4D97-ACF7-CBA37182BB0E}" srcOrd="6" destOrd="0" presId="urn:microsoft.com/office/officeart/2005/8/layout/radial6"/>
    <dgm:cxn modelId="{A4758905-1863-470B-A8C3-70B2AA11A676}" type="presParOf" srcId="{4332C8E4-E7F9-40E1-92B0-AC6C4F6DE1BE}" destId="{4D300314-7355-46C7-85B9-2D7685C384AD}" srcOrd="7" destOrd="0" presId="urn:microsoft.com/office/officeart/2005/8/layout/radial6"/>
    <dgm:cxn modelId="{14E2D77E-A698-4985-844C-8035E74A131C}" type="presParOf" srcId="{4332C8E4-E7F9-40E1-92B0-AC6C4F6DE1BE}" destId="{C6E451D8-5852-4C38-971D-1F54B8EB64D2}" srcOrd="8" destOrd="0" presId="urn:microsoft.com/office/officeart/2005/8/layout/radial6"/>
    <dgm:cxn modelId="{63AD3E94-373B-4F75-AB2C-BFA38230B2F4}" type="presParOf" srcId="{4332C8E4-E7F9-40E1-92B0-AC6C4F6DE1BE}" destId="{EC8F471A-BA73-4447-9610-D04B6150826A}" srcOrd="9" destOrd="0" presId="urn:microsoft.com/office/officeart/2005/8/layout/radial6"/>
    <dgm:cxn modelId="{E21C8FEF-5306-49B5-AB08-51A912F233A3}" type="presParOf" srcId="{4332C8E4-E7F9-40E1-92B0-AC6C4F6DE1BE}" destId="{889E164A-4AC0-4246-8615-6B76E0038DFA}" srcOrd="10" destOrd="0" presId="urn:microsoft.com/office/officeart/2005/8/layout/radial6"/>
    <dgm:cxn modelId="{741F9715-1E0C-45FE-BBA4-903B95E3F576}" type="presParOf" srcId="{4332C8E4-E7F9-40E1-92B0-AC6C4F6DE1BE}" destId="{9AA8A736-9321-405D-B186-DB76719AAB53}" srcOrd="11" destOrd="0" presId="urn:microsoft.com/office/officeart/2005/8/layout/radial6"/>
    <dgm:cxn modelId="{7FE86BED-34CA-4509-B799-FFB495965217}" type="presParOf" srcId="{4332C8E4-E7F9-40E1-92B0-AC6C4F6DE1BE}" destId="{EFE7DF20-DAB2-4AFC-B095-BF473FE72B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9BD8A-AC08-4267-B531-C27FC61EFE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7D441-5D59-4EE8-AFD0-901D9AB0CD8B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rPr>
            <a:t>ВВП</a:t>
          </a:r>
          <a:endParaRPr lang="ru-RU" b="1" dirty="0">
            <a:solidFill>
              <a:srgbClr val="FF66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C7872-C9D7-48EF-9B32-6934646C4163}" type="parTrans" cxnId="{A50A4F71-306E-463A-B02C-B7B4C7D32B23}">
      <dgm:prSet/>
      <dgm:spPr/>
      <dgm:t>
        <a:bodyPr/>
        <a:lstStyle/>
        <a:p>
          <a:pPr algn="just"/>
          <a:endParaRPr lang="ru-RU"/>
        </a:p>
      </dgm:t>
    </dgm:pt>
    <dgm:pt modelId="{960757FD-7162-4B72-A112-2D392D12BEE7}" type="sibTrans" cxnId="{A50A4F71-306E-463A-B02C-B7B4C7D32B23}">
      <dgm:prSet/>
      <dgm:spPr/>
      <dgm:t>
        <a:bodyPr/>
        <a:lstStyle/>
        <a:p>
          <a:pPr algn="just"/>
          <a:endParaRPr lang="ru-RU"/>
        </a:p>
      </dgm:t>
    </dgm:pt>
    <dgm:pt modelId="{38448B20-C91B-481D-BBA8-F8B862843231}">
      <dgm:prSet phldrT="[Текст]" custT="1"/>
      <dgm:spPr/>
      <dgm:t>
        <a:bodyPr/>
        <a:lstStyle/>
        <a:p>
          <a:pPr marL="0" indent="0" algn="l"/>
          <a:r>
            <a: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Номінальний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: </a:t>
          </a:r>
          <a:br>
            <a:rPr lang="uk-UA" sz="2400" dirty="0" smtClean="0">
              <a:latin typeface="Times New Roman" pitchFamily="18" charset="0"/>
              <a:cs typeface="Times New Roman" pitchFamily="18" charset="0"/>
            </a:rPr>
          </a:b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</a:t>
          </a:r>
          <a:b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поточних </a:t>
          </a:r>
          <a:b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b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цінах  </a:t>
          </a:r>
          <a:endParaRPr lang="ru-RU" sz="24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AE6404-D6CC-4348-99BE-0030F517DFBB}" type="parTrans" cxnId="{07730677-9FDD-450C-8284-FC4A4F968EAA}">
      <dgm:prSet/>
      <dgm:spPr/>
      <dgm:t>
        <a:bodyPr/>
        <a:lstStyle/>
        <a:p>
          <a:pPr algn="just"/>
          <a:endParaRPr lang="ru-RU"/>
        </a:p>
      </dgm:t>
    </dgm:pt>
    <dgm:pt modelId="{8BF6467C-A193-42C9-A77E-59330988F906}" type="sibTrans" cxnId="{07730677-9FDD-450C-8284-FC4A4F968EAA}">
      <dgm:prSet/>
      <dgm:spPr/>
      <dgm:t>
        <a:bodyPr/>
        <a:lstStyle/>
        <a:p>
          <a:pPr algn="just"/>
          <a:endParaRPr lang="ru-RU"/>
        </a:p>
      </dgm:t>
    </dgm:pt>
    <dgm:pt modelId="{2040E339-B5C6-4646-B1BF-D9B86DCCD1A1}">
      <dgm:prSet phldrT="[Текст]" custT="1"/>
      <dgm:spPr/>
      <dgm:t>
        <a:bodyPr/>
        <a:lstStyle/>
        <a:p>
          <a:pPr algn="just"/>
          <a:r>
            <a: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Реальний</a:t>
          </a:r>
          <a:r>
            <a: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 постійних цінах (</a:t>
          </a:r>
          <a:r>
            <a:rPr lang="uk-UA" sz="2400" dirty="0" err="1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цінах</a:t>
          </a: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базового року) </a:t>
          </a:r>
          <a:endParaRPr lang="ru-RU" sz="24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25C0D6-7E81-40AE-9C0D-3569998CE841}" type="parTrans" cxnId="{63B38167-4FD8-4BE5-A4F8-6F8EC5605CB8}">
      <dgm:prSet/>
      <dgm:spPr/>
      <dgm:t>
        <a:bodyPr/>
        <a:lstStyle/>
        <a:p>
          <a:pPr algn="just"/>
          <a:endParaRPr lang="ru-RU"/>
        </a:p>
      </dgm:t>
    </dgm:pt>
    <dgm:pt modelId="{C599D6AE-D450-4215-97C5-1D3574DE8896}" type="sibTrans" cxnId="{63B38167-4FD8-4BE5-A4F8-6F8EC5605CB8}">
      <dgm:prSet/>
      <dgm:spPr/>
      <dgm:t>
        <a:bodyPr/>
        <a:lstStyle/>
        <a:p>
          <a:pPr algn="just"/>
          <a:endParaRPr lang="ru-RU"/>
        </a:p>
      </dgm:t>
    </dgm:pt>
    <dgm:pt modelId="{923D4CF1-CF5F-4208-8FE1-E2BD2D34B08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Природний (потенційний)</a:t>
          </a:r>
        </a:p>
        <a:p>
          <a:pPr algn="just">
            <a:lnSpc>
              <a:spcPct val="90000"/>
            </a:lnSpc>
          </a:pPr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 постійних цінах за природного рівня безробіття</a:t>
          </a:r>
          <a:endParaRPr lang="ru-RU" sz="24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9AB0F0-22A2-4F00-B4E3-DDC9B4D46A80}" type="parTrans" cxnId="{C786128B-06A1-492B-BDAD-74B9F839242E}">
      <dgm:prSet/>
      <dgm:spPr/>
      <dgm:t>
        <a:bodyPr/>
        <a:lstStyle/>
        <a:p>
          <a:pPr algn="just"/>
          <a:endParaRPr lang="ru-RU"/>
        </a:p>
      </dgm:t>
    </dgm:pt>
    <dgm:pt modelId="{C40CD466-5B9A-4D10-BF8F-AAEC16752CB2}" type="sibTrans" cxnId="{C786128B-06A1-492B-BDAD-74B9F839242E}">
      <dgm:prSet/>
      <dgm:spPr/>
      <dgm:t>
        <a:bodyPr/>
        <a:lstStyle/>
        <a:p>
          <a:pPr algn="just"/>
          <a:endParaRPr lang="ru-RU"/>
        </a:p>
      </dgm:t>
    </dgm:pt>
    <dgm:pt modelId="{31C8F914-1E19-4778-85D8-CD94BB725B18}" type="pres">
      <dgm:prSet presAssocID="{3DF9BD8A-AC08-4267-B531-C27FC61EFE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2FC206-C10D-4D3D-ABEE-D6705A661742}" type="pres">
      <dgm:prSet presAssocID="{59B7D441-5D59-4EE8-AFD0-901D9AB0CD8B}" presName="hierRoot1" presStyleCnt="0"/>
      <dgm:spPr/>
    </dgm:pt>
    <dgm:pt modelId="{DA525CDA-66D8-4E23-90C4-04BAFE7B48AF}" type="pres">
      <dgm:prSet presAssocID="{59B7D441-5D59-4EE8-AFD0-901D9AB0CD8B}" presName="composite" presStyleCnt="0"/>
      <dgm:spPr/>
    </dgm:pt>
    <dgm:pt modelId="{C3378A81-6F9E-4F9D-94FE-5275DFE7255C}" type="pres">
      <dgm:prSet presAssocID="{59B7D441-5D59-4EE8-AFD0-901D9AB0CD8B}" presName="background" presStyleLbl="node0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02B3D9B-2C3A-471E-A517-5CDAD0C1F0F5}" type="pres">
      <dgm:prSet presAssocID="{59B7D441-5D59-4EE8-AFD0-901D9AB0CD8B}" presName="text" presStyleLbl="fgAcc0" presStyleIdx="0" presStyleCnt="1" custScaleX="123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0FEEA-ADF1-4A4C-B486-69969822797C}" type="pres">
      <dgm:prSet presAssocID="{59B7D441-5D59-4EE8-AFD0-901D9AB0CD8B}" presName="hierChild2" presStyleCnt="0"/>
      <dgm:spPr/>
    </dgm:pt>
    <dgm:pt modelId="{2310AFD0-D84E-43A7-8378-6E0E63E8230A}" type="pres">
      <dgm:prSet presAssocID="{5FAE6404-D6CC-4348-99BE-0030F517DFB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D187B68-638B-41B3-82F2-AE88CB209564}" type="pres">
      <dgm:prSet presAssocID="{38448B20-C91B-481D-BBA8-F8B862843231}" presName="hierRoot2" presStyleCnt="0"/>
      <dgm:spPr/>
    </dgm:pt>
    <dgm:pt modelId="{A3A3130D-AB33-4CDD-A6F3-52C98149481B}" type="pres">
      <dgm:prSet presAssocID="{38448B20-C91B-481D-BBA8-F8B862843231}" presName="composite2" presStyleCnt="0"/>
      <dgm:spPr/>
    </dgm:pt>
    <dgm:pt modelId="{24AD0EA4-9AA0-4AE3-B20A-9A220A6EA09A}" type="pres">
      <dgm:prSet presAssocID="{38448B20-C91B-481D-BBA8-F8B862843231}" presName="background2" presStyleLbl="node2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FF89DE1-E3F8-450D-A947-9DDB6F6BF6F7}" type="pres">
      <dgm:prSet presAssocID="{38448B20-C91B-481D-BBA8-F8B862843231}" presName="text2" presStyleLbl="fgAcc2" presStyleIdx="0" presStyleCnt="3" custScaleX="129140" custScaleY="179990" custLinFactNeighborX="-227" custLinFactNeighborY="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12B76E-A2AE-4C7C-A22F-58C8ECF6C86C}" type="pres">
      <dgm:prSet presAssocID="{38448B20-C91B-481D-BBA8-F8B862843231}" presName="hierChild3" presStyleCnt="0"/>
      <dgm:spPr/>
    </dgm:pt>
    <dgm:pt modelId="{ECF10000-246C-4C02-9B14-A13A99103DCB}" type="pres">
      <dgm:prSet presAssocID="{CA25C0D6-7E81-40AE-9C0D-3569998CE84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C01B47F-B41E-48C5-8A65-4E66EC7EA01C}" type="pres">
      <dgm:prSet presAssocID="{2040E339-B5C6-4646-B1BF-D9B86DCCD1A1}" presName="hierRoot2" presStyleCnt="0"/>
      <dgm:spPr/>
    </dgm:pt>
    <dgm:pt modelId="{16093070-91B5-458B-BB8A-07100BFD3986}" type="pres">
      <dgm:prSet presAssocID="{2040E339-B5C6-4646-B1BF-D9B86DCCD1A1}" presName="composite2" presStyleCnt="0"/>
      <dgm:spPr/>
    </dgm:pt>
    <dgm:pt modelId="{EB9A483E-F668-4BAD-AF29-FC9776E5AB70}" type="pres">
      <dgm:prSet presAssocID="{2040E339-B5C6-4646-B1BF-D9B86DCCD1A1}" presName="background2" presStyleLbl="node2" presStyleIdx="1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67030C03-65D0-4261-903B-31CCF3A82DD2}" type="pres">
      <dgm:prSet presAssocID="{2040E339-B5C6-4646-B1BF-D9B86DCCD1A1}" presName="text2" presStyleLbl="fgAcc2" presStyleIdx="1" presStyleCnt="3" custScaleX="131451" custScaleY="169520" custLinFactNeighborX="-1180" custLinFactNeighborY="-7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66DC6-4B08-42FC-8D09-B5590BF65F4B}" type="pres">
      <dgm:prSet presAssocID="{2040E339-B5C6-4646-B1BF-D9B86DCCD1A1}" presName="hierChild3" presStyleCnt="0"/>
      <dgm:spPr/>
    </dgm:pt>
    <dgm:pt modelId="{3BC986E9-9884-4EBF-BD63-4920D415E205}" type="pres">
      <dgm:prSet presAssocID="{0A9AB0F0-22A2-4F00-B4E3-DDC9B4D46A8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71147D8-857B-4DFE-81A9-EB16B8219EE4}" type="pres">
      <dgm:prSet presAssocID="{923D4CF1-CF5F-4208-8FE1-E2BD2D34B085}" presName="hierRoot2" presStyleCnt="0"/>
      <dgm:spPr/>
    </dgm:pt>
    <dgm:pt modelId="{CB0B2110-8878-4C5E-8ACA-CAB32430692D}" type="pres">
      <dgm:prSet presAssocID="{923D4CF1-CF5F-4208-8FE1-E2BD2D34B085}" presName="composite2" presStyleCnt="0"/>
      <dgm:spPr/>
    </dgm:pt>
    <dgm:pt modelId="{992CA900-34EF-4D69-837E-12B6BE6C432D}" type="pres">
      <dgm:prSet presAssocID="{923D4CF1-CF5F-4208-8FE1-E2BD2D34B085}" presName="background2" presStyleLbl="node2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833002A-6812-4DE8-80BB-F3872E7C7575}" type="pres">
      <dgm:prSet presAssocID="{923D4CF1-CF5F-4208-8FE1-E2BD2D34B085}" presName="text2" presStyleLbl="fgAcc2" presStyleIdx="2" presStyleCnt="3" custScaleX="131792" custScaleY="190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D958F-D117-47F5-93E0-B319E1F35383}" type="pres">
      <dgm:prSet presAssocID="{923D4CF1-CF5F-4208-8FE1-E2BD2D34B085}" presName="hierChild3" presStyleCnt="0"/>
      <dgm:spPr/>
    </dgm:pt>
  </dgm:ptLst>
  <dgm:cxnLst>
    <dgm:cxn modelId="{63B38167-4FD8-4BE5-A4F8-6F8EC5605CB8}" srcId="{59B7D441-5D59-4EE8-AFD0-901D9AB0CD8B}" destId="{2040E339-B5C6-4646-B1BF-D9B86DCCD1A1}" srcOrd="1" destOrd="0" parTransId="{CA25C0D6-7E81-40AE-9C0D-3569998CE841}" sibTransId="{C599D6AE-D450-4215-97C5-1D3574DE8896}"/>
    <dgm:cxn modelId="{E9D8F027-D2A0-4F3D-B321-D41244E72309}" type="presOf" srcId="{38448B20-C91B-481D-BBA8-F8B862843231}" destId="{2FF89DE1-E3F8-450D-A947-9DDB6F6BF6F7}" srcOrd="0" destOrd="0" presId="urn:microsoft.com/office/officeart/2005/8/layout/hierarchy1"/>
    <dgm:cxn modelId="{C786128B-06A1-492B-BDAD-74B9F839242E}" srcId="{59B7D441-5D59-4EE8-AFD0-901D9AB0CD8B}" destId="{923D4CF1-CF5F-4208-8FE1-E2BD2D34B085}" srcOrd="2" destOrd="0" parTransId="{0A9AB0F0-22A2-4F00-B4E3-DDC9B4D46A80}" sibTransId="{C40CD466-5B9A-4D10-BF8F-AAEC16752CB2}"/>
    <dgm:cxn modelId="{333A471B-C9E5-497A-B612-DBC62D3F7A9F}" type="presOf" srcId="{923D4CF1-CF5F-4208-8FE1-E2BD2D34B085}" destId="{9833002A-6812-4DE8-80BB-F3872E7C7575}" srcOrd="0" destOrd="0" presId="urn:microsoft.com/office/officeart/2005/8/layout/hierarchy1"/>
    <dgm:cxn modelId="{E91708B9-D1FE-464E-97FD-882825424917}" type="presOf" srcId="{0A9AB0F0-22A2-4F00-B4E3-DDC9B4D46A80}" destId="{3BC986E9-9884-4EBF-BD63-4920D415E205}" srcOrd="0" destOrd="0" presId="urn:microsoft.com/office/officeart/2005/8/layout/hierarchy1"/>
    <dgm:cxn modelId="{465673DF-D53C-4A16-81D8-9950505C5FCF}" type="presOf" srcId="{3DF9BD8A-AC08-4267-B531-C27FC61EFE3B}" destId="{31C8F914-1E19-4778-85D8-CD94BB725B18}" srcOrd="0" destOrd="0" presId="urn:microsoft.com/office/officeart/2005/8/layout/hierarchy1"/>
    <dgm:cxn modelId="{07730677-9FDD-450C-8284-FC4A4F968EAA}" srcId="{59B7D441-5D59-4EE8-AFD0-901D9AB0CD8B}" destId="{38448B20-C91B-481D-BBA8-F8B862843231}" srcOrd="0" destOrd="0" parTransId="{5FAE6404-D6CC-4348-99BE-0030F517DFBB}" sibTransId="{8BF6467C-A193-42C9-A77E-59330988F906}"/>
    <dgm:cxn modelId="{51BE83E8-2097-4B00-AF1D-BF876CEEC022}" type="presOf" srcId="{2040E339-B5C6-4646-B1BF-D9B86DCCD1A1}" destId="{67030C03-65D0-4261-903B-31CCF3A82DD2}" srcOrd="0" destOrd="0" presId="urn:microsoft.com/office/officeart/2005/8/layout/hierarchy1"/>
    <dgm:cxn modelId="{35BD89E7-0752-4C71-A6E4-2509D330A814}" type="presOf" srcId="{5FAE6404-D6CC-4348-99BE-0030F517DFBB}" destId="{2310AFD0-D84E-43A7-8378-6E0E63E8230A}" srcOrd="0" destOrd="0" presId="urn:microsoft.com/office/officeart/2005/8/layout/hierarchy1"/>
    <dgm:cxn modelId="{D896570F-5CCE-4B81-B081-E919315C38C1}" type="presOf" srcId="{59B7D441-5D59-4EE8-AFD0-901D9AB0CD8B}" destId="{F02B3D9B-2C3A-471E-A517-5CDAD0C1F0F5}" srcOrd="0" destOrd="0" presId="urn:microsoft.com/office/officeart/2005/8/layout/hierarchy1"/>
    <dgm:cxn modelId="{08C1F558-5117-4C7E-8CD7-44402B23A9FB}" type="presOf" srcId="{CA25C0D6-7E81-40AE-9C0D-3569998CE841}" destId="{ECF10000-246C-4C02-9B14-A13A99103DCB}" srcOrd="0" destOrd="0" presId="urn:microsoft.com/office/officeart/2005/8/layout/hierarchy1"/>
    <dgm:cxn modelId="{A50A4F71-306E-463A-B02C-B7B4C7D32B23}" srcId="{3DF9BD8A-AC08-4267-B531-C27FC61EFE3B}" destId="{59B7D441-5D59-4EE8-AFD0-901D9AB0CD8B}" srcOrd="0" destOrd="0" parTransId="{FF6C7872-C9D7-48EF-9B32-6934646C4163}" sibTransId="{960757FD-7162-4B72-A112-2D392D12BEE7}"/>
    <dgm:cxn modelId="{C4F8ED37-0F9D-4115-8732-20ED4B9DC0FC}" type="presParOf" srcId="{31C8F914-1E19-4778-85D8-CD94BB725B18}" destId="{202FC206-C10D-4D3D-ABEE-D6705A661742}" srcOrd="0" destOrd="0" presId="urn:microsoft.com/office/officeart/2005/8/layout/hierarchy1"/>
    <dgm:cxn modelId="{9C6704AE-A532-4082-98C2-219C654E45BE}" type="presParOf" srcId="{202FC206-C10D-4D3D-ABEE-D6705A661742}" destId="{DA525CDA-66D8-4E23-90C4-04BAFE7B48AF}" srcOrd="0" destOrd="0" presId="urn:microsoft.com/office/officeart/2005/8/layout/hierarchy1"/>
    <dgm:cxn modelId="{2AD7BC15-C001-4C91-A795-A8141A8626A9}" type="presParOf" srcId="{DA525CDA-66D8-4E23-90C4-04BAFE7B48AF}" destId="{C3378A81-6F9E-4F9D-94FE-5275DFE7255C}" srcOrd="0" destOrd="0" presId="urn:microsoft.com/office/officeart/2005/8/layout/hierarchy1"/>
    <dgm:cxn modelId="{08CE4988-6E34-4F87-A839-040B1D3F3475}" type="presParOf" srcId="{DA525CDA-66D8-4E23-90C4-04BAFE7B48AF}" destId="{F02B3D9B-2C3A-471E-A517-5CDAD0C1F0F5}" srcOrd="1" destOrd="0" presId="urn:microsoft.com/office/officeart/2005/8/layout/hierarchy1"/>
    <dgm:cxn modelId="{2026B7EE-7F2D-428B-A663-9ED9CFDC1763}" type="presParOf" srcId="{202FC206-C10D-4D3D-ABEE-D6705A661742}" destId="{DCF0FEEA-ADF1-4A4C-B486-69969822797C}" srcOrd="1" destOrd="0" presId="urn:microsoft.com/office/officeart/2005/8/layout/hierarchy1"/>
    <dgm:cxn modelId="{912C5CBD-6B0B-4E05-921A-E8DAA4C3BB7D}" type="presParOf" srcId="{DCF0FEEA-ADF1-4A4C-B486-69969822797C}" destId="{2310AFD0-D84E-43A7-8378-6E0E63E8230A}" srcOrd="0" destOrd="0" presId="urn:microsoft.com/office/officeart/2005/8/layout/hierarchy1"/>
    <dgm:cxn modelId="{772D512C-74A4-4157-BD41-47144A6B2890}" type="presParOf" srcId="{DCF0FEEA-ADF1-4A4C-B486-69969822797C}" destId="{FD187B68-638B-41B3-82F2-AE88CB209564}" srcOrd="1" destOrd="0" presId="urn:microsoft.com/office/officeart/2005/8/layout/hierarchy1"/>
    <dgm:cxn modelId="{06A7B06F-6A07-405E-AE58-061EB9F07AFF}" type="presParOf" srcId="{FD187B68-638B-41B3-82F2-AE88CB209564}" destId="{A3A3130D-AB33-4CDD-A6F3-52C98149481B}" srcOrd="0" destOrd="0" presId="urn:microsoft.com/office/officeart/2005/8/layout/hierarchy1"/>
    <dgm:cxn modelId="{56BB5AE9-8A81-4C07-8FAA-9F7E0468D9C8}" type="presParOf" srcId="{A3A3130D-AB33-4CDD-A6F3-52C98149481B}" destId="{24AD0EA4-9AA0-4AE3-B20A-9A220A6EA09A}" srcOrd="0" destOrd="0" presId="urn:microsoft.com/office/officeart/2005/8/layout/hierarchy1"/>
    <dgm:cxn modelId="{3F734C64-0D9B-4BD4-A819-CBA8F5B4B9F5}" type="presParOf" srcId="{A3A3130D-AB33-4CDD-A6F3-52C98149481B}" destId="{2FF89DE1-E3F8-450D-A947-9DDB6F6BF6F7}" srcOrd="1" destOrd="0" presId="urn:microsoft.com/office/officeart/2005/8/layout/hierarchy1"/>
    <dgm:cxn modelId="{5DE83747-81F8-4007-A990-A7747F94177A}" type="presParOf" srcId="{FD187B68-638B-41B3-82F2-AE88CB209564}" destId="{1612B76E-A2AE-4C7C-A22F-58C8ECF6C86C}" srcOrd="1" destOrd="0" presId="urn:microsoft.com/office/officeart/2005/8/layout/hierarchy1"/>
    <dgm:cxn modelId="{FCB99EE5-C325-44E7-90FC-E745E2E8D710}" type="presParOf" srcId="{DCF0FEEA-ADF1-4A4C-B486-69969822797C}" destId="{ECF10000-246C-4C02-9B14-A13A99103DCB}" srcOrd="2" destOrd="0" presId="urn:microsoft.com/office/officeart/2005/8/layout/hierarchy1"/>
    <dgm:cxn modelId="{5644CE60-CE73-4F0F-AEE6-78202137FA2F}" type="presParOf" srcId="{DCF0FEEA-ADF1-4A4C-B486-69969822797C}" destId="{DC01B47F-B41E-48C5-8A65-4E66EC7EA01C}" srcOrd="3" destOrd="0" presId="urn:microsoft.com/office/officeart/2005/8/layout/hierarchy1"/>
    <dgm:cxn modelId="{5E9D570D-A5C3-43E7-ADC1-575D86BE3A9B}" type="presParOf" srcId="{DC01B47F-B41E-48C5-8A65-4E66EC7EA01C}" destId="{16093070-91B5-458B-BB8A-07100BFD3986}" srcOrd="0" destOrd="0" presId="urn:microsoft.com/office/officeart/2005/8/layout/hierarchy1"/>
    <dgm:cxn modelId="{D3F904B1-EF2A-4D0D-86AC-6551E9F4A022}" type="presParOf" srcId="{16093070-91B5-458B-BB8A-07100BFD3986}" destId="{EB9A483E-F668-4BAD-AF29-FC9776E5AB70}" srcOrd="0" destOrd="0" presId="urn:microsoft.com/office/officeart/2005/8/layout/hierarchy1"/>
    <dgm:cxn modelId="{1810C32B-4755-446A-8962-F1FBB42A9AF9}" type="presParOf" srcId="{16093070-91B5-458B-BB8A-07100BFD3986}" destId="{67030C03-65D0-4261-903B-31CCF3A82DD2}" srcOrd="1" destOrd="0" presId="urn:microsoft.com/office/officeart/2005/8/layout/hierarchy1"/>
    <dgm:cxn modelId="{18056C38-F10F-4B79-A673-19418447FE55}" type="presParOf" srcId="{DC01B47F-B41E-48C5-8A65-4E66EC7EA01C}" destId="{34266DC6-4B08-42FC-8D09-B5590BF65F4B}" srcOrd="1" destOrd="0" presId="urn:microsoft.com/office/officeart/2005/8/layout/hierarchy1"/>
    <dgm:cxn modelId="{6199BD3C-0B00-45C5-B3B8-2EEA45F983FB}" type="presParOf" srcId="{DCF0FEEA-ADF1-4A4C-B486-69969822797C}" destId="{3BC986E9-9884-4EBF-BD63-4920D415E205}" srcOrd="4" destOrd="0" presId="urn:microsoft.com/office/officeart/2005/8/layout/hierarchy1"/>
    <dgm:cxn modelId="{83B413F1-57E5-4A5D-AC00-6DBFC53D82C6}" type="presParOf" srcId="{DCF0FEEA-ADF1-4A4C-B486-69969822797C}" destId="{E71147D8-857B-4DFE-81A9-EB16B8219EE4}" srcOrd="5" destOrd="0" presId="urn:microsoft.com/office/officeart/2005/8/layout/hierarchy1"/>
    <dgm:cxn modelId="{C41EBAE0-09F1-4D26-B0B7-CA4E423D38B2}" type="presParOf" srcId="{E71147D8-857B-4DFE-81A9-EB16B8219EE4}" destId="{CB0B2110-8878-4C5E-8ACA-CAB32430692D}" srcOrd="0" destOrd="0" presId="urn:microsoft.com/office/officeart/2005/8/layout/hierarchy1"/>
    <dgm:cxn modelId="{7DA7C135-DF06-42E5-83B0-49722E25FE88}" type="presParOf" srcId="{CB0B2110-8878-4C5E-8ACA-CAB32430692D}" destId="{992CA900-34EF-4D69-837E-12B6BE6C432D}" srcOrd="0" destOrd="0" presId="urn:microsoft.com/office/officeart/2005/8/layout/hierarchy1"/>
    <dgm:cxn modelId="{2F4CAEBA-48BA-4A95-B0C3-69E1BD707D3B}" type="presParOf" srcId="{CB0B2110-8878-4C5E-8ACA-CAB32430692D}" destId="{9833002A-6812-4DE8-80BB-F3872E7C7575}" srcOrd="1" destOrd="0" presId="urn:microsoft.com/office/officeart/2005/8/layout/hierarchy1"/>
    <dgm:cxn modelId="{7766E788-8418-4D0D-94BF-4352AAA80491}" type="presParOf" srcId="{E71147D8-857B-4DFE-81A9-EB16B8219EE4}" destId="{B70D958F-D117-47F5-93E0-B319E1F353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FE7D8-F201-4423-9618-9DBC5CD2732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28813-22FF-4EDE-9DE1-3D86BE7805C2}">
      <dgm:prSet phldrT="[Текст]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Матеріальне багатство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C367C38-8ED1-49D3-AE3C-08FFD6A2D498}" type="parTrans" cxnId="{E8E99C74-A1A9-404A-AF01-6D27FD6395DC}">
      <dgm:prSet/>
      <dgm:spPr/>
      <dgm:t>
        <a:bodyPr/>
        <a:lstStyle/>
        <a:p>
          <a:endParaRPr lang="ru-RU"/>
        </a:p>
      </dgm:t>
    </dgm:pt>
    <dgm:pt modelId="{BDFAA9C8-EFFA-4246-97FE-53CD07737602}" type="sibTrans" cxnId="{E8E99C74-A1A9-404A-AF01-6D27FD6395DC}">
      <dgm:prSet/>
      <dgm:spPr/>
      <dgm:t>
        <a:bodyPr/>
        <a:lstStyle/>
        <a:p>
          <a:endParaRPr lang="ru-RU"/>
        </a:p>
      </dgm:t>
    </dgm:pt>
    <dgm:pt modelId="{41D3201E-8DA2-4741-A694-1BD0AC522686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1.</a:t>
          </a:r>
          <a:r>
            <a:rPr lang="uk-UA" sz="1600" dirty="0" smtClean="0">
              <a:latin typeface="+mj-lt"/>
              <a:cs typeface="Times New Roman" pitchFamily="18" charset="0"/>
            </a:rPr>
            <a:t>Основні фонди (виробничі та невиробничі).</a:t>
          </a:r>
        </a:p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2.</a:t>
          </a:r>
          <a:r>
            <a:rPr lang="uk-UA" sz="1600" dirty="0" smtClean="0">
              <a:latin typeface="+mj-lt"/>
              <a:cs typeface="Times New Roman" pitchFamily="18" charset="0"/>
            </a:rPr>
            <a:t> Матеріальні оборотні фонди.</a:t>
          </a:r>
        </a:p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3.</a:t>
          </a:r>
          <a:r>
            <a:rPr lang="uk-UA" sz="1600" dirty="0" smtClean="0">
              <a:latin typeface="+mj-lt"/>
              <a:cs typeface="Times New Roman" pitchFamily="18" charset="0"/>
            </a:rPr>
            <a:t> Товарні запаси народного господарства</a:t>
          </a:r>
          <a:r>
            <a:rPr lang="uk-UA" sz="1600" dirty="0" smtClean="0">
              <a:latin typeface="+mj-lt"/>
            </a:rPr>
            <a:t>. </a:t>
          </a:r>
          <a:endParaRPr lang="ru-RU" sz="1600" dirty="0">
            <a:latin typeface="+mj-lt"/>
          </a:endParaRPr>
        </a:p>
      </dgm:t>
    </dgm:pt>
    <dgm:pt modelId="{8F03899F-0D77-4F9F-9B46-B54F2466E250}" type="parTrans" cxnId="{E3898155-AF3E-451E-8508-F00DE2CE5878}">
      <dgm:prSet/>
      <dgm:spPr/>
      <dgm:t>
        <a:bodyPr/>
        <a:lstStyle/>
        <a:p>
          <a:endParaRPr lang="ru-RU"/>
        </a:p>
      </dgm:t>
    </dgm:pt>
    <dgm:pt modelId="{A3EC1D17-9A95-4CA2-B74A-89AFC3C72D6E}" type="sibTrans" cxnId="{E3898155-AF3E-451E-8508-F00DE2CE5878}">
      <dgm:prSet/>
      <dgm:spPr/>
      <dgm:t>
        <a:bodyPr/>
        <a:lstStyle/>
        <a:p>
          <a:endParaRPr lang="ru-RU"/>
        </a:p>
      </dgm:t>
    </dgm:pt>
    <dgm:pt modelId="{B7EDA235-641D-4C46-9326-FDED1C631592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4.</a:t>
          </a:r>
          <a:r>
            <a:rPr lang="uk-UA" sz="1600" dirty="0" smtClean="0">
              <a:latin typeface="+mj-lt"/>
              <a:cs typeface="Times New Roman" pitchFamily="18" charset="0"/>
            </a:rPr>
            <a:t> Державні резерви.</a:t>
          </a:r>
        </a:p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5.</a:t>
          </a:r>
          <a:r>
            <a:rPr lang="uk-UA" sz="1600" dirty="0" smtClean="0">
              <a:latin typeface="+mj-lt"/>
              <a:cs typeface="Times New Roman" pitchFamily="18" charset="0"/>
            </a:rPr>
            <a:t> Предмети тривалого використання у населення (транспортні засоби, меблі).</a:t>
          </a:r>
        </a:p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6.</a:t>
          </a:r>
          <a:r>
            <a:rPr lang="uk-UA" sz="1600" dirty="0" smtClean="0">
              <a:latin typeface="+mj-lt"/>
              <a:cs typeface="Times New Roman" pitchFamily="18" charset="0"/>
            </a:rPr>
            <a:t> Природні ресурси.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1F5580C9-1264-458D-AC1E-ABB642262325}" type="parTrans" cxnId="{B60B4016-AF51-46EF-A058-8B1A01BDC767}">
      <dgm:prSet/>
      <dgm:spPr/>
      <dgm:t>
        <a:bodyPr/>
        <a:lstStyle/>
        <a:p>
          <a:endParaRPr lang="ru-RU"/>
        </a:p>
      </dgm:t>
    </dgm:pt>
    <dgm:pt modelId="{907629DD-3900-4A5F-91BA-50CB9EE2337D}" type="sibTrans" cxnId="{B60B4016-AF51-46EF-A058-8B1A01BDC767}">
      <dgm:prSet/>
      <dgm:spPr/>
      <dgm:t>
        <a:bodyPr/>
        <a:lstStyle/>
        <a:p>
          <a:endParaRPr lang="ru-RU"/>
        </a:p>
      </dgm:t>
    </dgm:pt>
    <dgm:pt modelId="{56C9F000-B3BF-46B2-952A-48FBC52EABDE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Нематеріальне багатство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08C3E3D-1B38-4D38-A882-7DFEAEA5C141}" type="parTrans" cxnId="{0871F754-055A-49C7-B967-6E023295A287}">
      <dgm:prSet/>
      <dgm:spPr/>
      <dgm:t>
        <a:bodyPr/>
        <a:lstStyle/>
        <a:p>
          <a:endParaRPr lang="ru-RU"/>
        </a:p>
      </dgm:t>
    </dgm:pt>
    <dgm:pt modelId="{B8DF7EF3-5FF6-4A64-BFC8-A12C2C717FF8}" type="sibTrans" cxnId="{0871F754-055A-49C7-B967-6E023295A287}">
      <dgm:prSet/>
      <dgm:spPr/>
      <dgm:t>
        <a:bodyPr/>
        <a:lstStyle/>
        <a:p>
          <a:endParaRPr lang="ru-RU"/>
        </a:p>
      </dgm:t>
    </dgm:pt>
    <dgm:pt modelId="{1DA4ACCF-7829-4C8D-9C75-5955107949D7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1.</a:t>
          </a:r>
          <a:r>
            <a:rPr lang="uk-UA" sz="1600" dirty="0" smtClean="0">
              <a:latin typeface="+mj-lt"/>
              <a:cs typeface="Times New Roman" pitchFamily="18" charset="0"/>
            </a:rPr>
            <a:t> Науковий потенціал.</a:t>
          </a:r>
        </a:p>
        <a:p>
          <a:pPr algn="l"/>
          <a:r>
            <a:rPr lang="uk-UA" sz="1600" b="1" dirty="0" smtClean="0">
              <a:latin typeface="+mj-lt"/>
              <a:cs typeface="Times New Roman" pitchFamily="18" charset="0"/>
            </a:rPr>
            <a:t>2.</a:t>
          </a:r>
          <a:r>
            <a:rPr lang="uk-UA" sz="1600" dirty="0" smtClean="0">
              <a:latin typeface="+mj-lt"/>
              <a:cs typeface="Times New Roman" pitchFamily="18" charset="0"/>
            </a:rPr>
            <a:t> Освітній потенціал.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7C4870BA-A435-48B7-B075-57837668D77F}" type="parTrans" cxnId="{370175CC-5E38-4F21-BE10-7A5C07462445}">
      <dgm:prSet/>
      <dgm:spPr/>
      <dgm:t>
        <a:bodyPr/>
        <a:lstStyle/>
        <a:p>
          <a:endParaRPr lang="ru-RU"/>
        </a:p>
      </dgm:t>
    </dgm:pt>
    <dgm:pt modelId="{562A7B1B-9094-4DE4-85CB-917D16A5776D}" type="sibTrans" cxnId="{370175CC-5E38-4F21-BE10-7A5C07462445}">
      <dgm:prSet/>
      <dgm:spPr/>
      <dgm:t>
        <a:bodyPr/>
        <a:lstStyle/>
        <a:p>
          <a:endParaRPr lang="ru-RU"/>
        </a:p>
      </dgm:t>
    </dgm:pt>
    <dgm:pt modelId="{AA684622-F705-4128-A31B-3F8CD7D7C3B7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uk-UA" sz="1600" b="1" dirty="0" smtClean="0"/>
            <a:t>3</a:t>
          </a:r>
          <a:r>
            <a:rPr lang="uk-UA" sz="1600" dirty="0" smtClean="0"/>
            <a:t>. Кваліфікаційний   потенціал.</a:t>
          </a:r>
        </a:p>
        <a:p>
          <a:pPr algn="l"/>
          <a:r>
            <a:rPr lang="uk-UA" sz="1600" b="1" dirty="0" smtClean="0"/>
            <a:t>4.</a:t>
          </a:r>
          <a:r>
            <a:rPr lang="uk-UA" sz="1600" dirty="0" smtClean="0"/>
            <a:t> Культурний потенціал.</a:t>
          </a:r>
          <a:endParaRPr lang="ru-RU" sz="1600" dirty="0"/>
        </a:p>
      </dgm:t>
    </dgm:pt>
    <dgm:pt modelId="{4F4409BB-614F-4716-BFE1-B08BB4689216}" type="parTrans" cxnId="{D9CD87DE-89F9-4FC3-89B2-392D3ABF5107}">
      <dgm:prSet/>
      <dgm:spPr/>
      <dgm:t>
        <a:bodyPr/>
        <a:lstStyle/>
        <a:p>
          <a:endParaRPr lang="ru-RU"/>
        </a:p>
      </dgm:t>
    </dgm:pt>
    <dgm:pt modelId="{133C039D-12C5-4F05-9F5E-6288248B362A}" type="sibTrans" cxnId="{D9CD87DE-89F9-4FC3-89B2-392D3ABF5107}">
      <dgm:prSet/>
      <dgm:spPr/>
      <dgm:t>
        <a:bodyPr/>
        <a:lstStyle/>
        <a:p>
          <a:endParaRPr lang="ru-RU"/>
        </a:p>
      </dgm:t>
    </dgm:pt>
    <dgm:pt modelId="{99841B5D-3D46-450A-B853-58B6FCD9AE56}" type="pres">
      <dgm:prSet presAssocID="{F65FE7D8-F201-4423-9618-9DBC5CD273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451724-31A8-47C5-94FC-857496A0EF8A}" type="pres">
      <dgm:prSet presAssocID="{B9728813-22FF-4EDE-9DE1-3D86BE7805C2}" presName="root" presStyleCnt="0"/>
      <dgm:spPr/>
    </dgm:pt>
    <dgm:pt modelId="{F4888A9F-4E5A-48EB-A467-D6AFD39594EF}" type="pres">
      <dgm:prSet presAssocID="{B9728813-22FF-4EDE-9DE1-3D86BE7805C2}" presName="rootComposite" presStyleCnt="0"/>
      <dgm:spPr/>
    </dgm:pt>
    <dgm:pt modelId="{B4BE755B-A40E-4749-B2E0-CAF979E499CF}" type="pres">
      <dgm:prSet presAssocID="{B9728813-22FF-4EDE-9DE1-3D86BE7805C2}" presName="rootText" presStyleLbl="node1" presStyleIdx="0" presStyleCnt="2" custScaleX="149325" custLinFactNeighborX="-4061" custLinFactNeighborY="9369"/>
      <dgm:spPr/>
      <dgm:t>
        <a:bodyPr/>
        <a:lstStyle/>
        <a:p>
          <a:endParaRPr lang="ru-RU"/>
        </a:p>
      </dgm:t>
    </dgm:pt>
    <dgm:pt modelId="{39A29A35-AF3C-41E7-95CE-5B7AAF89F2CE}" type="pres">
      <dgm:prSet presAssocID="{B9728813-22FF-4EDE-9DE1-3D86BE7805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46CC292F-1AC4-49E9-8E57-FCBBBFD00C7F}" type="pres">
      <dgm:prSet presAssocID="{B9728813-22FF-4EDE-9DE1-3D86BE7805C2}" presName="childShape" presStyleCnt="0"/>
      <dgm:spPr/>
    </dgm:pt>
    <dgm:pt modelId="{F0D8C400-0A8E-4D35-BC82-15B3C9BE14C7}" type="pres">
      <dgm:prSet presAssocID="{8F03899F-0D77-4F9F-9B46-B54F2466E25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471F4FE-5BE2-4E32-A6EF-CA139EED12CA}" type="pres">
      <dgm:prSet presAssocID="{41D3201E-8DA2-4741-A694-1BD0AC522686}" presName="childText" presStyleLbl="bgAcc1" presStyleIdx="0" presStyleCnt="4" custScaleX="346421" custScaleY="17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BBCCA-324F-4DAB-B19E-590C2F9ED7D4}" type="pres">
      <dgm:prSet presAssocID="{1F5580C9-1264-458D-AC1E-ABB64226232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CE14526-332F-4D0A-8C19-657A42858226}" type="pres">
      <dgm:prSet presAssocID="{B7EDA235-641D-4C46-9326-FDED1C631592}" presName="childText" presStyleLbl="bgAcc1" presStyleIdx="1" presStyleCnt="4" custScaleX="328737" custScaleY="169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32AE4-4EAE-4BD1-991F-78BA0737EAD8}" type="pres">
      <dgm:prSet presAssocID="{56C9F000-B3BF-46B2-952A-48FBC52EABDE}" presName="root" presStyleCnt="0"/>
      <dgm:spPr/>
    </dgm:pt>
    <dgm:pt modelId="{0617D667-0FD3-4A83-A632-485B11B5B8B5}" type="pres">
      <dgm:prSet presAssocID="{56C9F000-B3BF-46B2-952A-48FBC52EABDE}" presName="rootComposite" presStyleCnt="0"/>
      <dgm:spPr/>
    </dgm:pt>
    <dgm:pt modelId="{B7B2B3C6-4DD5-42C7-8DFB-F1AC2A89D6CD}" type="pres">
      <dgm:prSet presAssocID="{56C9F000-B3BF-46B2-952A-48FBC52EABDE}" presName="rootText" presStyleLbl="node1" presStyleIdx="1" presStyleCnt="2" custScaleX="177817" custLinFactNeighborX="663" custLinFactNeighborY="9369"/>
      <dgm:spPr/>
      <dgm:t>
        <a:bodyPr/>
        <a:lstStyle/>
        <a:p>
          <a:endParaRPr lang="ru-RU"/>
        </a:p>
      </dgm:t>
    </dgm:pt>
    <dgm:pt modelId="{52D0B673-FDE0-4212-8C34-EC9E2E4995AC}" type="pres">
      <dgm:prSet presAssocID="{56C9F000-B3BF-46B2-952A-48FBC52EABDE}" presName="rootConnector" presStyleLbl="node1" presStyleIdx="1" presStyleCnt="2"/>
      <dgm:spPr/>
      <dgm:t>
        <a:bodyPr/>
        <a:lstStyle/>
        <a:p>
          <a:endParaRPr lang="ru-RU"/>
        </a:p>
      </dgm:t>
    </dgm:pt>
    <dgm:pt modelId="{6D8E8A48-EA30-4AD0-BF6A-A41680E5619E}" type="pres">
      <dgm:prSet presAssocID="{56C9F000-B3BF-46B2-952A-48FBC52EABDE}" presName="childShape" presStyleCnt="0"/>
      <dgm:spPr/>
    </dgm:pt>
    <dgm:pt modelId="{D2E70B97-DC3B-45A6-9FAA-A0F18F1B690B}" type="pres">
      <dgm:prSet presAssocID="{7C4870BA-A435-48B7-B075-57837668D77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E0D157D-ED4C-4675-B55A-A48BF3F58790}" type="pres">
      <dgm:prSet presAssocID="{1DA4ACCF-7829-4C8D-9C75-5955107949D7}" presName="childText" presStyleLbl="bgAcc1" presStyleIdx="2" presStyleCnt="4" custScaleX="197257" custScaleY="157699" custLinFactNeighborX="-6191" custLinFactNeighborY="-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3BC29-1BDD-472A-9721-E449BE91455A}" type="pres">
      <dgm:prSet presAssocID="{4F4409BB-614F-4716-BFE1-B08BB468921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43829DB-1AF1-44B3-9174-F4CB07CAD869}" type="pres">
      <dgm:prSet presAssocID="{AA684622-F705-4128-A31B-3F8CD7D7C3B7}" presName="childText" presStyleLbl="bgAcc1" presStyleIdx="3" presStyleCnt="4" custScaleX="210485" custScaleY="130880" custLinFactNeighborX="1284" custLinFactNeighborY="-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B4016-AF51-46EF-A058-8B1A01BDC767}" srcId="{B9728813-22FF-4EDE-9DE1-3D86BE7805C2}" destId="{B7EDA235-641D-4C46-9326-FDED1C631592}" srcOrd="1" destOrd="0" parTransId="{1F5580C9-1264-458D-AC1E-ABB642262325}" sibTransId="{907629DD-3900-4A5F-91BA-50CB9EE2337D}"/>
    <dgm:cxn modelId="{D9CD87DE-89F9-4FC3-89B2-392D3ABF5107}" srcId="{56C9F000-B3BF-46B2-952A-48FBC52EABDE}" destId="{AA684622-F705-4128-A31B-3F8CD7D7C3B7}" srcOrd="1" destOrd="0" parTransId="{4F4409BB-614F-4716-BFE1-B08BB4689216}" sibTransId="{133C039D-12C5-4F05-9F5E-6288248B362A}"/>
    <dgm:cxn modelId="{B3AD8520-0665-46D1-B386-9AFD22F6192A}" type="presOf" srcId="{56C9F000-B3BF-46B2-952A-48FBC52EABDE}" destId="{52D0B673-FDE0-4212-8C34-EC9E2E4995AC}" srcOrd="1" destOrd="0" presId="urn:microsoft.com/office/officeart/2005/8/layout/hierarchy3"/>
    <dgm:cxn modelId="{0871F754-055A-49C7-B967-6E023295A287}" srcId="{F65FE7D8-F201-4423-9618-9DBC5CD27323}" destId="{56C9F000-B3BF-46B2-952A-48FBC52EABDE}" srcOrd="1" destOrd="0" parTransId="{408C3E3D-1B38-4D38-A882-7DFEAEA5C141}" sibTransId="{B8DF7EF3-5FF6-4A64-BFC8-A12C2C717FF8}"/>
    <dgm:cxn modelId="{8F5D4355-846C-4313-9186-3C9E394A1793}" type="presOf" srcId="{B9728813-22FF-4EDE-9DE1-3D86BE7805C2}" destId="{B4BE755B-A40E-4749-B2E0-CAF979E499CF}" srcOrd="0" destOrd="0" presId="urn:microsoft.com/office/officeart/2005/8/layout/hierarchy3"/>
    <dgm:cxn modelId="{6F26B21C-B97B-460E-A10A-3A45F472E133}" type="presOf" srcId="{F65FE7D8-F201-4423-9618-9DBC5CD27323}" destId="{99841B5D-3D46-450A-B853-58B6FCD9AE56}" srcOrd="0" destOrd="0" presId="urn:microsoft.com/office/officeart/2005/8/layout/hierarchy3"/>
    <dgm:cxn modelId="{CEFD251E-61F3-4AC4-95CD-0962087FD146}" type="presOf" srcId="{AA684622-F705-4128-A31B-3F8CD7D7C3B7}" destId="{D43829DB-1AF1-44B3-9174-F4CB07CAD869}" srcOrd="0" destOrd="0" presId="urn:microsoft.com/office/officeart/2005/8/layout/hierarchy3"/>
    <dgm:cxn modelId="{E3898155-AF3E-451E-8508-F00DE2CE5878}" srcId="{B9728813-22FF-4EDE-9DE1-3D86BE7805C2}" destId="{41D3201E-8DA2-4741-A694-1BD0AC522686}" srcOrd="0" destOrd="0" parTransId="{8F03899F-0D77-4F9F-9B46-B54F2466E250}" sibTransId="{A3EC1D17-9A95-4CA2-B74A-89AFC3C72D6E}"/>
    <dgm:cxn modelId="{370175CC-5E38-4F21-BE10-7A5C07462445}" srcId="{56C9F000-B3BF-46B2-952A-48FBC52EABDE}" destId="{1DA4ACCF-7829-4C8D-9C75-5955107949D7}" srcOrd="0" destOrd="0" parTransId="{7C4870BA-A435-48B7-B075-57837668D77F}" sibTransId="{562A7B1B-9094-4DE4-85CB-917D16A5776D}"/>
    <dgm:cxn modelId="{DE60A46E-885C-4C0B-B7B5-A984BDB5D20B}" type="presOf" srcId="{7C4870BA-A435-48B7-B075-57837668D77F}" destId="{D2E70B97-DC3B-45A6-9FAA-A0F18F1B690B}" srcOrd="0" destOrd="0" presId="urn:microsoft.com/office/officeart/2005/8/layout/hierarchy3"/>
    <dgm:cxn modelId="{C55ADB97-C294-4EDE-866F-83488F20D440}" type="presOf" srcId="{41D3201E-8DA2-4741-A694-1BD0AC522686}" destId="{3471F4FE-5BE2-4E32-A6EF-CA139EED12CA}" srcOrd="0" destOrd="0" presId="urn:microsoft.com/office/officeart/2005/8/layout/hierarchy3"/>
    <dgm:cxn modelId="{CCACDB51-6307-4AA1-AFFA-6EE39BE4E89E}" type="presOf" srcId="{B7EDA235-641D-4C46-9326-FDED1C631592}" destId="{5CE14526-332F-4D0A-8C19-657A42858226}" srcOrd="0" destOrd="0" presId="urn:microsoft.com/office/officeart/2005/8/layout/hierarchy3"/>
    <dgm:cxn modelId="{C884232A-9A7A-4E1E-AC7A-D2B0B69599F7}" type="presOf" srcId="{4F4409BB-614F-4716-BFE1-B08BB4689216}" destId="{9E43BC29-1BDD-472A-9721-E449BE91455A}" srcOrd="0" destOrd="0" presId="urn:microsoft.com/office/officeart/2005/8/layout/hierarchy3"/>
    <dgm:cxn modelId="{67BFD3AB-C975-4672-9589-DA125B2D5115}" type="presOf" srcId="{1DA4ACCF-7829-4C8D-9C75-5955107949D7}" destId="{8E0D157D-ED4C-4675-B55A-A48BF3F58790}" srcOrd="0" destOrd="0" presId="urn:microsoft.com/office/officeart/2005/8/layout/hierarchy3"/>
    <dgm:cxn modelId="{E8E99C74-A1A9-404A-AF01-6D27FD6395DC}" srcId="{F65FE7D8-F201-4423-9618-9DBC5CD27323}" destId="{B9728813-22FF-4EDE-9DE1-3D86BE7805C2}" srcOrd="0" destOrd="0" parTransId="{6C367C38-8ED1-49D3-AE3C-08FFD6A2D498}" sibTransId="{BDFAA9C8-EFFA-4246-97FE-53CD07737602}"/>
    <dgm:cxn modelId="{6DFD7C76-8B70-477F-8CD4-D95A343E5DD8}" type="presOf" srcId="{8F03899F-0D77-4F9F-9B46-B54F2466E250}" destId="{F0D8C400-0A8E-4D35-BC82-15B3C9BE14C7}" srcOrd="0" destOrd="0" presId="urn:microsoft.com/office/officeart/2005/8/layout/hierarchy3"/>
    <dgm:cxn modelId="{E0FF929C-2F6C-4E6D-9B8B-B862245206DC}" type="presOf" srcId="{1F5580C9-1264-458D-AC1E-ABB642262325}" destId="{E45BBCCA-324F-4DAB-B19E-590C2F9ED7D4}" srcOrd="0" destOrd="0" presId="urn:microsoft.com/office/officeart/2005/8/layout/hierarchy3"/>
    <dgm:cxn modelId="{47C98592-8786-4512-94C8-AA28FC8EC428}" type="presOf" srcId="{B9728813-22FF-4EDE-9DE1-3D86BE7805C2}" destId="{39A29A35-AF3C-41E7-95CE-5B7AAF89F2CE}" srcOrd="1" destOrd="0" presId="urn:microsoft.com/office/officeart/2005/8/layout/hierarchy3"/>
    <dgm:cxn modelId="{25257385-7244-4717-A19D-5BF75312F55D}" type="presOf" srcId="{56C9F000-B3BF-46B2-952A-48FBC52EABDE}" destId="{B7B2B3C6-4DD5-42C7-8DFB-F1AC2A89D6CD}" srcOrd="0" destOrd="0" presId="urn:microsoft.com/office/officeart/2005/8/layout/hierarchy3"/>
    <dgm:cxn modelId="{D456C066-470C-441D-81CC-889C5FF48740}" type="presParOf" srcId="{99841B5D-3D46-450A-B853-58B6FCD9AE56}" destId="{30451724-31A8-47C5-94FC-857496A0EF8A}" srcOrd="0" destOrd="0" presId="urn:microsoft.com/office/officeart/2005/8/layout/hierarchy3"/>
    <dgm:cxn modelId="{55C39665-8F37-49BB-89EE-52C946A8F44E}" type="presParOf" srcId="{30451724-31A8-47C5-94FC-857496A0EF8A}" destId="{F4888A9F-4E5A-48EB-A467-D6AFD39594EF}" srcOrd="0" destOrd="0" presId="urn:microsoft.com/office/officeart/2005/8/layout/hierarchy3"/>
    <dgm:cxn modelId="{5317DD98-18B3-4139-811E-CC33495A4B62}" type="presParOf" srcId="{F4888A9F-4E5A-48EB-A467-D6AFD39594EF}" destId="{B4BE755B-A40E-4749-B2E0-CAF979E499CF}" srcOrd="0" destOrd="0" presId="urn:microsoft.com/office/officeart/2005/8/layout/hierarchy3"/>
    <dgm:cxn modelId="{7D44C345-F3B7-4E75-929E-4D5489D646A9}" type="presParOf" srcId="{F4888A9F-4E5A-48EB-A467-D6AFD39594EF}" destId="{39A29A35-AF3C-41E7-95CE-5B7AAF89F2CE}" srcOrd="1" destOrd="0" presId="urn:microsoft.com/office/officeart/2005/8/layout/hierarchy3"/>
    <dgm:cxn modelId="{575F0B5E-8E77-4192-9874-0610B0ED51DF}" type="presParOf" srcId="{30451724-31A8-47C5-94FC-857496A0EF8A}" destId="{46CC292F-1AC4-49E9-8E57-FCBBBFD00C7F}" srcOrd="1" destOrd="0" presId="urn:microsoft.com/office/officeart/2005/8/layout/hierarchy3"/>
    <dgm:cxn modelId="{159319BA-314F-4C15-A75F-2F334E692420}" type="presParOf" srcId="{46CC292F-1AC4-49E9-8E57-FCBBBFD00C7F}" destId="{F0D8C400-0A8E-4D35-BC82-15B3C9BE14C7}" srcOrd="0" destOrd="0" presId="urn:microsoft.com/office/officeart/2005/8/layout/hierarchy3"/>
    <dgm:cxn modelId="{F040985F-F241-4590-99BA-BBA029F771D8}" type="presParOf" srcId="{46CC292F-1AC4-49E9-8E57-FCBBBFD00C7F}" destId="{3471F4FE-5BE2-4E32-A6EF-CA139EED12CA}" srcOrd="1" destOrd="0" presId="urn:microsoft.com/office/officeart/2005/8/layout/hierarchy3"/>
    <dgm:cxn modelId="{AB71DD72-9284-43BA-902A-B75427D8876C}" type="presParOf" srcId="{46CC292F-1AC4-49E9-8E57-FCBBBFD00C7F}" destId="{E45BBCCA-324F-4DAB-B19E-590C2F9ED7D4}" srcOrd="2" destOrd="0" presId="urn:microsoft.com/office/officeart/2005/8/layout/hierarchy3"/>
    <dgm:cxn modelId="{BC2B6C32-5F4B-4CAD-9CB5-B6E435C77699}" type="presParOf" srcId="{46CC292F-1AC4-49E9-8E57-FCBBBFD00C7F}" destId="{5CE14526-332F-4D0A-8C19-657A42858226}" srcOrd="3" destOrd="0" presId="urn:microsoft.com/office/officeart/2005/8/layout/hierarchy3"/>
    <dgm:cxn modelId="{973DA70A-E28E-439D-B24E-7D57C2090D24}" type="presParOf" srcId="{99841B5D-3D46-450A-B853-58B6FCD9AE56}" destId="{5F732AE4-4EAE-4BD1-991F-78BA0737EAD8}" srcOrd="1" destOrd="0" presId="urn:microsoft.com/office/officeart/2005/8/layout/hierarchy3"/>
    <dgm:cxn modelId="{B4D1EA34-D1DE-42B0-AC9C-5653257DBF84}" type="presParOf" srcId="{5F732AE4-4EAE-4BD1-991F-78BA0737EAD8}" destId="{0617D667-0FD3-4A83-A632-485B11B5B8B5}" srcOrd="0" destOrd="0" presId="urn:microsoft.com/office/officeart/2005/8/layout/hierarchy3"/>
    <dgm:cxn modelId="{B337CAAC-0806-42D4-868A-A4A622C73163}" type="presParOf" srcId="{0617D667-0FD3-4A83-A632-485B11B5B8B5}" destId="{B7B2B3C6-4DD5-42C7-8DFB-F1AC2A89D6CD}" srcOrd="0" destOrd="0" presId="urn:microsoft.com/office/officeart/2005/8/layout/hierarchy3"/>
    <dgm:cxn modelId="{2749CB75-F409-469F-A8D0-27A5B087FE03}" type="presParOf" srcId="{0617D667-0FD3-4A83-A632-485B11B5B8B5}" destId="{52D0B673-FDE0-4212-8C34-EC9E2E4995AC}" srcOrd="1" destOrd="0" presId="urn:microsoft.com/office/officeart/2005/8/layout/hierarchy3"/>
    <dgm:cxn modelId="{00399F53-2230-41FE-9486-C91B3A3BF256}" type="presParOf" srcId="{5F732AE4-4EAE-4BD1-991F-78BA0737EAD8}" destId="{6D8E8A48-EA30-4AD0-BF6A-A41680E5619E}" srcOrd="1" destOrd="0" presId="urn:microsoft.com/office/officeart/2005/8/layout/hierarchy3"/>
    <dgm:cxn modelId="{FF861C05-B9CE-45CA-9ED5-97281EAB95A9}" type="presParOf" srcId="{6D8E8A48-EA30-4AD0-BF6A-A41680E5619E}" destId="{D2E70B97-DC3B-45A6-9FAA-A0F18F1B690B}" srcOrd="0" destOrd="0" presId="urn:microsoft.com/office/officeart/2005/8/layout/hierarchy3"/>
    <dgm:cxn modelId="{708B4B67-415C-40D6-9B19-66BD41A74A43}" type="presParOf" srcId="{6D8E8A48-EA30-4AD0-BF6A-A41680E5619E}" destId="{8E0D157D-ED4C-4675-B55A-A48BF3F58790}" srcOrd="1" destOrd="0" presId="urn:microsoft.com/office/officeart/2005/8/layout/hierarchy3"/>
    <dgm:cxn modelId="{C8407AA5-6955-4F71-911B-CBA502097E42}" type="presParOf" srcId="{6D8E8A48-EA30-4AD0-BF6A-A41680E5619E}" destId="{9E43BC29-1BDD-472A-9721-E449BE91455A}" srcOrd="2" destOrd="0" presId="urn:microsoft.com/office/officeart/2005/8/layout/hierarchy3"/>
    <dgm:cxn modelId="{7E2168C0-3E5A-4983-A7B6-C174ADB32C5E}" type="presParOf" srcId="{6D8E8A48-EA30-4AD0-BF6A-A41680E5619E}" destId="{D43829DB-1AF1-44B3-9174-F4CB07CAD869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9BD8A-AC08-4267-B531-C27FC61EFE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7D441-5D59-4EE8-AFD0-901D9AB0CD8B}">
      <dgm:prSet phldrT="[Текст]"/>
      <dgm:spPr/>
      <dgm:t>
        <a:bodyPr/>
        <a:lstStyle/>
        <a:p>
          <a:r>
            <a:rPr lang="uk-UA" b="1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Галузева структура національної економіки</a:t>
          </a:r>
          <a:endParaRPr lang="ru-RU" b="1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C7872-C9D7-48EF-9B32-6934646C4163}" type="parTrans" cxnId="{A50A4F71-306E-463A-B02C-B7B4C7D32B23}">
      <dgm:prSet/>
      <dgm:spPr/>
      <dgm:t>
        <a:bodyPr/>
        <a:lstStyle/>
        <a:p>
          <a:endParaRPr lang="ru-RU"/>
        </a:p>
      </dgm:t>
    </dgm:pt>
    <dgm:pt modelId="{960757FD-7162-4B72-A112-2D392D12BEE7}" type="sibTrans" cxnId="{A50A4F71-306E-463A-B02C-B7B4C7D32B23}">
      <dgm:prSet/>
      <dgm:spPr/>
      <dgm:t>
        <a:bodyPr/>
        <a:lstStyle/>
        <a:p>
          <a:endParaRPr lang="ru-RU"/>
        </a:p>
      </dgm:t>
    </dgm:pt>
    <dgm:pt modelId="{38448B20-C91B-481D-BBA8-F8B862843231}">
      <dgm:prSet phldrT="[Текст]"/>
      <dgm:spPr/>
      <dgm:t>
        <a:bodyPr/>
        <a:lstStyle/>
        <a:p>
          <a:r>
            <a:rPr lang="uk-UA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Матеріальне виробництво – виготовляють продукти у вигляді речей</a:t>
          </a:r>
          <a:endParaRPr lang="ru-RU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AE6404-D6CC-4348-99BE-0030F517DFBB}" type="parTrans" cxnId="{07730677-9FDD-450C-8284-FC4A4F968EAA}">
      <dgm:prSet/>
      <dgm:spPr/>
      <dgm:t>
        <a:bodyPr/>
        <a:lstStyle/>
        <a:p>
          <a:endParaRPr lang="ru-RU"/>
        </a:p>
      </dgm:t>
    </dgm:pt>
    <dgm:pt modelId="{8BF6467C-A193-42C9-A77E-59330988F906}" type="sibTrans" cxnId="{07730677-9FDD-450C-8284-FC4A4F968EAA}">
      <dgm:prSet/>
      <dgm:spPr/>
      <dgm:t>
        <a:bodyPr/>
        <a:lstStyle/>
        <a:p>
          <a:endParaRPr lang="ru-RU"/>
        </a:p>
      </dgm:t>
    </dgm:pt>
    <dgm:pt modelId="{2040E339-B5C6-4646-B1BF-D9B86DCCD1A1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Нематеріальне виробництво – послуги</a:t>
          </a:r>
          <a:endParaRPr lang="ru-RU" sz="24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25C0D6-7E81-40AE-9C0D-3569998CE841}" type="parTrans" cxnId="{63B38167-4FD8-4BE5-A4F8-6F8EC5605CB8}">
      <dgm:prSet/>
      <dgm:spPr/>
      <dgm:t>
        <a:bodyPr/>
        <a:lstStyle/>
        <a:p>
          <a:endParaRPr lang="ru-RU"/>
        </a:p>
      </dgm:t>
    </dgm:pt>
    <dgm:pt modelId="{C599D6AE-D450-4215-97C5-1D3574DE8896}" type="sibTrans" cxnId="{63B38167-4FD8-4BE5-A4F8-6F8EC5605CB8}">
      <dgm:prSet/>
      <dgm:spPr/>
      <dgm:t>
        <a:bodyPr/>
        <a:lstStyle/>
        <a:p>
          <a:endParaRPr lang="ru-RU"/>
        </a:p>
      </dgm:t>
    </dgm:pt>
    <dgm:pt modelId="{31C8F914-1E19-4778-85D8-CD94BB725B18}" type="pres">
      <dgm:prSet presAssocID="{3DF9BD8A-AC08-4267-B531-C27FC61EFE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2FC206-C10D-4D3D-ABEE-D6705A661742}" type="pres">
      <dgm:prSet presAssocID="{59B7D441-5D59-4EE8-AFD0-901D9AB0CD8B}" presName="hierRoot1" presStyleCnt="0"/>
      <dgm:spPr/>
    </dgm:pt>
    <dgm:pt modelId="{DA525CDA-66D8-4E23-90C4-04BAFE7B48AF}" type="pres">
      <dgm:prSet presAssocID="{59B7D441-5D59-4EE8-AFD0-901D9AB0CD8B}" presName="composite" presStyleCnt="0"/>
      <dgm:spPr/>
    </dgm:pt>
    <dgm:pt modelId="{C3378A81-6F9E-4F9D-94FE-5275DFE7255C}" type="pres">
      <dgm:prSet presAssocID="{59B7D441-5D59-4EE8-AFD0-901D9AB0CD8B}" presName="background" presStyleLbl="node0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02B3D9B-2C3A-471E-A517-5CDAD0C1F0F5}" type="pres">
      <dgm:prSet presAssocID="{59B7D441-5D59-4EE8-AFD0-901D9AB0CD8B}" presName="text" presStyleLbl="fgAcc0" presStyleIdx="0" presStyleCnt="1" custScaleX="123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0FEEA-ADF1-4A4C-B486-69969822797C}" type="pres">
      <dgm:prSet presAssocID="{59B7D441-5D59-4EE8-AFD0-901D9AB0CD8B}" presName="hierChild2" presStyleCnt="0"/>
      <dgm:spPr/>
    </dgm:pt>
    <dgm:pt modelId="{2310AFD0-D84E-43A7-8378-6E0E63E8230A}" type="pres">
      <dgm:prSet presAssocID="{5FAE6404-D6CC-4348-99BE-0030F517DFB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D187B68-638B-41B3-82F2-AE88CB209564}" type="pres">
      <dgm:prSet presAssocID="{38448B20-C91B-481D-BBA8-F8B862843231}" presName="hierRoot2" presStyleCnt="0"/>
      <dgm:spPr/>
    </dgm:pt>
    <dgm:pt modelId="{A3A3130D-AB33-4CDD-A6F3-52C98149481B}" type="pres">
      <dgm:prSet presAssocID="{38448B20-C91B-481D-BBA8-F8B862843231}" presName="composite2" presStyleCnt="0"/>
      <dgm:spPr/>
    </dgm:pt>
    <dgm:pt modelId="{24AD0EA4-9AA0-4AE3-B20A-9A220A6EA09A}" type="pres">
      <dgm:prSet presAssocID="{38448B20-C91B-481D-BBA8-F8B862843231}" presName="background2" presStyleLbl="node2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FF89DE1-E3F8-450D-A947-9DDB6F6BF6F7}" type="pres">
      <dgm:prSet presAssocID="{38448B20-C91B-481D-BBA8-F8B862843231}" presName="text2" presStyleLbl="fgAcc2" presStyleIdx="0" presStyleCnt="2" custLinFactNeighborX="-28" custLinFactNeighborY="1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12B76E-A2AE-4C7C-A22F-58C8ECF6C86C}" type="pres">
      <dgm:prSet presAssocID="{38448B20-C91B-481D-BBA8-F8B862843231}" presName="hierChild3" presStyleCnt="0"/>
      <dgm:spPr/>
    </dgm:pt>
    <dgm:pt modelId="{ECF10000-246C-4C02-9B14-A13A99103DCB}" type="pres">
      <dgm:prSet presAssocID="{CA25C0D6-7E81-40AE-9C0D-3569998CE84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C01B47F-B41E-48C5-8A65-4E66EC7EA01C}" type="pres">
      <dgm:prSet presAssocID="{2040E339-B5C6-4646-B1BF-D9B86DCCD1A1}" presName="hierRoot2" presStyleCnt="0"/>
      <dgm:spPr/>
    </dgm:pt>
    <dgm:pt modelId="{16093070-91B5-458B-BB8A-07100BFD3986}" type="pres">
      <dgm:prSet presAssocID="{2040E339-B5C6-4646-B1BF-D9B86DCCD1A1}" presName="composite2" presStyleCnt="0"/>
      <dgm:spPr/>
    </dgm:pt>
    <dgm:pt modelId="{EB9A483E-F668-4BAD-AF29-FC9776E5AB70}" type="pres">
      <dgm:prSet presAssocID="{2040E339-B5C6-4646-B1BF-D9B86DCCD1A1}" presName="background2" presStyleLbl="node2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67030C03-65D0-4261-903B-31CCF3A82DD2}" type="pres">
      <dgm:prSet presAssocID="{2040E339-B5C6-4646-B1BF-D9B86DCCD1A1}" presName="text2" presStyleLbl="fgAcc2" presStyleIdx="1" presStyleCnt="2" custLinFactNeighborX="-4945" custLinFactNeighborY="-3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66DC6-4B08-42FC-8D09-B5590BF65F4B}" type="pres">
      <dgm:prSet presAssocID="{2040E339-B5C6-4646-B1BF-D9B86DCCD1A1}" presName="hierChild3" presStyleCnt="0"/>
      <dgm:spPr/>
    </dgm:pt>
  </dgm:ptLst>
  <dgm:cxnLst>
    <dgm:cxn modelId="{07730677-9FDD-450C-8284-FC4A4F968EAA}" srcId="{59B7D441-5D59-4EE8-AFD0-901D9AB0CD8B}" destId="{38448B20-C91B-481D-BBA8-F8B862843231}" srcOrd="0" destOrd="0" parTransId="{5FAE6404-D6CC-4348-99BE-0030F517DFBB}" sibTransId="{8BF6467C-A193-42C9-A77E-59330988F906}"/>
    <dgm:cxn modelId="{043D3D28-5058-48D0-A431-66672E08D205}" type="presOf" srcId="{5FAE6404-D6CC-4348-99BE-0030F517DFBB}" destId="{2310AFD0-D84E-43A7-8378-6E0E63E8230A}" srcOrd="0" destOrd="0" presId="urn:microsoft.com/office/officeart/2005/8/layout/hierarchy1"/>
    <dgm:cxn modelId="{6723C670-51F9-4654-9D07-A87F8F27109B}" type="presOf" srcId="{3DF9BD8A-AC08-4267-B531-C27FC61EFE3B}" destId="{31C8F914-1E19-4778-85D8-CD94BB725B18}" srcOrd="0" destOrd="0" presId="urn:microsoft.com/office/officeart/2005/8/layout/hierarchy1"/>
    <dgm:cxn modelId="{498104CB-97E8-4682-A652-CF9764411ED6}" type="presOf" srcId="{CA25C0D6-7E81-40AE-9C0D-3569998CE841}" destId="{ECF10000-246C-4C02-9B14-A13A99103DCB}" srcOrd="0" destOrd="0" presId="urn:microsoft.com/office/officeart/2005/8/layout/hierarchy1"/>
    <dgm:cxn modelId="{63B38167-4FD8-4BE5-A4F8-6F8EC5605CB8}" srcId="{59B7D441-5D59-4EE8-AFD0-901D9AB0CD8B}" destId="{2040E339-B5C6-4646-B1BF-D9B86DCCD1A1}" srcOrd="1" destOrd="0" parTransId="{CA25C0D6-7E81-40AE-9C0D-3569998CE841}" sibTransId="{C599D6AE-D450-4215-97C5-1D3574DE8896}"/>
    <dgm:cxn modelId="{66E9AD5F-05D6-41E7-94EC-775EF2BDBF42}" type="presOf" srcId="{38448B20-C91B-481D-BBA8-F8B862843231}" destId="{2FF89DE1-E3F8-450D-A947-9DDB6F6BF6F7}" srcOrd="0" destOrd="0" presId="urn:microsoft.com/office/officeart/2005/8/layout/hierarchy1"/>
    <dgm:cxn modelId="{A66EE62B-8A8C-4D7A-AE60-00EB2630B9B7}" type="presOf" srcId="{2040E339-B5C6-4646-B1BF-D9B86DCCD1A1}" destId="{67030C03-65D0-4261-903B-31CCF3A82DD2}" srcOrd="0" destOrd="0" presId="urn:microsoft.com/office/officeart/2005/8/layout/hierarchy1"/>
    <dgm:cxn modelId="{A50A4F71-306E-463A-B02C-B7B4C7D32B23}" srcId="{3DF9BD8A-AC08-4267-B531-C27FC61EFE3B}" destId="{59B7D441-5D59-4EE8-AFD0-901D9AB0CD8B}" srcOrd="0" destOrd="0" parTransId="{FF6C7872-C9D7-48EF-9B32-6934646C4163}" sibTransId="{960757FD-7162-4B72-A112-2D392D12BEE7}"/>
    <dgm:cxn modelId="{6996A2B3-6C21-4E1B-AAE0-88E4F9ED09C8}" type="presOf" srcId="{59B7D441-5D59-4EE8-AFD0-901D9AB0CD8B}" destId="{F02B3D9B-2C3A-471E-A517-5CDAD0C1F0F5}" srcOrd="0" destOrd="0" presId="urn:microsoft.com/office/officeart/2005/8/layout/hierarchy1"/>
    <dgm:cxn modelId="{0F2A9306-70D9-4AE9-8383-C820AFFE21A8}" type="presParOf" srcId="{31C8F914-1E19-4778-85D8-CD94BB725B18}" destId="{202FC206-C10D-4D3D-ABEE-D6705A661742}" srcOrd="0" destOrd="0" presId="urn:microsoft.com/office/officeart/2005/8/layout/hierarchy1"/>
    <dgm:cxn modelId="{80649ABF-A4BF-407C-90BE-8BC1FE89F7AA}" type="presParOf" srcId="{202FC206-C10D-4D3D-ABEE-D6705A661742}" destId="{DA525CDA-66D8-4E23-90C4-04BAFE7B48AF}" srcOrd="0" destOrd="0" presId="urn:microsoft.com/office/officeart/2005/8/layout/hierarchy1"/>
    <dgm:cxn modelId="{C867E9EC-21F5-4DB8-9A03-A8D5ED8A21DE}" type="presParOf" srcId="{DA525CDA-66D8-4E23-90C4-04BAFE7B48AF}" destId="{C3378A81-6F9E-4F9D-94FE-5275DFE7255C}" srcOrd="0" destOrd="0" presId="urn:microsoft.com/office/officeart/2005/8/layout/hierarchy1"/>
    <dgm:cxn modelId="{3E109DAE-DFF1-48DA-B629-60E412211660}" type="presParOf" srcId="{DA525CDA-66D8-4E23-90C4-04BAFE7B48AF}" destId="{F02B3D9B-2C3A-471E-A517-5CDAD0C1F0F5}" srcOrd="1" destOrd="0" presId="urn:microsoft.com/office/officeart/2005/8/layout/hierarchy1"/>
    <dgm:cxn modelId="{BFABBD8F-A4F7-4BD7-BDB9-89DC79FB84E5}" type="presParOf" srcId="{202FC206-C10D-4D3D-ABEE-D6705A661742}" destId="{DCF0FEEA-ADF1-4A4C-B486-69969822797C}" srcOrd="1" destOrd="0" presId="urn:microsoft.com/office/officeart/2005/8/layout/hierarchy1"/>
    <dgm:cxn modelId="{B07C9F79-B480-438C-BDE3-A87231E809DD}" type="presParOf" srcId="{DCF0FEEA-ADF1-4A4C-B486-69969822797C}" destId="{2310AFD0-D84E-43A7-8378-6E0E63E8230A}" srcOrd="0" destOrd="0" presId="urn:microsoft.com/office/officeart/2005/8/layout/hierarchy1"/>
    <dgm:cxn modelId="{AF228F37-6AE5-4E8D-B51B-106B86FB13EC}" type="presParOf" srcId="{DCF0FEEA-ADF1-4A4C-B486-69969822797C}" destId="{FD187B68-638B-41B3-82F2-AE88CB209564}" srcOrd="1" destOrd="0" presId="urn:microsoft.com/office/officeart/2005/8/layout/hierarchy1"/>
    <dgm:cxn modelId="{BF62ECB0-D2BB-4378-82C6-FAA7BB9EDC4A}" type="presParOf" srcId="{FD187B68-638B-41B3-82F2-AE88CB209564}" destId="{A3A3130D-AB33-4CDD-A6F3-52C98149481B}" srcOrd="0" destOrd="0" presId="urn:microsoft.com/office/officeart/2005/8/layout/hierarchy1"/>
    <dgm:cxn modelId="{121D55B3-C485-4E1B-9B7A-36CAB6F67835}" type="presParOf" srcId="{A3A3130D-AB33-4CDD-A6F3-52C98149481B}" destId="{24AD0EA4-9AA0-4AE3-B20A-9A220A6EA09A}" srcOrd="0" destOrd="0" presId="urn:microsoft.com/office/officeart/2005/8/layout/hierarchy1"/>
    <dgm:cxn modelId="{A17E7FDE-9A18-475B-BFEB-EA10CC46BAE4}" type="presParOf" srcId="{A3A3130D-AB33-4CDD-A6F3-52C98149481B}" destId="{2FF89DE1-E3F8-450D-A947-9DDB6F6BF6F7}" srcOrd="1" destOrd="0" presId="urn:microsoft.com/office/officeart/2005/8/layout/hierarchy1"/>
    <dgm:cxn modelId="{33E34111-E226-4B4C-B1EA-AAC87A692668}" type="presParOf" srcId="{FD187B68-638B-41B3-82F2-AE88CB209564}" destId="{1612B76E-A2AE-4C7C-A22F-58C8ECF6C86C}" srcOrd="1" destOrd="0" presId="urn:microsoft.com/office/officeart/2005/8/layout/hierarchy1"/>
    <dgm:cxn modelId="{61533414-5275-4886-BBD0-347FEE04CA78}" type="presParOf" srcId="{DCF0FEEA-ADF1-4A4C-B486-69969822797C}" destId="{ECF10000-246C-4C02-9B14-A13A99103DCB}" srcOrd="2" destOrd="0" presId="urn:microsoft.com/office/officeart/2005/8/layout/hierarchy1"/>
    <dgm:cxn modelId="{58C00FEE-5A8F-41FD-B843-C9E873A6D6F8}" type="presParOf" srcId="{DCF0FEEA-ADF1-4A4C-B486-69969822797C}" destId="{DC01B47F-B41E-48C5-8A65-4E66EC7EA01C}" srcOrd="3" destOrd="0" presId="urn:microsoft.com/office/officeart/2005/8/layout/hierarchy1"/>
    <dgm:cxn modelId="{F32CAC54-C42E-43B8-A2DA-7D18B637899A}" type="presParOf" srcId="{DC01B47F-B41E-48C5-8A65-4E66EC7EA01C}" destId="{16093070-91B5-458B-BB8A-07100BFD3986}" srcOrd="0" destOrd="0" presId="urn:microsoft.com/office/officeart/2005/8/layout/hierarchy1"/>
    <dgm:cxn modelId="{327BCCEE-F848-49C3-BD83-8DF79E3C583C}" type="presParOf" srcId="{16093070-91B5-458B-BB8A-07100BFD3986}" destId="{EB9A483E-F668-4BAD-AF29-FC9776E5AB70}" srcOrd="0" destOrd="0" presId="urn:microsoft.com/office/officeart/2005/8/layout/hierarchy1"/>
    <dgm:cxn modelId="{DF056F86-3D4F-464B-89AC-2FA5583ABA0C}" type="presParOf" srcId="{16093070-91B5-458B-BB8A-07100BFD3986}" destId="{67030C03-65D0-4261-903B-31CCF3A82DD2}" srcOrd="1" destOrd="0" presId="urn:microsoft.com/office/officeart/2005/8/layout/hierarchy1"/>
    <dgm:cxn modelId="{6372AC81-4642-4BBE-B91F-8301CA39643F}" type="presParOf" srcId="{DC01B47F-B41E-48C5-8A65-4E66EC7EA01C}" destId="{34266DC6-4B08-42FC-8D09-B5590BF65F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7DF20-DAB2-4AFC-B095-BF473FE72BDE}">
      <dsp:nvSpPr>
        <dsp:cNvPr id="0" name=""/>
        <dsp:cNvSpPr/>
      </dsp:nvSpPr>
      <dsp:spPr>
        <a:xfrm>
          <a:off x="1214437" y="500066"/>
          <a:ext cx="3678649" cy="3570357"/>
        </a:xfrm>
        <a:prstGeom prst="blockArc">
          <a:avLst>
            <a:gd name="adj1" fmla="val 10284159"/>
            <a:gd name="adj2" fmla="val 1781690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471A-BA73-4447-9610-D04B6150826A}">
      <dsp:nvSpPr>
        <dsp:cNvPr id="0" name=""/>
        <dsp:cNvSpPr/>
      </dsp:nvSpPr>
      <dsp:spPr>
        <a:xfrm>
          <a:off x="1214447" y="977481"/>
          <a:ext cx="3426423" cy="3451681"/>
        </a:xfrm>
        <a:prstGeom prst="blockArc">
          <a:avLst>
            <a:gd name="adj1" fmla="val 3740289"/>
            <a:gd name="adj2" fmla="val 1104008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E3CB2-8FCC-4D97-ACF7-CBA37182BB0E}">
      <dsp:nvSpPr>
        <dsp:cNvPr id="0" name=""/>
        <dsp:cNvSpPr/>
      </dsp:nvSpPr>
      <dsp:spPr>
        <a:xfrm>
          <a:off x="3101330" y="973222"/>
          <a:ext cx="3185206" cy="3455936"/>
        </a:xfrm>
        <a:prstGeom prst="blockArc">
          <a:avLst>
            <a:gd name="adj1" fmla="val 21282158"/>
            <a:gd name="adj2" fmla="val 705141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FD7CD-0ADC-4FF6-85D3-5FBF30E07A8A}">
      <dsp:nvSpPr>
        <dsp:cNvPr id="0" name=""/>
        <dsp:cNvSpPr/>
      </dsp:nvSpPr>
      <dsp:spPr>
        <a:xfrm>
          <a:off x="3161452" y="500064"/>
          <a:ext cx="3125087" cy="3213353"/>
        </a:xfrm>
        <a:prstGeom prst="blockArc">
          <a:avLst>
            <a:gd name="adj1" fmla="val 14446651"/>
            <a:gd name="adj2" fmla="val 49854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B1C2-7D46-40E4-80BA-0B1E2E7F961C}">
      <dsp:nvSpPr>
        <dsp:cNvPr id="0" name=""/>
        <dsp:cNvSpPr/>
      </dsp:nvSpPr>
      <dsp:spPr>
        <a:xfrm>
          <a:off x="2143139" y="1428758"/>
          <a:ext cx="3331811" cy="2127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Макроекономічна стабільність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2143139" y="1428758"/>
        <a:ext cx="3331811" cy="2127046"/>
      </dsp:txXfrm>
    </dsp:sp>
    <dsp:sp modelId="{28F72EAA-9ECA-40DA-94D9-87729F5265DB}">
      <dsp:nvSpPr>
        <dsp:cNvPr id="0" name=""/>
        <dsp:cNvSpPr/>
      </dsp:nvSpPr>
      <dsp:spPr>
        <a:xfrm>
          <a:off x="2500328" y="-75586"/>
          <a:ext cx="2549272" cy="132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8F8F8"/>
              </a:solidFill>
            </a:rPr>
            <a:t>Економічний ріст</a:t>
          </a:r>
          <a:endParaRPr lang="ru-RU" sz="2000" b="1" kern="1200" dirty="0">
            <a:solidFill>
              <a:srgbClr val="F8F8F8"/>
            </a:solidFill>
          </a:endParaRPr>
        </a:p>
      </dsp:txBody>
      <dsp:txXfrm>
        <a:off x="2500328" y="-75586"/>
        <a:ext cx="2549272" cy="1322396"/>
      </dsp:txXfrm>
    </dsp:sp>
    <dsp:sp modelId="{31B04DB5-1C85-4A47-B3DD-A582654677DD}">
      <dsp:nvSpPr>
        <dsp:cNvPr id="0" name=""/>
        <dsp:cNvSpPr/>
      </dsp:nvSpPr>
      <dsp:spPr>
        <a:xfrm>
          <a:off x="5541055" y="1549851"/>
          <a:ext cx="2102810" cy="1950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8F8F8"/>
              </a:solidFill>
            </a:rPr>
            <a:t>Постійний рівень цін</a:t>
          </a:r>
          <a:endParaRPr lang="ru-RU" sz="2000" b="1" kern="1200" dirty="0">
            <a:solidFill>
              <a:srgbClr val="F8F8F8"/>
            </a:solidFill>
          </a:endParaRPr>
        </a:p>
      </dsp:txBody>
      <dsp:txXfrm>
        <a:off x="5541055" y="1549851"/>
        <a:ext cx="2102810" cy="1950612"/>
      </dsp:txXfrm>
    </dsp:sp>
    <dsp:sp modelId="{4D300314-7355-46C7-85B9-2D7685C384AD}">
      <dsp:nvSpPr>
        <dsp:cNvPr id="0" name=""/>
        <dsp:cNvSpPr/>
      </dsp:nvSpPr>
      <dsp:spPr>
        <a:xfrm>
          <a:off x="2571765" y="3643332"/>
          <a:ext cx="2482140" cy="1497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8F8F8"/>
              </a:solidFill>
            </a:rPr>
            <a:t>Торговий баланс</a:t>
          </a:r>
          <a:endParaRPr lang="ru-RU" sz="2000" b="1" kern="1200" dirty="0">
            <a:solidFill>
              <a:srgbClr val="F8F8F8"/>
            </a:solidFill>
          </a:endParaRPr>
        </a:p>
      </dsp:txBody>
      <dsp:txXfrm>
        <a:off x="2571765" y="3643332"/>
        <a:ext cx="2482140" cy="1497465"/>
      </dsp:txXfrm>
    </dsp:sp>
    <dsp:sp modelId="{889E164A-4AC0-4246-8615-6B76E0038DFA}">
      <dsp:nvSpPr>
        <dsp:cNvPr id="0" name=""/>
        <dsp:cNvSpPr/>
      </dsp:nvSpPr>
      <dsp:spPr>
        <a:xfrm>
          <a:off x="6" y="1643071"/>
          <a:ext cx="2051260" cy="185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8F8F8"/>
              </a:solidFill>
            </a:rPr>
            <a:t>Повна зайнятість</a:t>
          </a:r>
          <a:endParaRPr lang="ru-RU" sz="2000" b="1" kern="1200" dirty="0">
            <a:solidFill>
              <a:srgbClr val="F8F8F8"/>
            </a:solidFill>
          </a:endParaRPr>
        </a:p>
      </dsp:txBody>
      <dsp:txXfrm>
        <a:off x="6" y="1643071"/>
        <a:ext cx="2051260" cy="1854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986E9-9884-4EBF-BD63-4920D415E205}">
      <dsp:nvSpPr>
        <dsp:cNvPr id="0" name=""/>
        <dsp:cNvSpPr/>
      </dsp:nvSpPr>
      <dsp:spPr>
        <a:xfrm>
          <a:off x="4354109" y="1392266"/>
          <a:ext cx="3040425" cy="57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98"/>
              </a:lnTo>
              <a:lnTo>
                <a:pt x="3040425" y="395098"/>
              </a:lnTo>
              <a:lnTo>
                <a:pt x="3040425" y="579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10000-246C-4C02-9B14-A13A99103DCB}">
      <dsp:nvSpPr>
        <dsp:cNvPr id="0" name=""/>
        <dsp:cNvSpPr/>
      </dsp:nvSpPr>
      <dsp:spPr>
        <a:xfrm>
          <a:off x="4258432" y="1392266"/>
          <a:ext cx="91440" cy="479010"/>
        </a:xfrm>
        <a:custGeom>
          <a:avLst/>
          <a:gdLst/>
          <a:ahLst/>
          <a:cxnLst/>
          <a:rect l="0" t="0" r="0" b="0"/>
          <a:pathLst>
            <a:path>
              <a:moveTo>
                <a:pt x="95676" y="0"/>
              </a:moveTo>
              <a:lnTo>
                <a:pt x="95676" y="294335"/>
              </a:lnTo>
              <a:lnTo>
                <a:pt x="45720" y="294335"/>
              </a:lnTo>
              <a:lnTo>
                <a:pt x="45720" y="479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0AFD0-D84E-43A7-8378-6E0E63E8230A}">
      <dsp:nvSpPr>
        <dsp:cNvPr id="0" name=""/>
        <dsp:cNvSpPr/>
      </dsp:nvSpPr>
      <dsp:spPr>
        <a:xfrm>
          <a:off x="1282725" y="1392266"/>
          <a:ext cx="3071384" cy="582469"/>
        </a:xfrm>
        <a:custGeom>
          <a:avLst/>
          <a:gdLst/>
          <a:ahLst/>
          <a:cxnLst/>
          <a:rect l="0" t="0" r="0" b="0"/>
          <a:pathLst>
            <a:path>
              <a:moveTo>
                <a:pt x="3071384" y="0"/>
              </a:moveTo>
              <a:lnTo>
                <a:pt x="3071384" y="397794"/>
              </a:lnTo>
              <a:lnTo>
                <a:pt x="0" y="397794"/>
              </a:lnTo>
              <a:lnTo>
                <a:pt x="0" y="582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78A81-6F9E-4F9D-94FE-5275DFE7255C}">
      <dsp:nvSpPr>
        <dsp:cNvPr id="0" name=""/>
        <dsp:cNvSpPr/>
      </dsp:nvSpPr>
      <dsp:spPr>
        <a:xfrm>
          <a:off x="3121255" y="126400"/>
          <a:ext cx="2465707" cy="12658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02B3D9B-2C3A-471E-A517-5CDAD0C1F0F5}">
      <dsp:nvSpPr>
        <dsp:cNvPr id="0" name=""/>
        <dsp:cNvSpPr/>
      </dsp:nvSpPr>
      <dsp:spPr>
        <a:xfrm>
          <a:off x="3342754" y="336824"/>
          <a:ext cx="2465707" cy="1265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just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kern="1200" dirty="0" smtClean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rPr>
            <a:t>ВВП</a:t>
          </a:r>
          <a:endParaRPr lang="ru-RU" sz="5700" b="1" kern="1200" dirty="0">
            <a:solidFill>
              <a:srgbClr val="FF66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2754" y="336824"/>
        <a:ext cx="2465707" cy="1265866"/>
      </dsp:txXfrm>
    </dsp:sp>
    <dsp:sp modelId="{24AD0EA4-9AA0-4AE3-B20A-9A220A6EA09A}">
      <dsp:nvSpPr>
        <dsp:cNvPr id="0" name=""/>
        <dsp:cNvSpPr/>
      </dsp:nvSpPr>
      <dsp:spPr>
        <a:xfrm>
          <a:off x="-4470" y="1974735"/>
          <a:ext cx="2574392" cy="22784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FF89DE1-E3F8-450D-A947-9DDB6F6BF6F7}">
      <dsp:nvSpPr>
        <dsp:cNvPr id="0" name=""/>
        <dsp:cNvSpPr/>
      </dsp:nvSpPr>
      <dsp:spPr>
        <a:xfrm>
          <a:off x="217027" y="2185159"/>
          <a:ext cx="2574392" cy="227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Номінальний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: </a:t>
          </a:r>
          <a:br>
            <a:rPr lang="uk-UA" sz="2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</a:t>
          </a:r>
          <a:b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поточних </a:t>
          </a:r>
          <a:b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b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цінах  </a:t>
          </a:r>
          <a:endParaRPr lang="ru-RU" sz="2400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7027" y="2185159"/>
        <a:ext cx="2574392" cy="2278432"/>
      </dsp:txXfrm>
    </dsp:sp>
    <dsp:sp modelId="{EB9A483E-F668-4BAD-AF29-FC9776E5AB70}">
      <dsp:nvSpPr>
        <dsp:cNvPr id="0" name=""/>
        <dsp:cNvSpPr/>
      </dsp:nvSpPr>
      <dsp:spPr>
        <a:xfrm>
          <a:off x="2993921" y="1871276"/>
          <a:ext cx="2620462" cy="21458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7030C03-65D0-4261-903B-31CCF3A82DD2}">
      <dsp:nvSpPr>
        <dsp:cNvPr id="0" name=""/>
        <dsp:cNvSpPr/>
      </dsp:nvSpPr>
      <dsp:spPr>
        <a:xfrm>
          <a:off x="3215420" y="2081700"/>
          <a:ext cx="2620462" cy="2145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Реальний</a:t>
          </a:r>
          <a:r>
            <a:rPr lang="uk-UA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 постійних цінах (</a:t>
          </a:r>
          <a:r>
            <a:rPr lang="uk-UA" sz="2400" kern="1200" dirty="0" err="1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цінах</a:t>
          </a: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 базового року) </a:t>
          </a:r>
          <a:endParaRPr lang="ru-RU" sz="2400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5420" y="2081700"/>
        <a:ext cx="2620462" cy="2145896"/>
      </dsp:txXfrm>
    </dsp:sp>
    <dsp:sp modelId="{992CA900-34EF-4D69-837E-12B6BE6C432D}">
      <dsp:nvSpPr>
        <dsp:cNvPr id="0" name=""/>
        <dsp:cNvSpPr/>
      </dsp:nvSpPr>
      <dsp:spPr>
        <a:xfrm>
          <a:off x="6080904" y="1972039"/>
          <a:ext cx="2627260" cy="24060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833002A-6812-4DE8-80BB-F3872E7C7575}">
      <dsp:nvSpPr>
        <dsp:cNvPr id="0" name=""/>
        <dsp:cNvSpPr/>
      </dsp:nvSpPr>
      <dsp:spPr>
        <a:xfrm>
          <a:off x="6302403" y="2182463"/>
          <a:ext cx="2627260" cy="240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Природний (потенційний)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Обчислений у постійних цінах за природного рівня безробіття</a:t>
          </a:r>
          <a:endParaRPr lang="ru-RU" sz="2400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2403" y="2182463"/>
        <a:ext cx="2627260" cy="24060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E755B-A40E-4749-B2E0-CAF979E499CF}">
      <dsp:nvSpPr>
        <dsp:cNvPr id="0" name=""/>
        <dsp:cNvSpPr/>
      </dsp:nvSpPr>
      <dsp:spPr>
        <a:xfrm>
          <a:off x="712324" y="71440"/>
          <a:ext cx="2224849" cy="74496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Матеріальне багатство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324" y="71440"/>
        <a:ext cx="2224849" cy="744968"/>
      </dsp:txXfrm>
    </dsp:sp>
    <dsp:sp modelId="{F0D8C400-0A8E-4D35-BC82-15B3C9BE14C7}">
      <dsp:nvSpPr>
        <dsp:cNvPr id="0" name=""/>
        <dsp:cNvSpPr/>
      </dsp:nvSpPr>
      <dsp:spPr>
        <a:xfrm>
          <a:off x="934809" y="816409"/>
          <a:ext cx="282991" cy="78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25"/>
              </a:lnTo>
              <a:lnTo>
                <a:pt x="282991" y="781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F4FE-5BE2-4E32-A6EF-CA139EED12CA}">
      <dsp:nvSpPr>
        <dsp:cNvPr id="0" name=""/>
        <dsp:cNvSpPr/>
      </dsp:nvSpPr>
      <dsp:spPr>
        <a:xfrm>
          <a:off x="1217800" y="932855"/>
          <a:ext cx="4129164" cy="13293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1.</a:t>
          </a:r>
          <a:r>
            <a:rPr lang="uk-UA" sz="1600" kern="1200" dirty="0" smtClean="0">
              <a:latin typeface="+mj-lt"/>
              <a:cs typeface="Times New Roman" pitchFamily="18" charset="0"/>
            </a:rPr>
            <a:t>Основні фонди (виробничі та невиробничі).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2.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Матеріальні оборотні фонди.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3.</a:t>
          </a:r>
          <a:r>
            <a:rPr lang="uk-UA" sz="1600" kern="1200" dirty="0" smtClean="0">
              <a:latin typeface="+mj-lt"/>
              <a:cs typeface="Times New Roman" pitchFamily="18" charset="0"/>
            </a:rPr>
            <a:t> Товарні запаси народного господарства</a:t>
          </a:r>
          <a:r>
            <a:rPr lang="uk-UA" sz="1600" kern="1200" dirty="0" smtClean="0">
              <a:latin typeface="+mj-lt"/>
            </a:rPr>
            <a:t>. </a:t>
          </a:r>
          <a:endParaRPr lang="ru-RU" sz="1600" kern="1200" dirty="0">
            <a:latin typeface="+mj-lt"/>
          </a:endParaRPr>
        </a:p>
      </dsp:txBody>
      <dsp:txXfrm>
        <a:off x="1217800" y="932855"/>
        <a:ext cx="4129164" cy="1329359"/>
      </dsp:txXfrm>
    </dsp:sp>
    <dsp:sp modelId="{E45BBCCA-324F-4DAB-B19E-590C2F9ED7D4}">
      <dsp:nvSpPr>
        <dsp:cNvPr id="0" name=""/>
        <dsp:cNvSpPr/>
      </dsp:nvSpPr>
      <dsp:spPr>
        <a:xfrm>
          <a:off x="934809" y="816409"/>
          <a:ext cx="282991" cy="226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4384"/>
              </a:lnTo>
              <a:lnTo>
                <a:pt x="282991" y="2264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14526-332F-4D0A-8C19-657A42858226}">
      <dsp:nvSpPr>
        <dsp:cNvPr id="0" name=""/>
        <dsp:cNvSpPr/>
      </dsp:nvSpPr>
      <dsp:spPr>
        <a:xfrm>
          <a:off x="1217800" y="2448457"/>
          <a:ext cx="3918380" cy="126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4.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Державні резерви.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5.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Предмети тривалого використання у населення (транспортні засоби, меблі).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6.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Природні ресурси.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1217800" y="2448457"/>
        <a:ext cx="3918380" cy="1264673"/>
      </dsp:txXfrm>
    </dsp:sp>
    <dsp:sp modelId="{B7B2B3C6-4DD5-42C7-8DFB-F1AC2A89D6CD}">
      <dsp:nvSpPr>
        <dsp:cNvPr id="0" name=""/>
        <dsp:cNvSpPr/>
      </dsp:nvSpPr>
      <dsp:spPr>
        <a:xfrm>
          <a:off x="5199455" y="71440"/>
          <a:ext cx="2649362" cy="74496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Нематеріальне багатство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99455" y="71440"/>
        <a:ext cx="2649362" cy="744968"/>
      </dsp:txXfrm>
    </dsp:sp>
    <dsp:sp modelId="{D2E70B97-DC3B-45A6-9FAA-A0F18F1B690B}">
      <dsp:nvSpPr>
        <dsp:cNvPr id="0" name=""/>
        <dsp:cNvSpPr/>
      </dsp:nvSpPr>
      <dsp:spPr>
        <a:xfrm>
          <a:off x="5464391" y="816409"/>
          <a:ext cx="181264" cy="69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685"/>
              </a:lnTo>
              <a:lnTo>
                <a:pt x="181264" y="69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D157D-ED4C-4675-B55A-A48BF3F58790}">
      <dsp:nvSpPr>
        <dsp:cNvPr id="0" name=""/>
        <dsp:cNvSpPr/>
      </dsp:nvSpPr>
      <dsp:spPr>
        <a:xfrm>
          <a:off x="5645656" y="928691"/>
          <a:ext cx="2351204" cy="11748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1.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Науковий потенціал.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+mj-lt"/>
              <a:cs typeface="Times New Roman" pitchFamily="18" charset="0"/>
            </a:rPr>
            <a:t>2.</a:t>
          </a:r>
          <a:r>
            <a:rPr lang="uk-UA" sz="1600" kern="1200" dirty="0" smtClean="0">
              <a:latin typeface="+mj-lt"/>
              <a:cs typeface="Times New Roman" pitchFamily="18" charset="0"/>
            </a:rPr>
            <a:t> Освітній потенціал.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5645656" y="928691"/>
        <a:ext cx="2351204" cy="1174808"/>
      </dsp:txXfrm>
    </dsp:sp>
    <dsp:sp modelId="{9E43BC29-1BDD-472A-9721-E449BE91455A}">
      <dsp:nvSpPr>
        <dsp:cNvPr id="0" name=""/>
        <dsp:cNvSpPr/>
      </dsp:nvSpPr>
      <dsp:spPr>
        <a:xfrm>
          <a:off x="5464391" y="816409"/>
          <a:ext cx="270362" cy="196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769"/>
              </a:lnTo>
              <a:lnTo>
                <a:pt x="270362" y="1962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829DB-1AF1-44B3-9174-F4CB07CAD869}">
      <dsp:nvSpPr>
        <dsp:cNvPr id="0" name=""/>
        <dsp:cNvSpPr/>
      </dsp:nvSpPr>
      <dsp:spPr>
        <a:xfrm>
          <a:off x="5734754" y="2291671"/>
          <a:ext cx="2508875" cy="9750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l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</a:t>
          </a:r>
          <a:r>
            <a:rPr lang="uk-UA" sz="1600" kern="1200" dirty="0" smtClean="0"/>
            <a:t>. Кваліфікаційний   потенціал.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4.</a:t>
          </a:r>
          <a:r>
            <a:rPr lang="uk-UA" sz="1600" kern="1200" dirty="0" smtClean="0"/>
            <a:t> Культурний потенціал.</a:t>
          </a:r>
          <a:endParaRPr lang="ru-RU" sz="1600" kern="1200" dirty="0"/>
        </a:p>
      </dsp:txBody>
      <dsp:txXfrm>
        <a:off x="5734754" y="2291671"/>
        <a:ext cx="2508875" cy="9750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10000-246C-4C02-9B14-A13A99103DCB}">
      <dsp:nvSpPr>
        <dsp:cNvPr id="0" name=""/>
        <dsp:cNvSpPr/>
      </dsp:nvSpPr>
      <dsp:spPr>
        <a:xfrm>
          <a:off x="3605962" y="2178752"/>
          <a:ext cx="1822328" cy="87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464"/>
              </a:lnTo>
              <a:lnTo>
                <a:pt x="1822328" y="570464"/>
              </a:lnTo>
              <a:lnTo>
                <a:pt x="1822328" y="87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0AFD0-D84E-43A7-8378-6E0E63E8230A}">
      <dsp:nvSpPr>
        <dsp:cNvPr id="0" name=""/>
        <dsp:cNvSpPr/>
      </dsp:nvSpPr>
      <dsp:spPr>
        <a:xfrm>
          <a:off x="1622282" y="2178752"/>
          <a:ext cx="1983679" cy="964509"/>
        </a:xfrm>
        <a:custGeom>
          <a:avLst/>
          <a:gdLst/>
          <a:ahLst/>
          <a:cxnLst/>
          <a:rect l="0" t="0" r="0" b="0"/>
          <a:pathLst>
            <a:path>
              <a:moveTo>
                <a:pt x="1983679" y="0"/>
              </a:moveTo>
              <a:lnTo>
                <a:pt x="1983679" y="663939"/>
              </a:lnTo>
              <a:lnTo>
                <a:pt x="0" y="663939"/>
              </a:lnTo>
              <a:lnTo>
                <a:pt x="0" y="964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78A81-6F9E-4F9D-94FE-5275DFE7255C}">
      <dsp:nvSpPr>
        <dsp:cNvPr id="0" name=""/>
        <dsp:cNvSpPr/>
      </dsp:nvSpPr>
      <dsp:spPr>
        <a:xfrm>
          <a:off x="1599412" y="118473"/>
          <a:ext cx="4013099" cy="20602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02B3D9B-2C3A-471E-A517-5CDAD0C1F0F5}">
      <dsp:nvSpPr>
        <dsp:cNvPr id="0" name=""/>
        <dsp:cNvSpPr/>
      </dsp:nvSpPr>
      <dsp:spPr>
        <a:xfrm>
          <a:off x="1959916" y="460951"/>
          <a:ext cx="4013099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Галузева структура національної економіки</a:t>
          </a:r>
          <a:endParaRPr lang="ru-RU" sz="2600" b="1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9916" y="460951"/>
        <a:ext cx="4013099" cy="2060279"/>
      </dsp:txXfrm>
    </dsp:sp>
    <dsp:sp modelId="{24AD0EA4-9AA0-4AE3-B20A-9A220A6EA09A}">
      <dsp:nvSpPr>
        <dsp:cNvPr id="0" name=""/>
        <dsp:cNvSpPr/>
      </dsp:nvSpPr>
      <dsp:spPr>
        <a:xfrm>
          <a:off x="15" y="3143262"/>
          <a:ext cx="3244533" cy="20602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FF89DE1-E3F8-450D-A947-9DDB6F6BF6F7}">
      <dsp:nvSpPr>
        <dsp:cNvPr id="0" name=""/>
        <dsp:cNvSpPr/>
      </dsp:nvSpPr>
      <dsp:spPr>
        <a:xfrm>
          <a:off x="360519" y="3485740"/>
          <a:ext cx="3244533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Матеріальне виробництво – виготовляють продукти у вигляді речей</a:t>
          </a:r>
          <a:endParaRPr lang="ru-RU" sz="2600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519" y="3485740"/>
        <a:ext cx="3244533" cy="2060279"/>
      </dsp:txXfrm>
    </dsp:sp>
    <dsp:sp modelId="{EB9A483E-F668-4BAD-AF29-FC9776E5AB70}">
      <dsp:nvSpPr>
        <dsp:cNvPr id="0" name=""/>
        <dsp:cNvSpPr/>
      </dsp:nvSpPr>
      <dsp:spPr>
        <a:xfrm>
          <a:off x="3806023" y="3049787"/>
          <a:ext cx="3244533" cy="20602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7030C03-65D0-4261-903B-31CCF3A82DD2}">
      <dsp:nvSpPr>
        <dsp:cNvPr id="0" name=""/>
        <dsp:cNvSpPr/>
      </dsp:nvSpPr>
      <dsp:spPr>
        <a:xfrm>
          <a:off x="4166527" y="3392265"/>
          <a:ext cx="3244533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rPr>
            <a:t>Нематеріальне виробництво – послуги</a:t>
          </a:r>
          <a:endParaRPr lang="ru-RU" sz="2400" kern="1200" dirty="0">
            <a:solidFill>
              <a:srgbClr val="F8F8F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6527" y="3392265"/>
        <a:ext cx="3244533" cy="206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58906C5-F90D-4139-914B-53A1DA8A2246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17105E-B28D-46D5-8492-E0118114E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401C4-CE24-4817-8638-3FC0A5C2946D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0F97-8270-4ABB-A8FD-1B223DA6E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A7B2D-8225-410E-BD94-9D056EBCD947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3160D-C019-4279-980B-FCCE8CDEA5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D3DE2-2C18-43D6-981E-473BA3912BDD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BED90-065B-4649-A269-3D8D015B02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F5633-C1A8-4A36-B4D9-1978F34A0AA2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40CDF-98E0-474F-86AE-C08390473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CDAC7-6F08-4422-A985-2C362B41BDDD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0F64B-14C7-4C26-94E3-1A5156D88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9235D-113B-493F-B845-4357F3F8D03B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F197-7B8A-45AD-B39C-957AE3D8D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25975-F353-410F-9C73-6584319CE16D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BED97-D7D2-43AC-9300-489BEA51F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E1168-6F6E-44BC-8DDD-1CA472D6EA5E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CF110-82ED-4147-8EE3-7CBD47F5D5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788B3-D265-4FFF-9A1E-B6F120A0C8CB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7325-4DD8-41CD-8B1D-590856D73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8D1B0-19C6-4A62-9F0D-8B7E1D777B15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C93B-BABC-47BA-81E8-95D1B54D4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945385-868B-4392-9A9D-A9B1AC8E3216}" type="datetimeFigureOut">
              <a:rPr lang="ru-RU"/>
              <a:pPr/>
              <a:t>23.02.2012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1135B1-292B-40DC-BF9F-B1AD562ED43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476250"/>
            <a:ext cx="6985000" cy="4968875"/>
          </a:xfrm>
        </p:spPr>
        <p:txBody>
          <a:bodyPr/>
          <a:lstStyle/>
          <a:p>
            <a:r>
              <a:rPr lang="ru-RU" b="1" i="1" dirty="0" smtClean="0">
                <a:solidFill>
                  <a:srgbClr val="FF66CC"/>
                </a:solidFill>
              </a:rPr>
              <a:t>«</a:t>
            </a:r>
            <a:r>
              <a:rPr lang="ru-RU" b="1" i="1" dirty="0" err="1" smtClean="0">
                <a:solidFill>
                  <a:srgbClr val="FF66CC"/>
                </a:solidFill>
              </a:rPr>
              <a:t>Макроекономіка</a:t>
            </a:r>
            <a:r>
              <a:rPr lang="ru-RU" b="1" i="1" dirty="0" smtClean="0">
                <a:solidFill>
                  <a:srgbClr val="FF66CC"/>
                </a:solidFill>
              </a:rPr>
              <a:t>»</a:t>
            </a:r>
            <a:endParaRPr lang="ru-RU" b="1" i="1" dirty="0">
              <a:solidFill>
                <a:srgbClr val="FF66CC"/>
              </a:solidFill>
            </a:endParaRPr>
          </a:p>
        </p:txBody>
      </p:sp>
      <p:pic>
        <p:nvPicPr>
          <p:cNvPr id="3080" name="Picture 8" descr="Bundesarchiv_B_145_Bild-F088826-0018,_Bonn,_Marktplatz,_Obst-_und_Gemüsest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933825"/>
            <a:ext cx="2447925" cy="1614488"/>
          </a:xfrm>
          <a:prstGeom prst="rect">
            <a:avLst/>
          </a:prstGeom>
          <a:noFill/>
        </p:spPr>
      </p:pic>
      <p:pic>
        <p:nvPicPr>
          <p:cNvPr id="3081" name="Picture 9" descr="Street_Market_in_Aix_en_Prov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0639">
            <a:off x="5307013" y="4035425"/>
            <a:ext cx="3386137" cy="2252663"/>
          </a:xfrm>
          <a:prstGeom prst="rect">
            <a:avLst/>
          </a:prstGeom>
          <a:noFill/>
        </p:spPr>
      </p:pic>
      <p:pic>
        <p:nvPicPr>
          <p:cNvPr id="3082" name="Picture 10" descr="180px-Markt_Banfora_MS_2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3612">
            <a:off x="6659563" y="260350"/>
            <a:ext cx="2286000" cy="1524000"/>
          </a:xfrm>
          <a:prstGeom prst="rect">
            <a:avLst/>
          </a:prstGeom>
          <a:noFill/>
        </p:spPr>
      </p:pic>
      <p:pic>
        <p:nvPicPr>
          <p:cNvPr id="3083" name="Picture 11" descr="4a0ab8232b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21109">
            <a:off x="312738" y="420688"/>
            <a:ext cx="2735262" cy="205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358246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uk-UA" sz="3200" b="1" i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Основні показники сукупного випуску, що містяться в СНР:</a:t>
            </a:r>
          </a:p>
          <a:p>
            <a:pPr lvl="0" indent="352425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а) валовий національний продукт;</a:t>
            </a:r>
          </a:p>
          <a:p>
            <a:pPr lvl="0" indent="352425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б) валовий внутрішній продукт;</a:t>
            </a:r>
          </a:p>
          <a:p>
            <a:pPr lvl="0" indent="352425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в) чистий національний продукт;</a:t>
            </a:r>
          </a:p>
          <a:p>
            <a:pPr lvl="0" indent="352425" algn="just">
              <a:lnSpc>
                <a:spcPct val="150000"/>
              </a:lnSpc>
              <a:tabLst>
                <a:tab pos="274638" algn="l"/>
              </a:tabLst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2425">
              <a:lnSpc>
                <a:spcPct val="80000"/>
              </a:lnSpc>
            </a:pPr>
            <a:r>
              <a:rPr lang="uk-UA" sz="3200" b="1" i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Основні показники сукупного доходу, що містяться в СНР:</a:t>
            </a:r>
          </a:p>
          <a:p>
            <a:pPr indent="352425" algn="just">
              <a:lnSpc>
                <a:spcPct val="80000"/>
              </a:lnSpc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а) національний дохід;   </a:t>
            </a:r>
          </a:p>
          <a:p>
            <a:pPr lvl="0" indent="352425" algn="just">
              <a:lnSpc>
                <a:spcPct val="80000"/>
              </a:lnSpc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indent="352425" algn="just">
              <a:lnSpc>
                <a:spcPct val="80000"/>
              </a:lnSpc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б) особистий дохід;</a:t>
            </a:r>
          </a:p>
          <a:p>
            <a:pPr lvl="0" indent="352425" algn="just">
              <a:lnSpc>
                <a:spcPct val="80000"/>
              </a:lnSpc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indent="352425" algn="just">
              <a:lnSpc>
                <a:spcPct val="80000"/>
              </a:lnSpc>
            </a:pP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в) використовуваний особистий дохід.    </a:t>
            </a:r>
            <a:endParaRPr lang="uk-UA" sz="2800" b="1" dirty="0" smtClean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0"/>
            <a:ext cx="8964612" cy="6453188"/>
          </a:xfrm>
        </p:spPr>
        <p:txBody>
          <a:bodyPr/>
          <a:lstStyle/>
          <a:p>
            <a:pPr marL="541338" indent="-541338"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FF66CC"/>
              </a:solidFill>
              <a:latin typeface="Times New Roman" pitchFamily="18" charset="0"/>
            </a:endParaRPr>
          </a:p>
          <a:p>
            <a:pPr marL="541338" indent="-541338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66CC"/>
                </a:solidFill>
                <a:latin typeface="Times New Roman" pitchFamily="18" charset="0"/>
              </a:rPr>
              <a:t>ВВП як </a:t>
            </a:r>
            <a:r>
              <a:rPr lang="ru-RU" b="1" i="1" dirty="0" err="1" smtClean="0">
                <a:solidFill>
                  <a:srgbClr val="FF66CC"/>
                </a:solidFill>
                <a:latin typeface="Times New Roman" pitchFamily="18" charset="0"/>
              </a:rPr>
              <a:t>основний</a:t>
            </a:r>
            <a:r>
              <a:rPr lang="ru-RU" b="1" i="1" dirty="0" smtClean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66CC"/>
                </a:solidFill>
                <a:latin typeface="Times New Roman" pitchFamily="18" charset="0"/>
              </a:rPr>
              <a:t>показник</a:t>
            </a:r>
            <a:r>
              <a:rPr lang="ru-RU" b="1" i="1" dirty="0" smtClean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66CC"/>
                </a:solidFill>
                <a:latin typeface="Times New Roman" pitchFamily="18" charset="0"/>
              </a:rPr>
              <a:t>результативності</a:t>
            </a:r>
            <a:r>
              <a:rPr lang="ru-RU" b="1" i="1" dirty="0" smtClean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66CC"/>
                </a:solidFill>
                <a:latin typeface="Times New Roman" pitchFamily="18" charset="0"/>
              </a:rPr>
              <a:t>нацональної</a:t>
            </a:r>
            <a:r>
              <a:rPr lang="ru-RU" b="1" i="1" dirty="0" smtClean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66CC"/>
                </a:solidFill>
                <a:latin typeface="Times New Roman" pitchFamily="18" charset="0"/>
              </a:rPr>
              <a:t>економіки</a:t>
            </a:r>
            <a:endParaRPr lang="ru-RU" b="1" i="1" dirty="0" smtClean="0">
              <a:solidFill>
                <a:srgbClr val="FF66CC"/>
              </a:solidFill>
              <a:latin typeface="Times New Roman" pitchFamily="18" charset="0"/>
            </a:endParaRPr>
          </a:p>
          <a:p>
            <a:pPr marL="0" indent="352425" algn="just">
              <a:lnSpc>
                <a:spcPct val="90000"/>
              </a:lnSpc>
              <a:buNone/>
            </a:pP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Результативність функціонування національної економіки вимірюється макроекономічними показниками, серед яких основним є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валовий внутрішній продукт (ВВП).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37480">
            <a:off x="6538756" y="3752681"/>
            <a:ext cx="1944688" cy="19446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143248"/>
            <a:ext cx="53578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ВВП</a:t>
            </a:r>
          </a:p>
          <a:p>
            <a:pPr indent="352425" algn="just"/>
            <a:r>
              <a:rPr lang="uk-UA" sz="28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Валовий внутрішній продукт </a:t>
            </a:r>
            <a:r>
              <a:rPr lang="uk-UA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(ВВП)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вимірює ринкову вартість усіх кінцевих товарів і послуг, вироблених у даній країні протягом певного періоду часу, як правило року.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14291"/>
            <a:ext cx="8929718" cy="6643710"/>
          </a:xfrm>
        </p:spPr>
        <p:txBody>
          <a:bodyPr/>
          <a:lstStyle/>
          <a:p>
            <a:pPr marL="541338" indent="-541338">
              <a:lnSpc>
                <a:spcPct val="80000"/>
              </a:lnSpc>
              <a:buFont typeface="Wingdings" pitchFamily="2" charset="2"/>
              <a:buNone/>
            </a:pPr>
            <a:endParaRPr lang="uk-UA" sz="2400" dirty="0">
              <a:latin typeface="Times New Roman" pitchFamily="18" charset="0"/>
            </a:endParaRPr>
          </a:p>
        </p:txBody>
      </p:sp>
      <p:pic>
        <p:nvPicPr>
          <p:cNvPr id="38915" name="Picture 3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553">
            <a:off x="503796" y="4521907"/>
            <a:ext cx="2447925" cy="2016125"/>
          </a:xfrm>
          <a:prstGeom prst="rect">
            <a:avLst/>
          </a:prstGeom>
          <a:noFill/>
        </p:spPr>
      </p:pic>
      <p:pic>
        <p:nvPicPr>
          <p:cNvPr id="38916" name="Picture 4" descr="аа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04">
            <a:off x="6718201" y="4774037"/>
            <a:ext cx="2159000" cy="1611313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14282" y="357166"/>
          <a:ext cx="892971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0"/>
            <a:ext cx="8147050" cy="815975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FF66CC"/>
                </a:solidFill>
              </a:rPr>
              <a:t>ВВП</a:t>
            </a:r>
            <a:endParaRPr lang="ru-RU" sz="4000" b="1" i="1" dirty="0">
              <a:solidFill>
                <a:srgbClr val="FF66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57232"/>
            <a:ext cx="8320115" cy="5595956"/>
          </a:xfrm>
          <a:ln w="28575">
            <a:solidFill>
              <a:srgbClr val="FF66CC"/>
            </a:solidFill>
          </a:ln>
        </p:spPr>
        <p:txBody>
          <a:bodyPr/>
          <a:lstStyle/>
          <a:p>
            <a:pPr marL="0" indent="352425"/>
            <a:r>
              <a:rPr lang="uk-UA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номінального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ВВП залежить від кількості вироблених товарів та послуг,  і від рівня цін на них. На динаміку номінального ВВП впливають як зміни у фізичному обсязі виробленої продукції, так і зміни рівня цін.</a:t>
            </a:r>
          </a:p>
          <a:p>
            <a:pPr marL="0" indent="352425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ВВП дає змогу судити про зміни у фізичному обсязі продукції, а отже, й про стан справ в економіці країни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2425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Природний ВВП – </a:t>
            </a:r>
            <a:r>
              <a:rPr lang="uk-UA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рівень виробництва за умови використання в економіці всіх наявних ресурсів. </a:t>
            </a: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52425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352425">
              <a:lnSpc>
                <a:spcPct val="80000"/>
              </a:lnSpc>
              <a:buNone/>
            </a:pPr>
            <a:endParaRPr lang="ru-RU" dirty="0" smtClean="0">
              <a:solidFill>
                <a:srgbClr val="F8F8F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1338" indent="-541338">
              <a:lnSpc>
                <a:spcPct val="80000"/>
              </a:lnSpc>
              <a:buFont typeface="Wingdings" pitchFamily="2" charset="2"/>
              <a:buNone/>
            </a:pPr>
            <a:endParaRPr lang="uk-UA" sz="4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Яким же чином обчислювати ВВП?</a:t>
            </a:r>
          </a:p>
          <a:p>
            <a:pPr algn="just"/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Якщо скласти ціни всіх товарів, випущених у країні за рік, то виникає так званий повторний рахунок, тобто вартість деяких товарів у ВВП буде врахована кілька разів. Так, буде врахована вартість добутої в кар</a:t>
            </a:r>
            <a:r>
              <a:rPr lang="en-US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єрі</a:t>
            </a: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глини, виготовленої на цегельному заводі цегли, а потім – вартість побудованого з цегли будинку. Тобто вартість одного товару враховується тричі. Щоб цього уникнути використовують додану вартість.</a:t>
            </a:r>
          </a:p>
          <a:p>
            <a:pPr algn="just"/>
            <a:r>
              <a:rPr lang="uk-UA" sz="28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Додана вартість</a:t>
            </a:r>
            <a:r>
              <a:rPr lang="uk-UA" sz="28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це різниця між виторгом фірми та вартістю сировини і матеріалів, які вона придбала у постачальників.</a:t>
            </a:r>
          </a:p>
          <a:p>
            <a:pPr algn="just"/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За видатками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сума видатків покупців на придбання товарів і послуг;</a:t>
            </a:r>
          </a:p>
          <a:p>
            <a:pPr algn="just"/>
            <a:endParaRPr lang="uk-UA" sz="3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За доходами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сума грошових доходів, отриманих від виробництва продукції в певному році;</a:t>
            </a:r>
          </a:p>
          <a:p>
            <a:pPr algn="just"/>
            <a:endParaRPr lang="uk-UA" sz="32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За галузями (виробничий метод)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сума доданої вартості, створеної на всіх стадіях виробництва товарів і послуг. </a:t>
            </a:r>
            <a:endParaRPr lang="ru-RU" sz="32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720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Споживчі витрати (СВ)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витрати домашніх домогосподарств на товари та послуги.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Інвестиційні витрати фірм(</a:t>
            </a:r>
            <a:r>
              <a:rPr lang="uk-UA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витрати фірм на закупівлю машин та устаткування, будівництво тощо. 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Державні витрати(</a:t>
            </a:r>
            <a:r>
              <a:rPr lang="uk-UA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витрати уряду та місцевих органів влади на закупівлю кінцевої продукції підприємств та наймання в державний сектор працівників.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Чистий експорт(ЧЕ)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-  різниця між  експортом (продажем за межі країни) та імпортом (ввезенням в країну).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158" y="357166"/>
            <a:ext cx="8643998" cy="5715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ВВП За видатками =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СВ + ІВ +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ДВ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+ ЧЕ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Заробітна плата (ЗП)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виплачується найманим робітникам.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Рента (</a:t>
            </a:r>
            <a:r>
              <a:rPr lang="uk-UA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вид доходу, який отримують власники матеріальних економічних ресурсів. 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Процент (</a:t>
            </a:r>
            <a:r>
              <a:rPr lang="uk-UA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доход власників грошового капіталу.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Прибуток (</a:t>
            </a:r>
            <a:r>
              <a:rPr lang="uk-UA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доход підприємців.</a:t>
            </a:r>
          </a:p>
          <a:p>
            <a:pPr algn="just"/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Амортизація (</a:t>
            </a:r>
            <a:r>
              <a:rPr lang="uk-UA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обсяг капіталу, спожитого зо рік і нарахованого фірмами у вигляді амортизаційних відрахувань.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158" y="357166"/>
            <a:ext cx="8643998" cy="5715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ВВП За доходами =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ЗП + Р + П +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Пр+А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Додана вартість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це різниця між виторгом фірми та вартістю сировини і матеріалів, які вона придбала у постачальників.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158" y="357166"/>
            <a:ext cx="8643998" cy="5715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ВВП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виробничий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=∑ДВ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EEA0EA"/>
                </a:solidFill>
              </a:rPr>
              <a:t>Способи обчислення ВВП:</a:t>
            </a:r>
            <a:endParaRPr lang="ru-RU" sz="4000" b="1" dirty="0">
              <a:solidFill>
                <a:srgbClr val="EEA0EA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00213"/>
            <a:ext cx="8640762" cy="4968875"/>
          </a:xfrm>
        </p:spPr>
        <p:txBody>
          <a:bodyPr/>
          <a:lstStyle/>
          <a:p>
            <a:pPr marL="0" indent="90488">
              <a:buNone/>
            </a:pPr>
            <a:endParaRPr lang="uk-UA" dirty="0"/>
          </a:p>
          <a:p>
            <a:pPr marL="0" indent="90488">
              <a:buNone/>
            </a:pPr>
            <a:r>
              <a:rPr lang="uk-UA" sz="2800" b="1" i="1" dirty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2289" name="Picture 1" descr="C:\Users\Света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59000"/>
            <a:ext cx="8350250" cy="469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85728"/>
            <a:ext cx="8229600" cy="1562122"/>
          </a:xfrm>
        </p:spPr>
        <p:txBody>
          <a:bodyPr/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u="sng" dirty="0">
                <a:solidFill>
                  <a:srgbClr val="FF66CC"/>
                </a:solidFill>
              </a:rPr>
              <a:t>План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57365"/>
            <a:ext cx="8218487" cy="4092586"/>
          </a:xfrm>
        </p:spPr>
        <p:txBody>
          <a:bodyPr/>
          <a:lstStyle/>
          <a:p>
            <a:pPr marL="0" indent="3524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Макроекономіка як частина економічної теорії;</a:t>
            </a:r>
          </a:p>
          <a:p>
            <a:pPr marL="0" indent="3524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Національна економіка;</a:t>
            </a:r>
          </a:p>
          <a:p>
            <a:pPr marL="0" indent="3524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Показники функціонування економічної системи;</a:t>
            </a:r>
          </a:p>
          <a:p>
            <a:pPr marL="0" indent="3524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ВВП </a:t>
            </a:r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та його обчислення;</a:t>
            </a:r>
          </a:p>
          <a:p>
            <a:pPr marL="0" indent="3524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Економічне </a:t>
            </a:r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зростання.</a:t>
            </a:r>
          </a:p>
          <a:p>
            <a:pPr>
              <a:lnSpc>
                <a:spcPct val="150000"/>
              </a:lnSpc>
            </a:pPr>
            <a:endParaRPr lang="uk-UA" dirty="0" smtClean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Света\Desktop\1328089920_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1905000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ВВП-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дефлятор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(індекс цін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Пааше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обчислюють як відношення між сукупною ціною певного набору товарів і послуг, які входять до ВВП країни в поточному та базовому періодах:  </a:t>
            </a:r>
          </a:p>
          <a:p>
            <a:pPr algn="just"/>
            <a:endParaRPr lang="ru-RU" sz="28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28926" y="3286124"/>
            <a:ext cx="3714776" cy="17859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21075" y="3484563"/>
          <a:ext cx="2227263" cy="1300162"/>
        </p:xfrm>
        <a:graphic>
          <a:graphicData uri="http://schemas.openxmlformats.org/presentationml/2006/ole">
            <p:oleObj spid="_x0000_s31746" name="Equation" r:id="rId3" imgW="761760" imgH="444240" progId="Equation.DSMT4">
              <p:embed/>
            </p:oleObj>
          </a:graphicData>
        </a:graphic>
      </p:graphicFrame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81000"/>
            <a:ext cx="8391554" cy="4119570"/>
          </a:xfrm>
        </p:spPr>
        <p:txBody>
          <a:bodyPr/>
          <a:lstStyle/>
          <a:p>
            <a:pPr indent="352425" algn="just"/>
            <a:r>
              <a:rPr lang="uk-UA" sz="2800" dirty="0" smtClean="0"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  <a:t>Усі методи обчислення ВВП дають </a:t>
            </a:r>
            <a:r>
              <a:rPr lang="uk-UA" sz="28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однаковий</a:t>
            </a:r>
            <a:r>
              <a:rPr lang="uk-UA" sz="2800" b="1" dirty="0" smtClean="0"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результат, бо те, що витрачено на купівлю продукту (видатки), є доходом для тих, хто вклав людські  й матеріальні ресурси  у виробництво цього продукту та його продаж на ринку.</a:t>
            </a:r>
            <a:r>
              <a:rPr lang="ru-RU" sz="2800" dirty="0" smtClean="0"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8F8F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Света\Desktop\karta_1243949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715040" cy="3091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18"/>
            <a:ext cx="74295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ВНП</a:t>
            </a:r>
          </a:p>
          <a:p>
            <a:pPr indent="444500" algn="just"/>
            <a:r>
              <a:rPr lang="uk-UA" sz="28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Валовий національний продукт </a:t>
            </a:r>
            <a:r>
              <a:rPr lang="uk-UA" sz="2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(ВНП) </a:t>
            </a:r>
            <a:r>
              <a:rPr lang="uk-UA" sz="28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сукупність усіх вироблених за рік підприємствами даної національної належності товарів та послуг. Обчислюється в розрахунку на душу населення.</a:t>
            </a:r>
          </a:p>
          <a:p>
            <a:pPr indent="352425"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Света\Desktop\гаджети\x_4db3d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9523">
            <a:off x="4757745" y="3540127"/>
            <a:ext cx="2981330" cy="2599771"/>
          </a:xfrm>
          <a:prstGeom prst="rect">
            <a:avLst/>
          </a:prstGeom>
          <a:noFill/>
        </p:spPr>
      </p:pic>
      <p:pic>
        <p:nvPicPr>
          <p:cNvPr id="2051" name="Picture 3" descr="C:\Users\Света\Desktop\ja12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357570" cy="2518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92971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Чистий національний продукт</a:t>
            </a:r>
            <a:r>
              <a:rPr lang="uk-UA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 ВВП , скоригований на суму амортизаційних відрахувань, що характеризує річний обсяг виробництва, який іде на споживання та приріст капіталу.</a:t>
            </a:r>
          </a:p>
          <a:p>
            <a:r>
              <a:rPr lang="uk-UA" sz="32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ЧНП=ВНП-А</a:t>
            </a:r>
          </a:p>
          <a:p>
            <a:endParaRPr lang="uk-UA" sz="3200" b="1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2075" algn="l"/>
              </a:tabLst>
            </a:pPr>
            <a:r>
              <a:rPr lang="uk-UA" sz="28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ЧНП </a:t>
            </a:r>
            <a:r>
              <a:rPr lang="uk-UA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витратами </a:t>
            </a:r>
            <a:r>
              <a:rPr lang="uk-UA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споживчі витрати(СВ)+ чисті інвестиції(ЧІ)+ державні витрати(</a:t>
            </a:r>
            <a:r>
              <a:rPr lang="uk-UA" sz="2400" b="1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+ чистий експорт (ЧЕ)</a:t>
            </a:r>
          </a:p>
          <a:p>
            <a:pPr algn="just"/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ЧНП </a:t>
            </a:r>
            <a:r>
              <a:rPr lang="uk-UA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доходами </a:t>
            </a:r>
            <a:r>
              <a:rPr lang="uk-UA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заробітна плата(ЗП) + орендна плата + відсоткові платежі + доходи власників + прибуток корпорацій + непрямі податки</a:t>
            </a:r>
          </a:p>
          <a:p>
            <a:pPr algn="just"/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48" y="3286124"/>
            <a:ext cx="5472122" cy="22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42852"/>
            <a:ext cx="8572560" cy="6143668"/>
          </a:xfrm>
        </p:spPr>
        <p:txBody>
          <a:bodyPr/>
          <a:lstStyle/>
          <a:p>
            <a:pPr marL="0" indent="352425" algn="just">
              <a:buFont typeface="Wingdings" pitchFamily="2" charset="2"/>
              <a:buNone/>
            </a:pPr>
            <a:r>
              <a:rPr lang="uk-UA" sz="2600" i="1" dirty="0">
                <a:solidFill>
                  <a:srgbClr val="FF66CC"/>
                </a:solidFill>
              </a:rPr>
              <a:t> </a:t>
            </a:r>
            <a:r>
              <a:rPr lang="uk-UA" sz="2800" b="1" u="sng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Національний дохід (НД)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це весь доход, зароблений власниками ресурсів, незалежно від того, де дані ресурси використовуються. </a:t>
            </a:r>
          </a:p>
          <a:p>
            <a:pPr marL="0" indent="352425" algn="just">
              <a:buFont typeface="Wingdings" pitchFamily="2" charset="2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None/>
            </a:pPr>
            <a:r>
              <a:rPr lang="uk-UA" sz="28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uk-UA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= заробітна плата + орендна плата + процент + прибуток</a:t>
            </a:r>
          </a:p>
          <a:p>
            <a:pPr marL="0" indent="352425" algn="just">
              <a:buFont typeface="Wingdings" pitchFamily="2" charset="2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Font typeface="Wingdings" pitchFamily="2" charset="2"/>
              <a:buNone/>
            </a:pP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Національний дохід менший від ЧНП на величину непрямих податків.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14348" y="4786322"/>
            <a:ext cx="7929618" cy="92869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НД= ЧНП- НП(непрямі податки)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8415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EEA"/>
                </a:solidFill>
                <a:effectLst/>
                <a:latin typeface="Verdana" pitchFamily="34" charset="0"/>
              </a:rPr>
              <a:t>Показники загального національного розвитку: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785794"/>
            <a:ext cx="82153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2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НБ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національне багатство – сукупність створених і нагромаджених у країні працею всього суспільства матеріальних благ, рівня освіти, виробничого досвіду, майстерності, творчого обдарування населення, а також природні ресурси.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У складі НБ виділяють: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3000372"/>
          <a:ext cx="900115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424862" cy="6408737"/>
          </a:xfrm>
        </p:spPr>
        <p:txBody>
          <a:bodyPr/>
          <a:lstStyle/>
          <a:p>
            <a:pPr marL="541338" indent="-541338"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>
                <a:latin typeface="Times New Roman" pitchFamily="18" charset="0"/>
              </a:rPr>
              <a:t>Отже:</a:t>
            </a:r>
            <a:endParaRPr lang="uk-UA" sz="2400" dirty="0">
              <a:latin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357166"/>
          <a:ext cx="757242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290"/>
            <a:ext cx="8472518" cy="2928958"/>
          </a:xfrm>
        </p:spPr>
        <p:txBody>
          <a:bodyPr/>
          <a:lstStyle/>
          <a:p>
            <a:pPr marL="0" indent="352425" algn="just">
              <a:buNone/>
            </a:pPr>
            <a:r>
              <a:rPr lang="uk-UA" sz="2800" b="1" u="sng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Особистий дохід (ОД) </a:t>
            </a:r>
            <a:r>
              <a:rPr lang="uk-UA" sz="28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виступає як сукупний доход, отриманий власниками економічних ресурсів.</a:t>
            </a:r>
          </a:p>
          <a:p>
            <a:pPr marL="0" indent="352425" algn="just">
              <a:buNone/>
            </a:pPr>
            <a:endParaRPr lang="uk-UA" sz="2800" b="1" u="sng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None/>
            </a:pPr>
            <a:endParaRPr lang="uk-UA" sz="2800" b="1" u="sng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None/>
            </a:pPr>
            <a:endParaRPr lang="uk-UA" sz="2800" b="1" u="sng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None/>
            </a:pPr>
            <a:endParaRPr lang="uk-UA" sz="2800" b="1" u="sng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52425" algn="just">
              <a:buNone/>
            </a:pPr>
            <a:r>
              <a:rPr lang="uk-UA" sz="28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Використовуваний особистий дохід </a:t>
            </a:r>
            <a:r>
              <a:rPr lang="uk-UA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сума, яка використовується домогосподарствами. ВОД менший від ОД на величину індивідуальних податків. </a:t>
            </a:r>
          </a:p>
          <a:p>
            <a:pPr algn="ctr">
              <a:buFont typeface="Wingdings" pitchFamily="2" charset="2"/>
              <a:buNone/>
            </a:pPr>
            <a:endParaRPr lang="uk-UA" sz="2200" dirty="0"/>
          </a:p>
        </p:txBody>
      </p:sp>
      <p:pic>
        <p:nvPicPr>
          <p:cNvPr id="7169" name="Рисунок 3" descr="BD17390_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1481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500002" y="1500174"/>
            <a:ext cx="8643998" cy="142876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= НД – внески на соціальне страхування – прибутки корпорацій + дивіденди + трансферти + відсотки за державними облігаціями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7158" y="4714884"/>
            <a:ext cx="6643734" cy="7143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 = ОД – індивідуальні податки.</a:t>
            </a:r>
            <a:endParaRPr lang="uk-UA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Економічне зростання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4866" y="1571612"/>
            <a:ext cx="891622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638" marR="0" lvl="0" indent="352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534988" algn="l"/>
              </a:tabLst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основою</a:t>
            </a:r>
          </a:p>
          <a:p>
            <a:pPr marL="274638" marR="0" lvl="0" indent="352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534988" algn="l"/>
              </a:tabLst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638" marR="0" lvl="0" indent="352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534988" algn="l"/>
              </a:tabLst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являє собою довгострокову тенденцію </a:t>
            </a:r>
          </a:p>
          <a:p>
            <a:pPr marL="274638" marR="0" lvl="0" indent="352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534988" algn="l"/>
              </a:tabLst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збільшення реального ВВП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kern="1200" cap="none" spc="50" normalizeH="0" baseline="0" noProof="0" dirty="0">
              <a:ln w="11430"/>
              <a:solidFill>
                <a:srgbClr val="F8F8F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BD19932_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2591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678" y="725469"/>
            <a:ext cx="60727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strike="noStrike" kern="1200" cap="none" spc="50" normalizeH="0" baseline="0" noProof="0" dirty="0" err="1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kumimoji="0" lang="ru-RU" sz="3200" b="1" i="0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економічного зростання: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8088" y="1985951"/>
            <a:ext cx="664373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5400" b="1" i="0" u="none" strike="noStrike" kern="1200" cap="none" spc="150" normalizeH="0" baseline="0" noProof="0" dirty="0">
                <a:ln w="11430"/>
                <a:solidFill>
                  <a:srgbClr val="FF66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екстенсивний,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5400" b="1" i="0" u="none" strike="noStrike" kern="1200" cap="none" spc="150" normalizeH="0" baseline="0" noProof="0" dirty="0">
                <a:ln w="11430"/>
                <a:solidFill>
                  <a:srgbClr val="FF66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інтенсивний.</a:t>
            </a:r>
            <a:endParaRPr kumimoji="0" lang="ru-RU" sz="5400" b="1" i="0" u="none" strike="noStrike" kern="1200" cap="none" spc="150" normalizeH="0" baseline="0" noProof="0" dirty="0">
              <a:ln w="11430"/>
              <a:solidFill>
                <a:srgbClr val="FF66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tabLst>
                <a:tab pos="352425" algn="l"/>
              </a:tabLst>
            </a:pPr>
            <a:r>
              <a:rPr lang="uk-UA" sz="32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Макроекономіка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частина економічної теорії, яка вивчає закономірності функціонування і тенденції розвитку економіки країни в цілому.</a:t>
            </a:r>
          </a:p>
          <a:p>
            <a:pPr indent="274638" algn="just">
              <a:tabLst>
                <a:tab pos="352425" algn="l"/>
              </a:tabLst>
            </a:pPr>
            <a:r>
              <a:rPr lang="uk-UA" sz="32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Макроекономіка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– наука про національну економіку як єдине ціле; визначає загальний рівень виробництва, зайнятості, цін, доходу та інші сукупні економічні змінні.</a:t>
            </a:r>
          </a:p>
          <a:p>
            <a:pPr indent="274638" algn="just">
              <a:tabLst>
                <a:tab pos="352425" algn="l"/>
              </a:tabLst>
            </a:pPr>
            <a:endParaRPr lang="ru-RU" sz="3200" dirty="0"/>
          </a:p>
        </p:txBody>
      </p:sp>
      <p:pic>
        <p:nvPicPr>
          <p:cNvPr id="1026" name="Picture 2" descr="C:\Users\Света\Desktop\1286180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1479">
            <a:off x="5737631" y="4667129"/>
            <a:ext cx="2309802" cy="1732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357166"/>
            <a:ext cx="7786742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Екстенсивний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обумовлений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збільшенням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кількості ресурсів    (</a:t>
            </a:r>
            <a:r>
              <a:rPr kumimoji="0" lang="uk-UA" sz="3200" b="1" i="0" u="none" strike="noStrike" kern="1200" cap="none" spc="50" normalizeH="0" noProof="0" dirty="0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землі, праці, капіталу)</a:t>
            </a:r>
            <a:r>
              <a:rPr kumimoji="0" lang="uk-UA" sz="3200" b="1" i="0" u="none" strike="noStrike" kern="1200" cap="none" spc="50" normalizeH="0" baseline="0" noProof="0" dirty="0" smtClean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3200" b="1" i="0" u="none" strike="noStrike" kern="1200" cap="none" spc="50" normalizeH="0" baseline="0" noProof="0" dirty="0">
              <a:ln w="11430"/>
              <a:solidFill>
                <a:srgbClr val="F8F8F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627" y="3141660"/>
            <a:ext cx="7723588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Інтенсивний</a:t>
            </a:r>
            <a:r>
              <a:rPr kumimoji="0" lang="uk-UA" sz="4000" b="1" i="0" u="none" strike="noStrike" kern="1200" cap="none" spc="50" normalizeH="0" baseline="0" noProof="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0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32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пов’язаний 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50" normalizeH="0" baseline="0" noProof="0" dirty="0">
                <a:ln w="11430"/>
                <a:solidFill>
                  <a:srgbClr val="F8F8F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удосконаленням якості факторів. </a:t>
            </a:r>
            <a:endParaRPr kumimoji="0" lang="ru-RU" sz="3200" b="1" i="0" u="none" strike="noStrike" kern="1200" cap="none" spc="50" normalizeH="0" baseline="0" noProof="0" dirty="0">
              <a:ln w="11430"/>
              <a:solidFill>
                <a:srgbClr val="F8F8F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6" name="Picture 4" descr="C:\Users\Света\Desktop\1329072538_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786082" cy="24531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6429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Фактори екстенсивного типу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500034" y="1285860"/>
          <a:ext cx="8229600" cy="508000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1.Використання більшої кількості робочої сили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2.Будівництво нових підприємств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3.Використання додаткового устаткування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4.Залучення у господарський оборот нових земель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5.Відкриття раніше невідомих родовищ і збільшення видобутку корисних копалин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6.Зовнішня торгівля, яка дозволяє збільшити кількість ресурсів тощо.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35716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 </a:t>
            </a:r>
            <a:r>
              <a:rPr lang="uk-UA" sz="4000" dirty="0" smtClean="0">
                <a:solidFill>
                  <a:srgbClr val="FF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інтенсивного типу</a:t>
            </a:r>
            <a:r>
              <a:rPr lang="uk-UA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704" name="Group 96"/>
          <p:cNvGraphicFramePr>
            <a:graphicFrameLocks noGrp="1"/>
          </p:cNvGraphicFramePr>
          <p:nvPr/>
        </p:nvGraphicFramePr>
        <p:xfrm>
          <a:off x="428596" y="1214422"/>
          <a:ext cx="8218487" cy="5383213"/>
        </p:xfrm>
        <a:graphic>
          <a:graphicData uri="http://schemas.openxmlformats.org/drawingml/2006/table">
            <a:tbl>
              <a:tblPr/>
              <a:tblGrid>
                <a:gridCol w="8218487"/>
              </a:tblGrid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1.Зростання рівня кваліфікації і професійної підготовки робочої сили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2.Використання досконалішого устаткування, найбільш передових технологій(у першу чергу, ресурсозберігаючих)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3.Наукова організація праці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4.Застосування ефективних методів державного регулювання економіки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0"/>
            <a:ext cx="8229600" cy="1143008"/>
          </a:xfrm>
        </p:spPr>
        <p:txBody>
          <a:bodyPr/>
          <a:lstStyle/>
          <a:p>
            <a:r>
              <a:rPr lang="uk-UA" b="1" u="sng" dirty="0" smtClean="0">
                <a:solidFill>
                  <a:srgbClr val="FF66CC"/>
                </a:solidFill>
              </a:rPr>
              <a:t>Висновок</a:t>
            </a:r>
            <a:endParaRPr lang="ru-RU" b="1" u="sng" dirty="0">
              <a:solidFill>
                <a:srgbClr val="FF66C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857232"/>
            <a:ext cx="8229600" cy="4722828"/>
          </a:xfrm>
        </p:spPr>
        <p:txBody>
          <a:bodyPr/>
          <a:lstStyle/>
          <a:p>
            <a:pPr marL="0" indent="352425" algn="just"/>
            <a:r>
              <a:rPr lang="uk-UA" sz="2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 економіка – 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сукупність усіх економічних </a:t>
            </a:r>
            <a:r>
              <a:rPr lang="uk-UA" sz="240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суб”єктів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території даної країни, між якими встановлюються </a:t>
            </a:r>
            <a:r>
              <a:rPr lang="uk-UA" sz="240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зв”язки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2425" algn="just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ВВП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основний показник результативності функціонування національної економіки. ВВП вимірює ринкову вартість усіх кінцевих товарів та послуг, вироблених підприємствами на території країни протягом року.</a:t>
            </a:r>
          </a:p>
          <a:p>
            <a:pPr marL="0" indent="352425" algn="just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СНР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виступає як сукупність статистичних макроекономічних показників, які характеризують величину сукупного продукту і сукупного доходу.</a:t>
            </a:r>
          </a:p>
          <a:p>
            <a:pPr marL="0" indent="352425" algn="just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Економічне зростання </a:t>
            </a:r>
            <a:r>
              <a:rPr lang="uk-UA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це довгострокова тенденція збільшення реального ВВП. Важливим показником економічного росту виступає показник величини реального ВВП.</a:t>
            </a:r>
          </a:p>
          <a:p>
            <a:pPr marL="0" indent="352425" algn="just">
              <a:buFont typeface="Wingdings" pitchFamily="2" charset="2"/>
              <a:buChar char="§"/>
            </a:pPr>
            <a:endParaRPr lang="ru-RU" sz="2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35150" y="1700213"/>
            <a:ext cx="58928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>
                <a:solidFill>
                  <a:srgbClr val="FF66CC"/>
                </a:solidFill>
              </a:rPr>
              <a:t>Дякуємо за увагу</a:t>
            </a:r>
          </a:p>
          <a:p>
            <a:r>
              <a:rPr lang="uk-UA" sz="3200">
                <a:solidFill>
                  <a:srgbClr val="FF66CC"/>
                </a:solidFill>
              </a:rPr>
              <a:t>!!!!!!!!!!!!!!</a:t>
            </a:r>
          </a:p>
          <a:p>
            <a:endParaRPr lang="ru-RU" sz="3200">
              <a:solidFill>
                <a:srgbClr val="FF66CC"/>
              </a:solidFill>
            </a:endParaRPr>
          </a:p>
        </p:txBody>
      </p:sp>
      <p:pic>
        <p:nvPicPr>
          <p:cNvPr id="12292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00372"/>
            <a:ext cx="2951163" cy="2479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14290"/>
            <a:ext cx="8358246" cy="2786082"/>
          </a:xfrm>
        </p:spPr>
        <p:txBody>
          <a:bodyPr/>
          <a:lstStyle/>
          <a:p>
            <a:pPr marL="0" indent="352425" algn="just">
              <a:buNone/>
              <a:tabLst>
                <a:tab pos="8791575" algn="l"/>
                <a:tab pos="8882063" algn="l"/>
              </a:tabLst>
            </a:pP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Мета будь-якої системи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Метою економічної системи у масштабах країни є також </a:t>
            </a:r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економічний розвиток при стабільному рівні цін (відсутності інфляції) і стабільній повній зайнятості (відсутності безробіття).  </a:t>
            </a:r>
          </a:p>
          <a:p>
            <a:pPr marL="0" indent="352425" algn="just">
              <a:buNone/>
              <a:tabLst>
                <a:tab pos="8791575" algn="l"/>
                <a:tab pos="8882063" algn="l"/>
              </a:tabLst>
            </a:pPr>
            <a:endParaRPr lang="uk-UA" sz="2800" dirty="0" smtClean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а\Desktop\f13f4433105b687834fb2539eb4bb2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14686"/>
            <a:ext cx="2887629" cy="3182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286124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l">
              <a:buNone/>
              <a:tabLst>
                <a:tab pos="352425" algn="l"/>
                <a:tab pos="8791575" algn="l"/>
                <a:tab pos="8882063" algn="l"/>
              </a:tabLst>
            </a:pPr>
            <a:r>
              <a:rPr lang="uk-UA" sz="320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Оскільки економіка – відкрита система і взаємодіє з іншими системами, часто додають четверту мету – </a:t>
            </a:r>
            <a:r>
              <a:rPr lang="uk-UA" sz="32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торговий баланс.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571612"/>
          <a:ext cx="764386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35716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2425">
              <a:buNone/>
              <a:tabLst>
                <a:tab pos="8791575" algn="l"/>
                <a:tab pos="8882063" algn="l"/>
              </a:tabLst>
            </a:pPr>
            <a:r>
              <a:rPr lang="uk-UA" sz="36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Основні економічні цілі:</a:t>
            </a:r>
            <a:endParaRPr lang="ru-RU" sz="3600" b="1" dirty="0">
              <a:solidFill>
                <a:srgbClr val="FF66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66CC"/>
                </a:solidFill>
              </a:rPr>
              <a:t>Національна економіка: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8929718" cy="392909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400" dirty="0"/>
          </a:p>
          <a:p>
            <a:pPr indent="376238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Економіка є складною системою, включає різні об’єкти, суб’єкти та функціонує на різних рівнях. Економіка у межах країни називають </a:t>
            </a:r>
            <a:r>
              <a:rPr lang="uk-UA" sz="2800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національною економікою.</a:t>
            </a:r>
            <a:r>
              <a:rPr lang="uk-U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66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 економіка</a:t>
            </a:r>
            <a:r>
              <a:rPr lang="uk-U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8F8F8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виступає сукупністю усіх економічних суб’єктів на території даної країни, між якими встановлюються зв’язки.</a:t>
            </a:r>
            <a:endParaRPr lang="ru-RU" sz="2800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33796" name="Picture 9" descr="C:\ВАЖНЕ\fun\fotos\львів 2008\львов 29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4286250"/>
            <a:ext cx="221456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C:\ВАЖНЕ\fun\fotos\львів 2008\трамвай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292600"/>
            <a:ext cx="2854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2" descr="C:\ВАЖНЕ\fun\fotos\львів 2008\оперний театр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21163"/>
            <a:ext cx="24288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вет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729537" cy="3870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071546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Ознаки національної економіки:</a:t>
            </a:r>
            <a:endParaRPr lang="ru-RU" sz="40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500042"/>
            <a:ext cx="8147050" cy="792162"/>
          </a:xfrm>
        </p:spPr>
        <p:txBody>
          <a:bodyPr/>
          <a:lstStyle/>
          <a:p>
            <a:r>
              <a:rPr lang="uk-UA" sz="4000" b="1" u="sng" dirty="0" smtClean="0">
                <a:solidFill>
                  <a:srgbClr val="FF66CC"/>
                </a:solidFill>
              </a:rPr>
              <a:t>Аспекти національної економіки:</a:t>
            </a:r>
            <a:endParaRPr lang="ru-RU" sz="4000" b="1" u="sng" dirty="0">
              <a:solidFill>
                <a:srgbClr val="FF66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736"/>
            <a:ext cx="8143933" cy="5040314"/>
          </a:xfrm>
        </p:spPr>
        <p:txBody>
          <a:bodyPr/>
          <a:lstStyle/>
          <a:p>
            <a:r>
              <a:rPr lang="uk-UA" dirty="0" smtClean="0">
                <a:solidFill>
                  <a:srgbClr val="EEA0EA"/>
                </a:solidFill>
                <a:latin typeface="Times New Roman" pitchFamily="18" charset="0"/>
                <a:cs typeface="Times New Roman" pitchFamily="18" charset="0"/>
              </a:rPr>
              <a:t>Матеріально – речова</a:t>
            </a: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, або фізична, економіка – охоплює ресурси: працівники, природні багатства,капітал та вироблені життєві блага.</a:t>
            </a:r>
          </a:p>
          <a:p>
            <a:r>
              <a:rPr lang="uk-UA" dirty="0" smtClean="0">
                <a:solidFill>
                  <a:srgbClr val="EEA0EA"/>
                </a:solidFill>
                <a:latin typeface="Times New Roman" pitchFamily="18" charset="0"/>
                <a:cs typeface="Times New Roman" pitchFamily="18" charset="0"/>
              </a:rPr>
              <a:t>Монетарна, або грошова, економіка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основним компонентом є гроші й пов'язані з ними ціни, процентні ставки, валютні курси. </a:t>
            </a:r>
            <a:endParaRPr lang="ru-RU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338" indent="-541338"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avatar_9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00636"/>
            <a:ext cx="2087563" cy="1565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075613" cy="1031875"/>
          </a:xfrm>
        </p:spPr>
        <p:txBody>
          <a:bodyPr/>
          <a:lstStyle/>
          <a:p>
            <a:pPr indent="720725"/>
            <a:r>
              <a:rPr lang="uk-UA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Показники функціонування економічної системи </a:t>
            </a:r>
            <a:r>
              <a:rPr lang="uk-UA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12"/>
            <a:ext cx="8372476" cy="4429156"/>
          </a:xfrm>
        </p:spPr>
        <p:txBody>
          <a:bodyPr/>
          <a:lstStyle/>
          <a:p>
            <a:pPr marL="0" indent="352425" algn="just">
              <a:buNone/>
            </a:pP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Основні абсолютні макроекономічні показники містяться 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EEA0EA"/>
                </a:solidFill>
                <a:latin typeface="Times New Roman" pitchFamily="18" charset="0"/>
                <a:cs typeface="Times New Roman" pitchFamily="18" charset="0"/>
              </a:rPr>
              <a:t>системі національних рахунків (СНР).</a:t>
            </a:r>
          </a:p>
          <a:p>
            <a:pPr marL="0" indent="352425" algn="just">
              <a:buNone/>
            </a:pP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СНР виступає як сукупність статистичних макроекономічних показників, які характеризують величину сукупного продукту (випуску) і сукупного </a:t>
            </a:r>
            <a:r>
              <a:rPr lang="uk-UA" i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доходу.</a:t>
            </a:r>
            <a:r>
              <a:rPr lang="uk-UA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Другая 11">
      <a:dk1>
        <a:srgbClr val="003366"/>
      </a:dk1>
      <a:lt1>
        <a:srgbClr val="2B5481"/>
      </a:lt1>
      <a:dk2>
        <a:srgbClr val="2B5481"/>
      </a:dk2>
      <a:lt2>
        <a:srgbClr val="2B5481"/>
      </a:lt2>
      <a:accent1>
        <a:srgbClr val="5BADFF"/>
      </a:accent1>
      <a:accent2>
        <a:srgbClr val="336699"/>
      </a:accent2>
      <a:accent3>
        <a:srgbClr val="7030A0"/>
      </a:accent3>
      <a:accent4>
        <a:srgbClr val="2B5481"/>
      </a:accent4>
      <a:accent5>
        <a:srgbClr val="2B5481"/>
      </a:accent5>
      <a:accent6>
        <a:srgbClr val="2D5C8A"/>
      </a:accent6>
      <a:hlink>
        <a:srgbClr val="99B9DD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1432</Words>
  <Application>Microsoft Office PowerPoint</Application>
  <PresentationFormat>Экран (4:3)</PresentationFormat>
  <Paragraphs>164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Текстура</vt:lpstr>
      <vt:lpstr>MathType 6.0 Equation</vt:lpstr>
      <vt:lpstr>«Макроекономіка»</vt:lpstr>
      <vt:lpstr>   План  </vt:lpstr>
      <vt:lpstr>Слайд 3</vt:lpstr>
      <vt:lpstr>Слайд 4</vt:lpstr>
      <vt:lpstr>Слайд 5</vt:lpstr>
      <vt:lpstr>Національна економіка:</vt:lpstr>
      <vt:lpstr>Слайд 7</vt:lpstr>
      <vt:lpstr>Аспекти національної економіки:</vt:lpstr>
      <vt:lpstr>Показники функціонування економічної системи :</vt:lpstr>
      <vt:lpstr>Слайд 10</vt:lpstr>
      <vt:lpstr>Слайд 11</vt:lpstr>
      <vt:lpstr>Слайд 12</vt:lpstr>
      <vt:lpstr>ВВП</vt:lpstr>
      <vt:lpstr>Слайд 14</vt:lpstr>
      <vt:lpstr>Слайд 15</vt:lpstr>
      <vt:lpstr>Слайд 16</vt:lpstr>
      <vt:lpstr>Слайд 17</vt:lpstr>
      <vt:lpstr>Слайд 18</vt:lpstr>
      <vt:lpstr>Способи обчислення ВВП:</vt:lpstr>
      <vt:lpstr>Слайд 20</vt:lpstr>
      <vt:lpstr>Усі методи обчислення ВВП дають однаковий результат, бо те, що витрачено на купівлю продукту (видатки), є доходом для тих, хто вклав людські  й матеріальні ресурси  у виробництво цього продукту та його продаж на ринку.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Висновок</vt:lpstr>
      <vt:lpstr>Слайд 34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102</cp:revision>
  <dcterms:created xsi:type="dcterms:W3CDTF">2010-04-05T16:52:54Z</dcterms:created>
  <dcterms:modified xsi:type="dcterms:W3CDTF">2012-02-23T18:51:31Z</dcterms:modified>
</cp:coreProperties>
</file>