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sldIdLst>
    <p:sldId id="256" r:id="rId2"/>
    <p:sldId id="262" r:id="rId3"/>
    <p:sldId id="261" r:id="rId4"/>
    <p:sldId id="258" r:id="rId5"/>
    <p:sldId id="259" r:id="rId6"/>
    <p:sldId id="269" r:id="rId7"/>
    <p:sldId id="274" r:id="rId8"/>
    <p:sldId id="275" r:id="rId9"/>
    <p:sldId id="270" r:id="rId10"/>
    <p:sldId id="263" r:id="rId11"/>
    <p:sldId id="268" r:id="rId12"/>
    <p:sldId id="265" r:id="rId13"/>
    <p:sldId id="266" r:id="rId14"/>
    <p:sldId id="267" r:id="rId15"/>
    <p:sldId id="271" r:id="rId16"/>
    <p:sldId id="272" r:id="rId17"/>
    <p:sldId id="273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09AB"/>
    <a:srgbClr val="CC0099"/>
    <a:srgbClr val="FFFF00"/>
    <a:srgbClr val="CC0066"/>
    <a:srgbClr val="AA1C96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1.png"/><Relationship Id="rId1" Type="http://schemas.openxmlformats.org/officeDocument/2006/relationships/image" Target="../media/image91.png"/><Relationship Id="rId6" Type="http://schemas.openxmlformats.org/officeDocument/2006/relationships/image" Target="../media/image81.png"/><Relationship Id="rId5" Type="http://schemas.openxmlformats.org/officeDocument/2006/relationships/image" Target="../media/image111.png"/><Relationship Id="rId4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733A7D-CFC2-483F-9DEC-543768A2EAF6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A331EB-806C-487F-AD1F-CAE708D55F60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FFB2B97-3B71-4395-842B-3D908D9A9FFB}" type="parTrans" cxnId="{25011A21-D557-4BB3-92A9-94EBBE72BF86}">
      <dgm:prSet/>
      <dgm:spPr/>
      <dgm:t>
        <a:bodyPr/>
        <a:lstStyle/>
        <a:p>
          <a:endParaRPr lang="ru-RU"/>
        </a:p>
      </dgm:t>
    </dgm:pt>
    <dgm:pt modelId="{40E8B569-F82B-4EFB-BD42-2A34AD5394C7}" type="sibTrans" cxnId="{25011A21-D557-4BB3-92A9-94EBBE72BF86}">
      <dgm:prSet/>
      <dgm:spPr/>
      <dgm:t>
        <a:bodyPr/>
        <a:lstStyle/>
        <a:p>
          <a:endParaRPr lang="ru-RU"/>
        </a:p>
      </dgm:t>
    </dgm:pt>
    <dgm:pt modelId="{8204173C-8B6B-41CA-8D1A-BD1BE1B035CE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F579166-5344-487C-A9AD-16BB984EA304}" type="parTrans" cxnId="{1F7E436D-CDC9-49F1-85FF-52086E1828B2}">
      <dgm:prSet/>
      <dgm:spPr/>
      <dgm:t>
        <a:bodyPr/>
        <a:lstStyle/>
        <a:p>
          <a:endParaRPr lang="ru-RU"/>
        </a:p>
      </dgm:t>
    </dgm:pt>
    <dgm:pt modelId="{00264BA5-CE09-4F74-B25F-86DD9C284D81}" type="sibTrans" cxnId="{1F7E436D-CDC9-49F1-85FF-52086E1828B2}">
      <dgm:prSet/>
      <dgm:spPr/>
      <dgm:t>
        <a:bodyPr/>
        <a:lstStyle/>
        <a:p>
          <a:endParaRPr lang="ru-RU"/>
        </a:p>
      </dgm:t>
    </dgm:pt>
    <dgm:pt modelId="{A8022B52-DB1B-4DF3-BA18-655FC6168256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51E6DC2-9EE0-4592-8C76-3A32351AF55D}" type="parTrans" cxnId="{9C36949F-10F2-43F0-B409-4AC0DB528A8E}">
      <dgm:prSet/>
      <dgm:spPr/>
      <dgm:t>
        <a:bodyPr/>
        <a:lstStyle/>
        <a:p>
          <a:endParaRPr lang="ru-RU"/>
        </a:p>
      </dgm:t>
    </dgm:pt>
    <dgm:pt modelId="{9C0CBBF0-2A80-45E4-B962-B05FC49EF34B}" type="sibTrans" cxnId="{9C36949F-10F2-43F0-B409-4AC0DB528A8E}">
      <dgm:prSet/>
      <dgm:spPr/>
      <dgm:t>
        <a:bodyPr/>
        <a:lstStyle/>
        <a:p>
          <a:endParaRPr lang="ru-RU"/>
        </a:p>
      </dgm:t>
    </dgm:pt>
    <dgm:pt modelId="{2DF9B63A-E7D9-45B1-8DB0-42C8819E5AFD}" type="pres">
      <dgm:prSet presAssocID="{6E733A7D-CFC2-483F-9DEC-543768A2EAF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FCBB85-5064-4CF9-9D7E-6104696A1295}" type="pres">
      <dgm:prSet presAssocID="{6E733A7D-CFC2-483F-9DEC-543768A2EAF6}" presName="bkgdShp" presStyleLbl="alignAccFollowNode1" presStyleIdx="0" presStyleCnt="1"/>
      <dgm:spPr/>
    </dgm:pt>
    <dgm:pt modelId="{1F5C3CB4-2D10-479B-BE92-CB7D1AFFEFF3}" type="pres">
      <dgm:prSet presAssocID="{6E733A7D-CFC2-483F-9DEC-543768A2EAF6}" presName="linComp" presStyleCnt="0"/>
      <dgm:spPr/>
    </dgm:pt>
    <dgm:pt modelId="{A502C6AB-6A58-47C7-99DE-33C8EFB5FE3D}" type="pres">
      <dgm:prSet presAssocID="{D2A331EB-806C-487F-AD1F-CAE708D55F60}" presName="compNode" presStyleCnt="0"/>
      <dgm:spPr/>
    </dgm:pt>
    <dgm:pt modelId="{EF0A119C-32CB-4B78-A417-E4F2D984BB83}" type="pres">
      <dgm:prSet presAssocID="{D2A331EB-806C-487F-AD1F-CAE708D55F60}" presName="node" presStyleLbl="node1" presStyleIdx="0" presStyleCnt="3" custLinFactNeighborX="2166" custLinFactNeighborY="-3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9B47E-6301-45DC-AF18-494ABB97A8E9}" type="pres">
      <dgm:prSet presAssocID="{D2A331EB-806C-487F-AD1F-CAE708D55F60}" presName="invisiNode" presStyleLbl="node1" presStyleIdx="0" presStyleCnt="3"/>
      <dgm:spPr/>
    </dgm:pt>
    <dgm:pt modelId="{007F6362-8276-495A-84D8-0FDE6E8367B5}" type="pres">
      <dgm:prSet presAssocID="{D2A331EB-806C-487F-AD1F-CAE708D55F60}" presName="imagNode" presStyleLbl="fgImgPlace1" presStyleIdx="0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306F54D-99F8-4ECA-9967-A1136C126121}" type="pres">
      <dgm:prSet presAssocID="{40E8B569-F82B-4EFB-BD42-2A34AD5394C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D3D91A4-9EE8-4531-A88E-EF3E5F94E5DF}" type="pres">
      <dgm:prSet presAssocID="{8204173C-8B6B-41CA-8D1A-BD1BE1B035CE}" presName="compNode" presStyleCnt="0"/>
      <dgm:spPr/>
    </dgm:pt>
    <dgm:pt modelId="{AA7EA910-EB32-4E3D-BCDB-B4E488178A70}" type="pres">
      <dgm:prSet presAssocID="{8204173C-8B6B-41CA-8D1A-BD1BE1B035CE}" presName="node" presStyleLbl="node1" presStyleIdx="1" presStyleCnt="3" custLinFactNeighborX="-2611" custLinFactNeighborY="-3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6153C-7D6E-4681-9EC1-5988B5C18C91}" type="pres">
      <dgm:prSet presAssocID="{8204173C-8B6B-41CA-8D1A-BD1BE1B035CE}" presName="invisiNode" presStyleLbl="node1" presStyleIdx="1" presStyleCnt="3"/>
      <dgm:spPr/>
    </dgm:pt>
    <dgm:pt modelId="{13768FEF-D311-4739-A0D2-2C7E3EC98060}" type="pres">
      <dgm:prSet presAssocID="{8204173C-8B6B-41CA-8D1A-BD1BE1B035CE}" presName="imagNode" presStyleLbl="fgImgPlace1" presStyleIdx="1" presStyleCnt="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5F628EE3-40DE-4D08-9396-974BD80085A9}" type="pres">
      <dgm:prSet presAssocID="{00264BA5-CE09-4F74-B25F-86DD9C284D8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9457723-D35C-4FF4-8CDF-1A4E177B34E4}" type="pres">
      <dgm:prSet presAssocID="{A8022B52-DB1B-4DF3-BA18-655FC6168256}" presName="compNode" presStyleCnt="0"/>
      <dgm:spPr/>
    </dgm:pt>
    <dgm:pt modelId="{2ECED4A8-3156-4F02-AB5E-D2025D6F756C}" type="pres">
      <dgm:prSet presAssocID="{A8022B52-DB1B-4DF3-BA18-655FC6168256}" presName="node" presStyleLbl="node1" presStyleIdx="2" presStyleCnt="3" custLinFactNeighborX="4990" custLinFactNeighborY="-3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12CF5-AF7C-4061-969A-6648B9C20341}" type="pres">
      <dgm:prSet presAssocID="{A8022B52-DB1B-4DF3-BA18-655FC6168256}" presName="invisiNode" presStyleLbl="node1" presStyleIdx="2" presStyleCnt="3"/>
      <dgm:spPr/>
    </dgm:pt>
    <dgm:pt modelId="{533B5BD2-36DD-4839-A320-BE72133DEB3C}" type="pres">
      <dgm:prSet presAssocID="{A8022B52-DB1B-4DF3-BA18-655FC6168256}" presName="imagNode" presStyleLbl="fgImgPlace1" presStyleIdx="2" presStyleCnt="3" custScaleX="83288" custScaleY="69023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16942BC8-4668-429D-9AA1-E654B340B2C0}" type="presOf" srcId="{D2A331EB-806C-487F-AD1F-CAE708D55F60}" destId="{EF0A119C-32CB-4B78-A417-E4F2D984BB83}" srcOrd="0" destOrd="0" presId="urn:microsoft.com/office/officeart/2005/8/layout/pList2#1"/>
    <dgm:cxn modelId="{4D02D407-9758-44BB-B1DD-9487A45E00D8}" type="presOf" srcId="{6E733A7D-CFC2-483F-9DEC-543768A2EAF6}" destId="{2DF9B63A-E7D9-45B1-8DB0-42C8819E5AFD}" srcOrd="0" destOrd="0" presId="urn:microsoft.com/office/officeart/2005/8/layout/pList2#1"/>
    <dgm:cxn modelId="{1F7E436D-CDC9-49F1-85FF-52086E1828B2}" srcId="{6E733A7D-CFC2-483F-9DEC-543768A2EAF6}" destId="{8204173C-8B6B-41CA-8D1A-BD1BE1B035CE}" srcOrd="1" destOrd="0" parTransId="{8F579166-5344-487C-A9AD-16BB984EA304}" sibTransId="{00264BA5-CE09-4F74-B25F-86DD9C284D81}"/>
    <dgm:cxn modelId="{EC3BF79E-DF97-41E2-8C0C-01ED5C62E591}" type="presOf" srcId="{40E8B569-F82B-4EFB-BD42-2A34AD5394C7}" destId="{0306F54D-99F8-4ECA-9967-A1136C126121}" srcOrd="0" destOrd="0" presId="urn:microsoft.com/office/officeart/2005/8/layout/pList2#1"/>
    <dgm:cxn modelId="{9C36949F-10F2-43F0-B409-4AC0DB528A8E}" srcId="{6E733A7D-CFC2-483F-9DEC-543768A2EAF6}" destId="{A8022B52-DB1B-4DF3-BA18-655FC6168256}" srcOrd="2" destOrd="0" parTransId="{551E6DC2-9EE0-4592-8C76-3A32351AF55D}" sibTransId="{9C0CBBF0-2A80-45E4-B962-B05FC49EF34B}"/>
    <dgm:cxn modelId="{52EC0421-06F7-4A1A-9D57-5ED5F24F9158}" type="presOf" srcId="{A8022B52-DB1B-4DF3-BA18-655FC6168256}" destId="{2ECED4A8-3156-4F02-AB5E-D2025D6F756C}" srcOrd="0" destOrd="0" presId="urn:microsoft.com/office/officeart/2005/8/layout/pList2#1"/>
    <dgm:cxn modelId="{0A7022AF-5591-4B6D-9DE8-412BD4AEAFE6}" type="presOf" srcId="{8204173C-8B6B-41CA-8D1A-BD1BE1B035CE}" destId="{AA7EA910-EB32-4E3D-BCDB-B4E488178A70}" srcOrd="0" destOrd="0" presId="urn:microsoft.com/office/officeart/2005/8/layout/pList2#1"/>
    <dgm:cxn modelId="{25011A21-D557-4BB3-92A9-94EBBE72BF86}" srcId="{6E733A7D-CFC2-483F-9DEC-543768A2EAF6}" destId="{D2A331EB-806C-487F-AD1F-CAE708D55F60}" srcOrd="0" destOrd="0" parTransId="{4FFB2B97-3B71-4395-842B-3D908D9A9FFB}" sibTransId="{40E8B569-F82B-4EFB-BD42-2A34AD5394C7}"/>
    <dgm:cxn modelId="{89E12ED0-BA63-49B0-8A15-A0195116B913}" type="presOf" srcId="{00264BA5-CE09-4F74-B25F-86DD9C284D81}" destId="{5F628EE3-40DE-4D08-9396-974BD80085A9}" srcOrd="0" destOrd="0" presId="urn:microsoft.com/office/officeart/2005/8/layout/pList2#1"/>
    <dgm:cxn modelId="{251173FA-F58E-4348-9927-FC1A018F50C5}" type="presParOf" srcId="{2DF9B63A-E7D9-45B1-8DB0-42C8819E5AFD}" destId="{FBFCBB85-5064-4CF9-9D7E-6104696A1295}" srcOrd="0" destOrd="0" presId="urn:microsoft.com/office/officeart/2005/8/layout/pList2#1"/>
    <dgm:cxn modelId="{6F822AD8-9A44-4E6C-98C6-D59A1AF80DE9}" type="presParOf" srcId="{2DF9B63A-E7D9-45B1-8DB0-42C8819E5AFD}" destId="{1F5C3CB4-2D10-479B-BE92-CB7D1AFFEFF3}" srcOrd="1" destOrd="0" presId="urn:microsoft.com/office/officeart/2005/8/layout/pList2#1"/>
    <dgm:cxn modelId="{9150018B-FA90-48C1-98BA-E8A0D3CE0BF6}" type="presParOf" srcId="{1F5C3CB4-2D10-479B-BE92-CB7D1AFFEFF3}" destId="{A502C6AB-6A58-47C7-99DE-33C8EFB5FE3D}" srcOrd="0" destOrd="0" presId="urn:microsoft.com/office/officeart/2005/8/layout/pList2#1"/>
    <dgm:cxn modelId="{84E92588-593E-4098-A95E-F019EF1D71B7}" type="presParOf" srcId="{A502C6AB-6A58-47C7-99DE-33C8EFB5FE3D}" destId="{EF0A119C-32CB-4B78-A417-E4F2D984BB83}" srcOrd="0" destOrd="0" presId="urn:microsoft.com/office/officeart/2005/8/layout/pList2#1"/>
    <dgm:cxn modelId="{503246EE-5959-4231-B5D4-4EA92B1E81DD}" type="presParOf" srcId="{A502C6AB-6A58-47C7-99DE-33C8EFB5FE3D}" destId="{6119B47E-6301-45DC-AF18-494ABB97A8E9}" srcOrd="1" destOrd="0" presId="urn:microsoft.com/office/officeart/2005/8/layout/pList2#1"/>
    <dgm:cxn modelId="{44F923B6-A457-4B58-AF2A-6B55D993EEEE}" type="presParOf" srcId="{A502C6AB-6A58-47C7-99DE-33C8EFB5FE3D}" destId="{007F6362-8276-495A-84D8-0FDE6E8367B5}" srcOrd="2" destOrd="0" presId="urn:microsoft.com/office/officeart/2005/8/layout/pList2#1"/>
    <dgm:cxn modelId="{37CC29A9-F7E8-4801-9EF7-EAEFBE9B0C7C}" type="presParOf" srcId="{1F5C3CB4-2D10-479B-BE92-CB7D1AFFEFF3}" destId="{0306F54D-99F8-4ECA-9967-A1136C126121}" srcOrd="1" destOrd="0" presId="urn:microsoft.com/office/officeart/2005/8/layout/pList2#1"/>
    <dgm:cxn modelId="{5810B2E0-DE55-4A79-8415-535CE0C1AA5E}" type="presParOf" srcId="{1F5C3CB4-2D10-479B-BE92-CB7D1AFFEFF3}" destId="{5D3D91A4-9EE8-4531-A88E-EF3E5F94E5DF}" srcOrd="2" destOrd="0" presId="urn:microsoft.com/office/officeart/2005/8/layout/pList2#1"/>
    <dgm:cxn modelId="{4022C209-7BF2-46FF-BE31-23BF883E1EE0}" type="presParOf" srcId="{5D3D91A4-9EE8-4531-A88E-EF3E5F94E5DF}" destId="{AA7EA910-EB32-4E3D-BCDB-B4E488178A70}" srcOrd="0" destOrd="0" presId="urn:microsoft.com/office/officeart/2005/8/layout/pList2#1"/>
    <dgm:cxn modelId="{B1252626-442D-4D48-926D-4352549EE906}" type="presParOf" srcId="{5D3D91A4-9EE8-4531-A88E-EF3E5F94E5DF}" destId="{BA26153C-7D6E-4681-9EC1-5988B5C18C91}" srcOrd="1" destOrd="0" presId="urn:microsoft.com/office/officeart/2005/8/layout/pList2#1"/>
    <dgm:cxn modelId="{C3EA9C18-AB0A-4CDC-A580-37DDDF7921BE}" type="presParOf" srcId="{5D3D91A4-9EE8-4531-A88E-EF3E5F94E5DF}" destId="{13768FEF-D311-4739-A0D2-2C7E3EC98060}" srcOrd="2" destOrd="0" presId="urn:microsoft.com/office/officeart/2005/8/layout/pList2#1"/>
    <dgm:cxn modelId="{C51E1EF7-4139-4071-9143-38FDCE8E4FCA}" type="presParOf" srcId="{1F5C3CB4-2D10-479B-BE92-CB7D1AFFEFF3}" destId="{5F628EE3-40DE-4D08-9396-974BD80085A9}" srcOrd="3" destOrd="0" presId="urn:microsoft.com/office/officeart/2005/8/layout/pList2#1"/>
    <dgm:cxn modelId="{678824C6-C0DA-4149-A4A9-A2718D0EB6C5}" type="presParOf" srcId="{1F5C3CB4-2D10-479B-BE92-CB7D1AFFEFF3}" destId="{69457723-D35C-4FF4-8CDF-1A4E177B34E4}" srcOrd="4" destOrd="0" presId="urn:microsoft.com/office/officeart/2005/8/layout/pList2#1"/>
    <dgm:cxn modelId="{C7441381-8DDE-4FA1-9B1F-A7EFA5458368}" type="presParOf" srcId="{69457723-D35C-4FF4-8CDF-1A4E177B34E4}" destId="{2ECED4A8-3156-4F02-AB5E-D2025D6F756C}" srcOrd="0" destOrd="0" presId="urn:microsoft.com/office/officeart/2005/8/layout/pList2#1"/>
    <dgm:cxn modelId="{B9290E86-DEDF-4CB7-9819-8CB7B3BA096C}" type="presParOf" srcId="{69457723-D35C-4FF4-8CDF-1A4E177B34E4}" destId="{E1012CF5-AF7C-4061-969A-6648B9C20341}" srcOrd="1" destOrd="0" presId="urn:microsoft.com/office/officeart/2005/8/layout/pList2#1"/>
    <dgm:cxn modelId="{85B23A99-E098-4A43-8FF9-60A3F93EDC53}" type="presParOf" srcId="{69457723-D35C-4FF4-8CDF-1A4E177B34E4}" destId="{533B5BD2-36DD-4839-A320-BE72133DEB3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7FAB94-36B7-446A-86AF-64D488F18AD8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C859B344-B3A4-4952-A811-67C7F6F553AE}">
      <dgm:prSet phldrT="[Текст]" custT="1"/>
      <dgm:spPr/>
      <dgm:t>
        <a:bodyPr/>
        <a:lstStyle/>
        <a:p>
          <a:r>
            <a:rPr lang="uk-UA" sz="2800" b="1" dirty="0" smtClean="0">
              <a:solidFill>
                <a:srgbClr val="CC0066"/>
              </a:solidFill>
            </a:rPr>
            <a:t>ЦІННОСТІ</a:t>
          </a:r>
          <a:endParaRPr lang="ru-RU" sz="2800" dirty="0">
            <a:solidFill>
              <a:srgbClr val="CC0066"/>
            </a:solidFill>
          </a:endParaRPr>
        </a:p>
      </dgm:t>
    </dgm:pt>
    <dgm:pt modelId="{D9A2AE27-0C29-4363-85B5-764E322AE182}" type="parTrans" cxnId="{59420582-CD34-4148-AC20-DB2D0E846447}">
      <dgm:prSet/>
      <dgm:spPr/>
      <dgm:t>
        <a:bodyPr/>
        <a:lstStyle/>
        <a:p>
          <a:endParaRPr lang="ru-RU"/>
        </a:p>
      </dgm:t>
    </dgm:pt>
    <dgm:pt modelId="{1EA15C85-02FA-4D8F-ABC2-1C622931E9C9}" type="sibTrans" cxnId="{59420582-CD34-4148-AC20-DB2D0E846447}">
      <dgm:prSet/>
      <dgm:spPr/>
      <dgm:t>
        <a:bodyPr/>
        <a:lstStyle/>
        <a:p>
          <a:endParaRPr lang="ru-RU"/>
        </a:p>
      </dgm:t>
    </dgm:pt>
    <dgm:pt modelId="{948F885E-AA9B-43EE-9457-0361903BE132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4000" b="1" dirty="0" smtClean="0">
              <a:solidFill>
                <a:srgbClr val="FFFF00"/>
              </a:solidFill>
            </a:rPr>
            <a:t>ІНТЕРЕСИ</a:t>
          </a:r>
          <a:endParaRPr lang="ru-RU" sz="4000" dirty="0">
            <a:solidFill>
              <a:srgbClr val="FFFF00"/>
            </a:solidFill>
          </a:endParaRPr>
        </a:p>
      </dgm:t>
    </dgm:pt>
    <dgm:pt modelId="{F302BD86-D7F7-413B-85A1-C9275053E16F}" type="parTrans" cxnId="{79F69733-8312-4519-969F-6F6AA322D4C9}">
      <dgm:prSet/>
      <dgm:spPr/>
      <dgm:t>
        <a:bodyPr/>
        <a:lstStyle/>
        <a:p>
          <a:endParaRPr lang="ru-RU"/>
        </a:p>
      </dgm:t>
    </dgm:pt>
    <dgm:pt modelId="{35D668D4-2CC1-4FCF-B0C2-795A7EA27B4C}" type="sibTrans" cxnId="{79F69733-8312-4519-969F-6F6AA322D4C9}">
      <dgm:prSet/>
      <dgm:spPr/>
      <dgm:t>
        <a:bodyPr/>
        <a:lstStyle/>
        <a:p>
          <a:endParaRPr lang="ru-RU"/>
        </a:p>
      </dgm:t>
    </dgm:pt>
    <dgm:pt modelId="{C2417ED7-0D7B-4EF0-A4C5-3F05CF874E1B}">
      <dgm:prSet phldrT="[Текст]" custT="1"/>
      <dgm:spPr>
        <a:solidFill>
          <a:srgbClr val="AA1C96"/>
        </a:solidFill>
      </dgm:spPr>
      <dgm:t>
        <a:bodyPr/>
        <a:lstStyle/>
        <a:p>
          <a:r>
            <a:rPr lang="uk-UA" sz="4000" b="1" dirty="0" smtClean="0">
              <a:solidFill>
                <a:schemeClr val="bg2">
                  <a:lumMod val="75000"/>
                </a:schemeClr>
              </a:solidFill>
            </a:rPr>
            <a:t>ПОТРЕБИ</a:t>
          </a:r>
          <a:endParaRPr lang="ru-RU" sz="4000" dirty="0">
            <a:solidFill>
              <a:schemeClr val="bg2">
                <a:lumMod val="75000"/>
              </a:schemeClr>
            </a:solidFill>
          </a:endParaRPr>
        </a:p>
      </dgm:t>
    </dgm:pt>
    <dgm:pt modelId="{53E59A9A-1AA8-4C09-AAF3-A243162797DE}" type="parTrans" cxnId="{FDC2A345-66A2-4CA6-81C8-72A4E3D4C351}">
      <dgm:prSet/>
      <dgm:spPr/>
      <dgm:t>
        <a:bodyPr/>
        <a:lstStyle/>
        <a:p>
          <a:endParaRPr lang="ru-RU"/>
        </a:p>
      </dgm:t>
    </dgm:pt>
    <dgm:pt modelId="{D6EFE024-F3A9-4F98-B93F-FF7FB0BF3074}" type="sibTrans" cxnId="{FDC2A345-66A2-4CA6-81C8-72A4E3D4C351}">
      <dgm:prSet/>
      <dgm:spPr/>
      <dgm:t>
        <a:bodyPr/>
        <a:lstStyle/>
        <a:p>
          <a:endParaRPr lang="ru-RU"/>
        </a:p>
      </dgm:t>
    </dgm:pt>
    <dgm:pt modelId="{61B166C4-C395-46C4-AA1A-BE1402D55878}" type="pres">
      <dgm:prSet presAssocID="{AC7FAB94-36B7-446A-86AF-64D488F18AD8}" presName="Name0" presStyleCnt="0">
        <dgm:presLayoutVars>
          <dgm:dir/>
          <dgm:animLvl val="lvl"/>
          <dgm:resizeHandles val="exact"/>
        </dgm:presLayoutVars>
      </dgm:prSet>
      <dgm:spPr/>
    </dgm:pt>
    <dgm:pt modelId="{09901FE6-A8CF-447F-846D-D367CA7FD1A6}" type="pres">
      <dgm:prSet presAssocID="{C859B344-B3A4-4952-A811-67C7F6F553AE}" presName="Name8" presStyleCnt="0"/>
      <dgm:spPr/>
    </dgm:pt>
    <dgm:pt modelId="{FE99B8FA-67FD-497C-8B06-F5F1C96B5FFD}" type="pres">
      <dgm:prSet presAssocID="{C859B344-B3A4-4952-A811-67C7F6F553A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757F4C-395B-4FF0-9FDE-CAA3A413B14E}" type="pres">
      <dgm:prSet presAssocID="{C859B344-B3A4-4952-A811-67C7F6F553A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A44B7-F093-47AB-AE26-A82DAB60AA1B}" type="pres">
      <dgm:prSet presAssocID="{948F885E-AA9B-43EE-9457-0361903BE132}" presName="Name8" presStyleCnt="0"/>
      <dgm:spPr/>
    </dgm:pt>
    <dgm:pt modelId="{CCEC27DB-F640-4BAC-AAF2-56E036ED74B2}" type="pres">
      <dgm:prSet presAssocID="{948F885E-AA9B-43EE-9457-0361903BE132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82534C-AC79-417D-B62C-0A35E406E7CE}" type="pres">
      <dgm:prSet presAssocID="{948F885E-AA9B-43EE-9457-0361903BE1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A0696-2418-4D6E-9A55-35CD7689D7B7}" type="pres">
      <dgm:prSet presAssocID="{C2417ED7-0D7B-4EF0-A4C5-3F05CF874E1B}" presName="Name8" presStyleCnt="0"/>
      <dgm:spPr/>
    </dgm:pt>
    <dgm:pt modelId="{88BA4E06-7746-4231-9B64-C3C8C90F7259}" type="pres">
      <dgm:prSet presAssocID="{C2417ED7-0D7B-4EF0-A4C5-3F05CF874E1B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B2EB2-EABF-45A0-83F2-A104332047B6}" type="pres">
      <dgm:prSet presAssocID="{C2417ED7-0D7B-4EF0-A4C5-3F05CF874E1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8C57FC-866C-40AB-85D4-418CFD0032B6}" type="presOf" srcId="{C859B344-B3A4-4952-A811-67C7F6F553AE}" destId="{FE99B8FA-67FD-497C-8B06-F5F1C96B5FFD}" srcOrd="0" destOrd="0" presId="urn:microsoft.com/office/officeart/2005/8/layout/pyramid1"/>
    <dgm:cxn modelId="{FDC2A345-66A2-4CA6-81C8-72A4E3D4C351}" srcId="{AC7FAB94-36B7-446A-86AF-64D488F18AD8}" destId="{C2417ED7-0D7B-4EF0-A4C5-3F05CF874E1B}" srcOrd="2" destOrd="0" parTransId="{53E59A9A-1AA8-4C09-AAF3-A243162797DE}" sibTransId="{D6EFE024-F3A9-4F98-B93F-FF7FB0BF3074}"/>
    <dgm:cxn modelId="{79F69733-8312-4519-969F-6F6AA322D4C9}" srcId="{AC7FAB94-36B7-446A-86AF-64D488F18AD8}" destId="{948F885E-AA9B-43EE-9457-0361903BE132}" srcOrd="1" destOrd="0" parTransId="{F302BD86-D7F7-413B-85A1-C9275053E16F}" sibTransId="{35D668D4-2CC1-4FCF-B0C2-795A7EA27B4C}"/>
    <dgm:cxn modelId="{4A7C3D43-EAC8-4C96-84FE-91B9F5FBCA8B}" type="presOf" srcId="{AC7FAB94-36B7-446A-86AF-64D488F18AD8}" destId="{61B166C4-C395-46C4-AA1A-BE1402D55878}" srcOrd="0" destOrd="0" presId="urn:microsoft.com/office/officeart/2005/8/layout/pyramid1"/>
    <dgm:cxn modelId="{6BF4DC3E-DBAF-48A7-B0A6-D16D5B0D8445}" type="presOf" srcId="{C2417ED7-0D7B-4EF0-A4C5-3F05CF874E1B}" destId="{D75B2EB2-EABF-45A0-83F2-A104332047B6}" srcOrd="1" destOrd="0" presId="urn:microsoft.com/office/officeart/2005/8/layout/pyramid1"/>
    <dgm:cxn modelId="{AFA42B91-F998-496A-9A0C-4CC8DE22148C}" type="presOf" srcId="{948F885E-AA9B-43EE-9457-0361903BE132}" destId="{CCEC27DB-F640-4BAC-AAF2-56E036ED74B2}" srcOrd="0" destOrd="0" presId="urn:microsoft.com/office/officeart/2005/8/layout/pyramid1"/>
    <dgm:cxn modelId="{EDC1B127-282F-41B3-ADBA-319CC7E45082}" type="presOf" srcId="{C2417ED7-0D7B-4EF0-A4C5-3F05CF874E1B}" destId="{88BA4E06-7746-4231-9B64-C3C8C90F7259}" srcOrd="0" destOrd="0" presId="urn:microsoft.com/office/officeart/2005/8/layout/pyramid1"/>
    <dgm:cxn modelId="{A7C75665-07B4-4848-B3B3-39EBADB56C90}" type="presOf" srcId="{C859B344-B3A4-4952-A811-67C7F6F553AE}" destId="{16757F4C-395B-4FF0-9FDE-CAA3A413B14E}" srcOrd="1" destOrd="0" presId="urn:microsoft.com/office/officeart/2005/8/layout/pyramid1"/>
    <dgm:cxn modelId="{59420582-CD34-4148-AC20-DB2D0E846447}" srcId="{AC7FAB94-36B7-446A-86AF-64D488F18AD8}" destId="{C859B344-B3A4-4952-A811-67C7F6F553AE}" srcOrd="0" destOrd="0" parTransId="{D9A2AE27-0C29-4363-85B5-764E322AE182}" sibTransId="{1EA15C85-02FA-4D8F-ABC2-1C622931E9C9}"/>
    <dgm:cxn modelId="{8E0CB932-FAC7-4C66-BD37-CB364B2B0E3D}" type="presOf" srcId="{948F885E-AA9B-43EE-9457-0361903BE132}" destId="{4E82534C-AC79-417D-B62C-0A35E406E7CE}" srcOrd="1" destOrd="0" presId="urn:microsoft.com/office/officeart/2005/8/layout/pyramid1"/>
    <dgm:cxn modelId="{FDFB8294-68C2-448A-B716-17583D803695}" type="presParOf" srcId="{61B166C4-C395-46C4-AA1A-BE1402D55878}" destId="{09901FE6-A8CF-447F-846D-D367CA7FD1A6}" srcOrd="0" destOrd="0" presId="urn:microsoft.com/office/officeart/2005/8/layout/pyramid1"/>
    <dgm:cxn modelId="{A8669D81-96DD-4214-8779-02C3DDA7D5AA}" type="presParOf" srcId="{09901FE6-A8CF-447F-846D-D367CA7FD1A6}" destId="{FE99B8FA-67FD-497C-8B06-F5F1C96B5FFD}" srcOrd="0" destOrd="0" presId="urn:microsoft.com/office/officeart/2005/8/layout/pyramid1"/>
    <dgm:cxn modelId="{31CD8C3E-EB54-4602-A1AC-F18228CD7760}" type="presParOf" srcId="{09901FE6-A8CF-447F-846D-D367CA7FD1A6}" destId="{16757F4C-395B-4FF0-9FDE-CAA3A413B14E}" srcOrd="1" destOrd="0" presId="urn:microsoft.com/office/officeart/2005/8/layout/pyramid1"/>
    <dgm:cxn modelId="{DB2E2B98-03F0-465F-A609-41EAD62C1D6F}" type="presParOf" srcId="{61B166C4-C395-46C4-AA1A-BE1402D55878}" destId="{200A44B7-F093-47AB-AE26-A82DAB60AA1B}" srcOrd="1" destOrd="0" presId="urn:microsoft.com/office/officeart/2005/8/layout/pyramid1"/>
    <dgm:cxn modelId="{3C619BA0-88FC-4CA8-ADCD-E2F57C9AECF9}" type="presParOf" srcId="{200A44B7-F093-47AB-AE26-A82DAB60AA1B}" destId="{CCEC27DB-F640-4BAC-AAF2-56E036ED74B2}" srcOrd="0" destOrd="0" presId="urn:microsoft.com/office/officeart/2005/8/layout/pyramid1"/>
    <dgm:cxn modelId="{38A64A47-F877-4D0D-A96A-103091A82354}" type="presParOf" srcId="{200A44B7-F093-47AB-AE26-A82DAB60AA1B}" destId="{4E82534C-AC79-417D-B62C-0A35E406E7CE}" srcOrd="1" destOrd="0" presId="urn:microsoft.com/office/officeart/2005/8/layout/pyramid1"/>
    <dgm:cxn modelId="{7EE950A9-56B6-4DB4-8D64-F2ECA14B45C5}" type="presParOf" srcId="{61B166C4-C395-46C4-AA1A-BE1402D55878}" destId="{6EDA0696-2418-4D6E-9A55-35CD7689D7B7}" srcOrd="2" destOrd="0" presId="urn:microsoft.com/office/officeart/2005/8/layout/pyramid1"/>
    <dgm:cxn modelId="{E8C8B5EF-895D-425A-9B28-69AD9617CB36}" type="presParOf" srcId="{6EDA0696-2418-4D6E-9A55-35CD7689D7B7}" destId="{88BA4E06-7746-4231-9B64-C3C8C90F7259}" srcOrd="0" destOrd="0" presId="urn:microsoft.com/office/officeart/2005/8/layout/pyramid1"/>
    <dgm:cxn modelId="{6207235D-952A-4D9F-8905-CB0628F45ED8}" type="presParOf" srcId="{6EDA0696-2418-4D6E-9A55-35CD7689D7B7}" destId="{D75B2EB2-EABF-45A0-83F2-A104332047B6}" srcOrd="1" destOrd="0" presId="urn:microsoft.com/office/officeart/2005/8/layout/pyramid1"/>
  </dgm:cxnLst>
  <dgm:bg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10800000" scaled="1"/>
      <a:tileRect/>
    </a:gra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CBB85-5064-4CF9-9D7E-6104696A1295}">
      <dsp:nvSpPr>
        <dsp:cNvPr id="0" name=""/>
        <dsp:cNvSpPr/>
      </dsp:nvSpPr>
      <dsp:spPr>
        <a:xfrm>
          <a:off x="0" y="0"/>
          <a:ext cx="7920880" cy="233305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F6362-8276-495A-84D8-0FDE6E8367B5}">
      <dsp:nvSpPr>
        <dsp:cNvPr id="0" name=""/>
        <dsp:cNvSpPr/>
      </dsp:nvSpPr>
      <dsp:spPr>
        <a:xfrm>
          <a:off x="237626" y="311074"/>
          <a:ext cx="2326758" cy="17109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A119C-32CB-4B78-A417-E4F2D984BB83}">
      <dsp:nvSpPr>
        <dsp:cNvPr id="0" name=""/>
        <dsp:cNvSpPr/>
      </dsp:nvSpPr>
      <dsp:spPr>
        <a:xfrm rot="10800000">
          <a:off x="288023" y="2232258"/>
          <a:ext cx="2326758" cy="2851516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 dirty="0"/>
        </a:p>
      </dsp:txBody>
      <dsp:txXfrm rot="10800000">
        <a:off x="359579" y="2232258"/>
        <a:ext cx="2183646" cy="2779960"/>
      </dsp:txXfrm>
    </dsp:sp>
    <dsp:sp modelId="{13768FEF-D311-4739-A0D2-2C7E3EC98060}">
      <dsp:nvSpPr>
        <dsp:cNvPr id="0" name=""/>
        <dsp:cNvSpPr/>
      </dsp:nvSpPr>
      <dsp:spPr>
        <a:xfrm>
          <a:off x="2797060" y="311074"/>
          <a:ext cx="2326758" cy="17109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EA910-EB32-4E3D-BCDB-B4E488178A70}">
      <dsp:nvSpPr>
        <dsp:cNvPr id="0" name=""/>
        <dsp:cNvSpPr/>
      </dsp:nvSpPr>
      <dsp:spPr>
        <a:xfrm rot="10800000">
          <a:off x="2736309" y="2232258"/>
          <a:ext cx="2326758" cy="2851516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/>
        </a:p>
      </dsp:txBody>
      <dsp:txXfrm rot="10800000">
        <a:off x="2807865" y="2232258"/>
        <a:ext cx="2183646" cy="2779960"/>
      </dsp:txXfrm>
    </dsp:sp>
    <dsp:sp modelId="{533B5BD2-36DD-4839-A320-BE72133DEB3C}">
      <dsp:nvSpPr>
        <dsp:cNvPr id="0" name=""/>
        <dsp:cNvSpPr/>
      </dsp:nvSpPr>
      <dsp:spPr>
        <a:xfrm>
          <a:off x="5550919" y="576068"/>
          <a:ext cx="1937910" cy="11809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CED4A8-3156-4F02-AB5E-D2025D6F756C}">
      <dsp:nvSpPr>
        <dsp:cNvPr id="0" name=""/>
        <dsp:cNvSpPr/>
      </dsp:nvSpPr>
      <dsp:spPr>
        <a:xfrm rot="10800000">
          <a:off x="5472600" y="2232258"/>
          <a:ext cx="2326758" cy="2851516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 dirty="0"/>
        </a:p>
      </dsp:txBody>
      <dsp:txXfrm rot="10800000">
        <a:off x="5544156" y="2232258"/>
        <a:ext cx="2183646" cy="2779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9B8FA-67FD-497C-8B06-F5F1C96B5FFD}">
      <dsp:nvSpPr>
        <dsp:cNvPr id="0" name=""/>
        <dsp:cNvSpPr/>
      </dsp:nvSpPr>
      <dsp:spPr>
        <a:xfrm>
          <a:off x="2688166" y="0"/>
          <a:ext cx="2688166" cy="1488165"/>
        </a:xfrm>
        <a:prstGeom prst="trapezoid">
          <a:avLst>
            <a:gd name="adj" fmla="val 9031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CC0066"/>
              </a:solidFill>
            </a:rPr>
            <a:t>ЦІННОСТІ</a:t>
          </a:r>
          <a:endParaRPr lang="ru-RU" sz="2800" kern="1200" dirty="0">
            <a:solidFill>
              <a:srgbClr val="CC0066"/>
            </a:solidFill>
          </a:endParaRPr>
        </a:p>
      </dsp:txBody>
      <dsp:txXfrm>
        <a:off x="2688166" y="0"/>
        <a:ext cx="2688166" cy="1488165"/>
      </dsp:txXfrm>
    </dsp:sp>
    <dsp:sp modelId="{CCEC27DB-F640-4BAC-AAF2-56E036ED74B2}">
      <dsp:nvSpPr>
        <dsp:cNvPr id="0" name=""/>
        <dsp:cNvSpPr/>
      </dsp:nvSpPr>
      <dsp:spPr>
        <a:xfrm>
          <a:off x="1344083" y="1488165"/>
          <a:ext cx="5376333" cy="1488165"/>
        </a:xfrm>
        <a:prstGeom prst="trapezoid">
          <a:avLst>
            <a:gd name="adj" fmla="val 90318"/>
          </a:avLst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FFFF00"/>
              </a:solidFill>
            </a:rPr>
            <a:t>ІНТЕРЕСИ</a:t>
          </a:r>
          <a:endParaRPr lang="ru-RU" sz="4000" kern="1200" dirty="0">
            <a:solidFill>
              <a:srgbClr val="FFFF00"/>
            </a:solidFill>
          </a:endParaRPr>
        </a:p>
      </dsp:txBody>
      <dsp:txXfrm>
        <a:off x="2284941" y="1488165"/>
        <a:ext cx="3494616" cy="1488165"/>
      </dsp:txXfrm>
    </dsp:sp>
    <dsp:sp modelId="{88BA4E06-7746-4231-9B64-C3C8C90F7259}">
      <dsp:nvSpPr>
        <dsp:cNvPr id="0" name=""/>
        <dsp:cNvSpPr/>
      </dsp:nvSpPr>
      <dsp:spPr>
        <a:xfrm>
          <a:off x="0" y="2976330"/>
          <a:ext cx="8064499" cy="1488165"/>
        </a:xfrm>
        <a:prstGeom prst="trapezoid">
          <a:avLst>
            <a:gd name="adj" fmla="val 90318"/>
          </a:avLst>
        </a:prstGeom>
        <a:solidFill>
          <a:srgbClr val="AA1C9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chemeClr val="bg2">
                  <a:lumMod val="75000"/>
                </a:schemeClr>
              </a:solidFill>
            </a:rPr>
            <a:t>ПОТРЕБИ</a:t>
          </a:r>
          <a:endParaRPr lang="ru-RU" sz="40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1411287" y="2976330"/>
        <a:ext cx="5241925" cy="1488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A3CD2-CC7A-4935-A51A-9897FA890D88}" type="datetimeFigureOut">
              <a:rPr lang="ru-RU" smtClean="0"/>
              <a:t>18.04.2012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F99E8-0EDC-4A01-A077-3BE9763465C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F99E8-0EDC-4A01-A077-3BE9763465CD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3300048-CC73-4D75-9149-E9833597F7DA}" type="datetimeFigureOut">
              <a:rPr lang="ru-RU" smtClean="0"/>
              <a:pPr/>
              <a:t>18.04.2012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4CD7054-0B5A-490F-A57C-CE6DF5FE19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9" y="1268760"/>
            <a:ext cx="7003112" cy="3141876"/>
          </a:xfrm>
        </p:spPr>
        <p:txBody>
          <a:bodyPr>
            <a:normAutofit/>
          </a:bodyPr>
          <a:lstStyle/>
          <a:p>
            <a:pPr algn="ctr"/>
            <a:r>
              <a:rPr lang="uk-UA" b="1" i="1" u="sng" dirty="0">
                <a:solidFill>
                  <a:srgbClr val="FF0000"/>
                </a:solidFill>
              </a:rPr>
              <a:t>ТЕМА №15</a:t>
            </a:r>
            <a:r>
              <a:rPr lang="uk-UA" b="1" i="1" u="sng" dirty="0" smtClean="0">
                <a:solidFill>
                  <a:srgbClr val="FF0000"/>
                </a:solidFill>
              </a:rPr>
              <a:t>.</a:t>
            </a:r>
            <a:br>
              <a:rPr lang="uk-UA" b="1" i="1" u="sng" dirty="0" smtClean="0">
                <a:solidFill>
                  <a:srgbClr val="FF0000"/>
                </a:solidFill>
              </a:rPr>
            </a:br>
            <a:r>
              <a:rPr lang="uk-UA" b="1" i="1" u="sng" dirty="0" smtClean="0">
                <a:solidFill>
                  <a:srgbClr val="FF0000"/>
                </a:solidFill>
              </a:rPr>
              <a:t> </a:t>
            </a:r>
            <a:r>
              <a:rPr lang="uk-UA" b="1" i="1" u="sng" dirty="0">
                <a:solidFill>
                  <a:srgbClr val="FF0000"/>
                </a:solidFill>
              </a:rPr>
              <a:t>ОСОБИСТІСТЬ У ВИМІРАХ ФІЛОСОФСЬКОГО АНАЛІЗУ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077072"/>
            <a:ext cx="7560839" cy="2448272"/>
          </a:xfrm>
        </p:spPr>
        <p:txBody>
          <a:bodyPr>
            <a:normAutofit fontScale="92500" lnSpcReduction="10000"/>
          </a:bodyPr>
          <a:lstStyle/>
          <a:p>
            <a:r>
              <a:rPr lang="uk-UA" b="1" i="1" dirty="0"/>
              <a:t> </a:t>
            </a:r>
            <a:endParaRPr lang="ru-RU" dirty="0"/>
          </a:p>
          <a:p>
            <a:r>
              <a:rPr lang="uk-UA" dirty="0"/>
              <a:t>				</a:t>
            </a:r>
            <a:r>
              <a:rPr lang="uk-UA" sz="2400" b="1" dirty="0">
                <a:solidFill>
                  <a:srgbClr val="0070C0"/>
                </a:solidFill>
              </a:rPr>
              <a:t>План</a:t>
            </a:r>
            <a:endParaRPr lang="ru-RU" sz="2400" b="1" dirty="0">
              <a:solidFill>
                <a:srgbClr val="0070C0"/>
              </a:solidFill>
            </a:endParaRPr>
          </a:p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1. Основні </a:t>
            </a:r>
            <a:r>
              <a:rPr lang="uk-UA" sz="2400" b="1" dirty="0">
                <a:solidFill>
                  <a:srgbClr val="0070C0"/>
                </a:solidFill>
              </a:rPr>
              <a:t>гіпотези походження </a:t>
            </a:r>
            <a:r>
              <a:rPr lang="uk-UA" sz="2400" b="1" dirty="0" smtClean="0">
                <a:solidFill>
                  <a:srgbClr val="0070C0"/>
                </a:solidFill>
              </a:rPr>
              <a:t>людини.</a:t>
            </a:r>
          </a:p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2. Природні</a:t>
            </a:r>
            <a:r>
              <a:rPr lang="uk-UA" sz="2400" b="1" dirty="0">
                <a:solidFill>
                  <a:srgbClr val="0070C0"/>
                </a:solidFill>
              </a:rPr>
              <a:t>, соціальні та духовні виміри людського життя.</a:t>
            </a:r>
            <a:endParaRPr lang="ru-RU" sz="2400" b="1" dirty="0">
              <a:solidFill>
                <a:srgbClr val="0070C0"/>
              </a:solidFill>
            </a:endParaRPr>
          </a:p>
          <a:p>
            <a:r>
              <a:rPr lang="uk-UA" sz="2400" b="1" dirty="0" smtClean="0">
                <a:solidFill>
                  <a:srgbClr val="0070C0"/>
                </a:solidFill>
              </a:rPr>
              <a:t>3. Поняття </a:t>
            </a:r>
            <a:r>
              <a:rPr lang="uk-UA" sz="2400" b="1" dirty="0">
                <a:solidFill>
                  <a:srgbClr val="0070C0"/>
                </a:solidFill>
              </a:rPr>
              <a:t>ЛЮДИНА, ІНДИВІД, ОСОБИСТІСТЬ, ІНДИВІДУАЛЬНІСТЬ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161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88640"/>
            <a:ext cx="7024744" cy="72008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uk-UA" kern="0" dirty="0" smtClean="0">
                <a:solidFill>
                  <a:srgbClr val="FF9900"/>
                </a:solidFill>
              </a:rPr>
              <a:t/>
            </a:r>
            <a:br>
              <a:rPr lang="uk-UA" kern="0" dirty="0" smtClean="0">
                <a:solidFill>
                  <a:srgbClr val="FF9900"/>
                </a:solidFill>
              </a:rPr>
            </a:br>
            <a:r>
              <a:rPr lang="uk-UA" kern="0" dirty="0">
                <a:solidFill>
                  <a:srgbClr val="FF9900"/>
                </a:solidFill>
              </a:rPr>
              <a:t/>
            </a:r>
            <a:br>
              <a:rPr lang="uk-UA" kern="0" dirty="0">
                <a:solidFill>
                  <a:srgbClr val="FF9900"/>
                </a:solidFill>
              </a:rPr>
            </a:br>
            <a:r>
              <a:rPr lang="uk-UA" kern="0" dirty="0" smtClean="0">
                <a:solidFill>
                  <a:srgbClr val="FF9900"/>
                </a:solidFill>
              </a:rPr>
              <a:t/>
            </a:r>
            <a:br>
              <a:rPr lang="uk-UA" kern="0" dirty="0" smtClean="0">
                <a:solidFill>
                  <a:srgbClr val="FF9900"/>
                </a:solidFill>
              </a:rPr>
            </a:br>
            <a:r>
              <a:rPr lang="uk-UA" kern="0" dirty="0">
                <a:solidFill>
                  <a:srgbClr val="FF9900"/>
                </a:solidFill>
              </a:rPr>
              <a:t/>
            </a:r>
            <a:br>
              <a:rPr lang="uk-UA" kern="0" dirty="0">
                <a:solidFill>
                  <a:srgbClr val="FF9900"/>
                </a:solidFill>
              </a:rPr>
            </a:br>
            <a:r>
              <a:rPr lang="uk-UA" kern="0" dirty="0" smtClean="0">
                <a:solidFill>
                  <a:srgbClr val="FF9900"/>
                </a:solidFill>
              </a:rPr>
              <a:t/>
            </a:r>
            <a:br>
              <a:rPr lang="uk-UA" kern="0" dirty="0" smtClean="0">
                <a:solidFill>
                  <a:srgbClr val="FF9900"/>
                </a:solidFill>
              </a:rPr>
            </a:br>
            <a:r>
              <a:rPr lang="uk-UA" kern="0" dirty="0">
                <a:solidFill>
                  <a:srgbClr val="FF9900"/>
                </a:solidFill>
              </a:rPr>
              <a:t/>
            </a:r>
            <a:br>
              <a:rPr lang="uk-UA" kern="0" dirty="0">
                <a:solidFill>
                  <a:srgbClr val="FF9900"/>
                </a:solidFill>
              </a:rPr>
            </a:br>
            <a:r>
              <a:rPr lang="uk-UA" b="1" kern="0" dirty="0" smtClean="0">
                <a:solidFill>
                  <a:srgbClr val="00B0F0"/>
                </a:solidFill>
              </a:rPr>
              <a:t>Людина</a:t>
            </a:r>
            <a:endParaRPr lang="ru-RU" b="1" dirty="0">
              <a:solidFill>
                <a:srgbClr val="00B0F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65604993"/>
              </p:ext>
            </p:extLst>
          </p:nvPr>
        </p:nvGraphicFramePr>
        <p:xfrm>
          <a:off x="611560" y="1124744"/>
          <a:ext cx="79208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5100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87287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413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115212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B0F0"/>
                </a:solidFill>
              </a:rPr>
              <a:t>Ознаки і властивості людини як виду живих істот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5492"/>
            <a:ext cx="5214942" cy="318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 flipV="1">
            <a:off x="-2643238" y="2500302"/>
            <a:ext cx="428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1" u="none" strike="noStrike" kern="10" cap="none" spc="720" normalizeH="0" baseline="0" noProof="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2143116"/>
            <a:ext cx="3643306" cy="39149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uk-UA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Пряма хода</a:t>
            </a:r>
          </a:p>
          <a:p>
            <a:pPr marL="342900" lvl="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uk-UA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Різні функції рук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uk-UA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Бінокулярний зір</a:t>
            </a:r>
          </a:p>
          <a:p>
            <a:pPr marL="342900" lvl="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uk-UA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Великий </a:t>
            </a:r>
            <a:r>
              <a:rPr kumimoji="0" lang="uk-UA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моз</a:t>
            </a:r>
            <a:r>
              <a:rPr lang="uk-UA" sz="3600" kern="0" dirty="0" err="1" smtClean="0">
                <a:solidFill>
                  <a:srgbClr val="FF0000"/>
                </a:solidFill>
                <a:latin typeface="Arial"/>
              </a:rPr>
              <a:t>ок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00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745" y="908720"/>
            <a:ext cx="7923213" cy="534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649778"/>
            <a:ext cx="4572000" cy="55584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uk-UA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Засвоєння певних соціальних програм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uk-UA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Трудова діяльність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kumimoji="0" lang="uk-UA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Мовлення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3401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9361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b="1" u="wavy" dirty="0" smtClean="0">
                <a:solidFill>
                  <a:srgbClr val="B709AB"/>
                </a:solidFill>
              </a:rPr>
              <a:t>ознаки </a:t>
            </a:r>
            <a:r>
              <a:rPr lang="uk-UA" b="1" u="wavy" dirty="0">
                <a:solidFill>
                  <a:srgbClr val="B709AB"/>
                </a:solidFill>
              </a:rPr>
              <a:t>ЛЮДИНИ</a:t>
            </a:r>
            <a:r>
              <a:rPr lang="uk-UA" dirty="0">
                <a:solidFill>
                  <a:srgbClr val="B709AB"/>
                </a:solidFill>
              </a:rPr>
              <a:t> </a:t>
            </a:r>
            <a:endParaRPr lang="ru-RU" dirty="0">
              <a:solidFill>
                <a:srgbClr val="B709A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7776864" cy="446449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numCol="2">
            <a:normAutofit fontScale="77500" lnSpcReduction="20000"/>
          </a:bodyPr>
          <a:lstStyle/>
          <a:p>
            <a:pPr lvl="0"/>
            <a:r>
              <a:rPr lang="uk-UA" b="1" i="1" dirty="0"/>
              <a:t>Прямоходіння;</a:t>
            </a:r>
            <a:endParaRPr lang="ru-RU" b="1" dirty="0"/>
          </a:p>
          <a:p>
            <a:pPr lvl="0"/>
            <a:r>
              <a:rPr lang="uk-UA" b="1" i="1" dirty="0">
                <a:solidFill>
                  <a:srgbClr val="00B050"/>
                </a:solidFill>
              </a:rPr>
              <a:t>Досконалість руки та розвинутий хапальний  інстинкт;</a:t>
            </a:r>
            <a:endParaRPr lang="ru-RU" b="1" dirty="0">
              <a:solidFill>
                <a:srgbClr val="00B050"/>
              </a:solidFill>
            </a:endParaRPr>
          </a:p>
          <a:p>
            <a:pPr lvl="0"/>
            <a:r>
              <a:rPr lang="uk-UA" b="1" i="1" dirty="0"/>
              <a:t>Виготовлення знарядь праці;</a:t>
            </a:r>
            <a:endParaRPr lang="ru-RU" b="1" dirty="0"/>
          </a:p>
          <a:p>
            <a:pPr lvl="0"/>
            <a:r>
              <a:rPr lang="uk-UA" b="1" i="1" dirty="0">
                <a:solidFill>
                  <a:srgbClr val="00B050"/>
                </a:solidFill>
              </a:rPr>
              <a:t>Збільшення об’єму мозку;</a:t>
            </a:r>
            <a:endParaRPr lang="ru-RU" b="1" dirty="0">
              <a:solidFill>
                <a:srgbClr val="00B050"/>
              </a:solidFill>
            </a:endParaRPr>
          </a:p>
          <a:p>
            <a:pPr lvl="0"/>
            <a:r>
              <a:rPr lang="uk-UA" b="1" i="1" dirty="0"/>
              <a:t>Притуплення гостроти відчуттів;</a:t>
            </a:r>
            <a:endParaRPr lang="ru-RU" b="1" dirty="0"/>
          </a:p>
          <a:p>
            <a:pPr lvl="0"/>
            <a:r>
              <a:rPr lang="uk-UA" b="1" i="1" dirty="0">
                <a:solidFill>
                  <a:srgbClr val="00B050"/>
                </a:solidFill>
              </a:rPr>
              <a:t>Послаблення загартованості;</a:t>
            </a:r>
            <a:endParaRPr lang="ru-RU" b="1" dirty="0">
              <a:solidFill>
                <a:srgbClr val="00B050"/>
              </a:solidFill>
            </a:endParaRPr>
          </a:p>
          <a:p>
            <a:pPr lvl="0"/>
            <a:r>
              <a:rPr lang="uk-UA" b="1" i="1" dirty="0"/>
              <a:t>Зменшення сили організму;</a:t>
            </a:r>
            <a:endParaRPr lang="ru-RU" b="1" dirty="0"/>
          </a:p>
          <a:p>
            <a:pPr lvl="0"/>
            <a:r>
              <a:rPr lang="uk-UA" b="1" i="1" dirty="0"/>
              <a:t>Наявність свідомості;</a:t>
            </a:r>
            <a:endParaRPr lang="ru-RU" b="1" dirty="0"/>
          </a:p>
          <a:p>
            <a:pPr lvl="0"/>
            <a:r>
              <a:rPr lang="uk-UA" b="1" i="1" dirty="0">
                <a:solidFill>
                  <a:srgbClr val="00B050"/>
                </a:solidFill>
              </a:rPr>
              <a:t>Самоусвідомлення свого «Я», своєї свободи, своєї смертності;</a:t>
            </a:r>
            <a:endParaRPr lang="ru-RU" b="1" dirty="0">
              <a:solidFill>
                <a:srgbClr val="00B050"/>
              </a:solidFill>
            </a:endParaRPr>
          </a:p>
          <a:p>
            <a:pPr lvl="0"/>
            <a:r>
              <a:rPr lang="uk-UA" b="1" i="1" dirty="0"/>
              <a:t>Спеціалізація органів відчуття;</a:t>
            </a:r>
            <a:endParaRPr lang="ru-RU" b="1" dirty="0"/>
          </a:p>
          <a:p>
            <a:pPr lvl="0"/>
            <a:r>
              <a:rPr lang="uk-UA" b="1" i="1" dirty="0">
                <a:solidFill>
                  <a:srgbClr val="00B050"/>
                </a:solidFill>
              </a:rPr>
              <a:t>Самостійне мислення;</a:t>
            </a:r>
            <a:endParaRPr lang="ru-RU" b="1" dirty="0">
              <a:solidFill>
                <a:srgbClr val="00B050"/>
              </a:solidFill>
            </a:endParaRPr>
          </a:p>
          <a:p>
            <a:pPr lvl="0"/>
            <a:r>
              <a:rPr lang="uk-UA" b="1" i="1" dirty="0"/>
              <a:t>Волевиявлення;</a:t>
            </a:r>
            <a:endParaRPr lang="ru-RU" b="1" dirty="0"/>
          </a:p>
          <a:p>
            <a:pPr lvl="0"/>
            <a:r>
              <a:rPr lang="uk-UA" b="1" i="1" dirty="0">
                <a:solidFill>
                  <a:srgbClr val="00B050"/>
                </a:solidFill>
              </a:rPr>
              <a:t>Розвиток пам'яті  і фантазії;</a:t>
            </a:r>
            <a:endParaRPr lang="ru-RU" b="1" dirty="0">
              <a:solidFill>
                <a:srgbClr val="00B050"/>
              </a:solidFill>
            </a:endParaRPr>
          </a:p>
          <a:p>
            <a:pPr lvl="0"/>
            <a:r>
              <a:rPr lang="uk-UA" b="1" i="1" dirty="0"/>
              <a:t>Витіснення і приборкання інстинктів;</a:t>
            </a:r>
            <a:endParaRPr lang="ru-RU" b="1" dirty="0"/>
          </a:p>
          <a:p>
            <a:pPr lvl="0"/>
            <a:r>
              <a:rPr lang="uk-UA" b="1" i="1" dirty="0">
                <a:solidFill>
                  <a:srgbClr val="00B050"/>
                </a:solidFill>
              </a:rPr>
              <a:t>Цілеспрямована діяльність;</a:t>
            </a:r>
            <a:endParaRPr lang="ru-RU" b="1" dirty="0">
              <a:solidFill>
                <a:srgbClr val="00B050"/>
              </a:solidFill>
            </a:endParaRPr>
          </a:p>
          <a:p>
            <a:pPr lvl="0"/>
            <a:r>
              <a:rPr lang="uk-UA" b="1" i="1" dirty="0"/>
              <a:t>Створення нових  форм діяльності;</a:t>
            </a:r>
            <a:endParaRPr lang="ru-RU" b="1" dirty="0"/>
          </a:p>
          <a:p>
            <a:pPr lvl="0"/>
            <a:r>
              <a:rPr lang="uk-UA" b="1" i="1" dirty="0">
                <a:solidFill>
                  <a:srgbClr val="00B050"/>
                </a:solidFill>
              </a:rPr>
              <a:t>Мова;</a:t>
            </a:r>
            <a:endParaRPr lang="ru-RU" b="1" dirty="0">
              <a:solidFill>
                <a:srgbClr val="00B050"/>
              </a:solidFill>
            </a:endParaRPr>
          </a:p>
          <a:p>
            <a:pPr lvl="0"/>
            <a:r>
              <a:rPr lang="uk-UA" b="1" i="1" dirty="0"/>
              <a:t>Писемність;</a:t>
            </a:r>
            <a:endParaRPr lang="ru-RU" b="1" dirty="0"/>
          </a:p>
          <a:p>
            <a:pPr lvl="0"/>
            <a:r>
              <a:rPr lang="uk-UA" b="1" i="1" dirty="0">
                <a:solidFill>
                  <a:srgbClr val="00B050"/>
                </a:solidFill>
              </a:rPr>
              <a:t>Конструювання </a:t>
            </a:r>
            <a:r>
              <a:rPr lang="uk-UA" b="1" i="1" dirty="0"/>
              <a:t>; </a:t>
            </a:r>
            <a:endParaRPr lang="uk-UA" b="1" i="1" dirty="0" smtClean="0"/>
          </a:p>
          <a:p>
            <a:pPr lvl="0"/>
            <a:r>
              <a:rPr lang="uk-UA" b="1" i="1" dirty="0" smtClean="0"/>
              <a:t>тощо</a:t>
            </a:r>
            <a:r>
              <a:rPr lang="uk-UA" b="1" i="1" dirty="0"/>
              <a:t>.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376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u="wavy" dirty="0">
                <a:solidFill>
                  <a:srgbClr val="00B050"/>
                </a:solidFill>
              </a:rPr>
              <a:t>Сутність людини визначається її здатностями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323652"/>
            <a:ext cx="7632848" cy="384165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lvl="0" algn="ctr"/>
            <a:r>
              <a:rPr lang="uk-UA" b="1" i="1" dirty="0" smtClean="0">
                <a:solidFill>
                  <a:srgbClr val="7030A0"/>
                </a:solidFill>
              </a:rPr>
              <a:t>Відрізняти </a:t>
            </a:r>
            <a:r>
              <a:rPr lang="uk-UA" b="1" i="1" dirty="0">
                <a:solidFill>
                  <a:srgbClr val="7030A0"/>
                </a:solidFill>
              </a:rPr>
              <a:t>цінне від доцільного, корисного, приємного.</a:t>
            </a:r>
            <a:endParaRPr lang="ru-RU" b="1" dirty="0">
              <a:solidFill>
                <a:srgbClr val="7030A0"/>
              </a:solidFill>
            </a:endParaRPr>
          </a:p>
          <a:p>
            <a:pPr lvl="0" algn="ctr"/>
            <a:r>
              <a:rPr lang="uk-UA" b="1" i="1" dirty="0">
                <a:solidFill>
                  <a:srgbClr val="CC0099"/>
                </a:solidFill>
              </a:rPr>
              <a:t>Охоплювати сутність справи в поняттях, образах, витворах мистецтва.</a:t>
            </a:r>
            <a:endParaRPr lang="ru-RU" b="1" dirty="0">
              <a:solidFill>
                <a:srgbClr val="CC0099"/>
              </a:solidFill>
            </a:endParaRPr>
          </a:p>
          <a:p>
            <a:pPr lvl="0" algn="ctr"/>
            <a:r>
              <a:rPr lang="uk-UA" b="1" i="1" dirty="0">
                <a:solidFill>
                  <a:srgbClr val="0070C0"/>
                </a:solidFill>
              </a:rPr>
              <a:t>Наділяти смислами і значеннями предмети, явища та вирізняти  їх особливості.</a:t>
            </a:r>
            <a:endParaRPr lang="ru-RU" b="1" dirty="0">
              <a:solidFill>
                <a:srgbClr val="0070C0"/>
              </a:solidFill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40487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u="wavy" dirty="0"/>
              <a:t>Сутнісні сили людини</a:t>
            </a:r>
            <a:r>
              <a:rPr lang="uk-UA" b="1" dirty="0"/>
              <a:t> </a:t>
            </a:r>
            <a:r>
              <a:rPr lang="uk-UA" dirty="0"/>
              <a:t>визначаються її здатністю до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23652"/>
            <a:ext cx="7992888" cy="39856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lvl="0" algn="ctr"/>
            <a:r>
              <a:rPr lang="uk-UA" sz="4400" b="1" i="1" dirty="0">
                <a:solidFill>
                  <a:srgbClr val="CC0099"/>
                </a:solidFill>
              </a:rPr>
              <a:t>Розумової </a:t>
            </a:r>
            <a:r>
              <a:rPr lang="uk-UA" sz="4400" b="1" i="1" dirty="0" smtClean="0">
                <a:solidFill>
                  <a:srgbClr val="CC0099"/>
                </a:solidFill>
              </a:rPr>
              <a:t>діяльності</a:t>
            </a:r>
            <a:endParaRPr lang="ru-RU" sz="4400" b="1" dirty="0">
              <a:solidFill>
                <a:srgbClr val="CC0099"/>
              </a:solidFill>
            </a:endParaRPr>
          </a:p>
          <a:p>
            <a:pPr lvl="0" algn="ctr"/>
            <a:r>
              <a:rPr lang="uk-UA" sz="4400" b="1" i="1" dirty="0"/>
              <a:t>Розвитку </a:t>
            </a:r>
            <a:r>
              <a:rPr lang="uk-UA" sz="4400" b="1" i="1" dirty="0" smtClean="0"/>
              <a:t>почуттів</a:t>
            </a:r>
            <a:endParaRPr lang="ru-RU" sz="4400" b="1" dirty="0"/>
          </a:p>
          <a:p>
            <a:pPr lvl="0" algn="ctr"/>
            <a:r>
              <a:rPr lang="uk-UA" sz="4400" b="1" i="1" dirty="0">
                <a:solidFill>
                  <a:srgbClr val="CC0099"/>
                </a:solidFill>
              </a:rPr>
              <a:t>Вольових </a:t>
            </a:r>
            <a:r>
              <a:rPr lang="uk-UA" sz="4400" b="1" i="1" dirty="0" smtClean="0">
                <a:solidFill>
                  <a:srgbClr val="CC0099"/>
                </a:solidFill>
              </a:rPr>
              <a:t>зусиль</a:t>
            </a:r>
            <a:endParaRPr lang="ru-RU" sz="4400" b="1" dirty="0">
              <a:solidFill>
                <a:srgbClr val="CC0099"/>
              </a:solidFill>
            </a:endParaRPr>
          </a:p>
          <a:p>
            <a:pPr lvl="0" algn="ctr"/>
            <a:r>
              <a:rPr lang="uk-UA" sz="4400" b="1" i="1" dirty="0"/>
              <a:t>Творчої  </a:t>
            </a:r>
            <a:r>
              <a:rPr lang="uk-UA" sz="4400" b="1" i="1" dirty="0" smtClean="0"/>
              <a:t>діяльності</a:t>
            </a:r>
            <a:endParaRPr lang="ru-RU" sz="4400" b="1" dirty="0"/>
          </a:p>
          <a:p>
            <a:pPr lvl="0" algn="ctr"/>
            <a:r>
              <a:rPr lang="uk-UA" sz="4400" b="1" i="1" dirty="0">
                <a:solidFill>
                  <a:srgbClr val="CC0099"/>
                </a:solidFill>
              </a:rPr>
              <a:t>Суспільної  </a:t>
            </a:r>
            <a:r>
              <a:rPr lang="uk-UA" sz="4400" b="1" i="1" dirty="0" smtClean="0">
                <a:solidFill>
                  <a:srgbClr val="CC0099"/>
                </a:solidFill>
              </a:rPr>
              <a:t>праці</a:t>
            </a:r>
            <a:endParaRPr lang="ru-RU" sz="4400" b="1" dirty="0">
              <a:solidFill>
                <a:srgbClr val="CC0099"/>
              </a:solidFill>
            </a:endParaRPr>
          </a:p>
          <a:p>
            <a:pPr lvl="0" algn="ctr"/>
            <a:r>
              <a:rPr lang="uk-UA" sz="4400" b="1" i="1" dirty="0"/>
              <a:t>Створення знарядь  </a:t>
            </a:r>
            <a:r>
              <a:rPr lang="uk-UA" sz="4400" b="1" i="1" dirty="0" smtClean="0"/>
              <a:t>праці</a:t>
            </a:r>
            <a:endParaRPr lang="ru-RU" sz="4400" b="1" dirty="0"/>
          </a:p>
          <a:p>
            <a:pPr lvl="0" algn="ctr"/>
            <a:r>
              <a:rPr lang="uk-UA" sz="4400" b="1" i="1" dirty="0">
                <a:solidFill>
                  <a:srgbClr val="CC0099"/>
                </a:solidFill>
              </a:rPr>
              <a:t>Забезпечення суто людського способу </a:t>
            </a:r>
            <a:r>
              <a:rPr lang="uk-UA" sz="4400" b="1" i="1" dirty="0" smtClean="0">
                <a:solidFill>
                  <a:srgbClr val="CC0099"/>
                </a:solidFill>
              </a:rPr>
              <a:t>життя</a:t>
            </a:r>
            <a:endParaRPr lang="ru-RU" sz="4400" b="1" dirty="0">
              <a:solidFill>
                <a:srgbClr val="CC0099"/>
              </a:solidFill>
            </a:endParaRPr>
          </a:p>
          <a:p>
            <a:pPr lvl="0" algn="ctr"/>
            <a:r>
              <a:rPr lang="uk-UA" sz="4400" b="1" i="1" dirty="0"/>
              <a:t>Здатність виробляти матеріальні та духовні </a:t>
            </a:r>
            <a:r>
              <a:rPr lang="uk-UA" sz="4400" b="1" i="1" dirty="0" smtClean="0"/>
              <a:t>цінності</a:t>
            </a:r>
            <a:endParaRPr lang="ru-RU" sz="4400" b="1" dirty="0"/>
          </a:p>
          <a:p>
            <a:pPr marL="68580" indent="0">
              <a:buNone/>
            </a:pPr>
            <a:endParaRPr lang="ru-RU" sz="4000" dirty="0"/>
          </a:p>
          <a:p>
            <a:pPr marL="68580" indent="0">
              <a:buNone/>
            </a:pPr>
            <a:r>
              <a:rPr lang="uk-UA" sz="4000" b="1" i="1" dirty="0"/>
              <a:t> </a:t>
            </a:r>
            <a:endParaRPr lang="ru-RU" sz="4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933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848872" cy="16561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uk-UA" b="1" u="wavy" dirty="0">
                <a:solidFill>
                  <a:srgbClr val="CC0099"/>
                </a:solidFill>
              </a:rPr>
              <a:t>детермінанти</a:t>
            </a:r>
            <a:r>
              <a:rPr lang="uk-UA" b="1" u="wavy" dirty="0"/>
              <a:t> </a:t>
            </a:r>
            <a:r>
              <a:rPr lang="uk-UA" dirty="0"/>
              <a:t>(визначальні чинники) її </a:t>
            </a:r>
            <a:r>
              <a:rPr lang="uk-UA" b="1" u="wavy" dirty="0">
                <a:solidFill>
                  <a:srgbClr val="CC0099"/>
                </a:solidFill>
              </a:rPr>
              <a:t>соціальної поведінки</a:t>
            </a:r>
            <a:r>
              <a:rPr lang="uk-UA" dirty="0">
                <a:solidFill>
                  <a:srgbClr val="CC0099"/>
                </a:solidFill>
              </a:rPr>
              <a:t> </a:t>
            </a:r>
            <a:r>
              <a:rPr lang="uk-UA" dirty="0"/>
              <a:t>(за МАСЛОУ):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13273160"/>
              </p:ext>
            </p:extLst>
          </p:nvPr>
        </p:nvGraphicFramePr>
        <p:xfrm>
          <a:off x="539750" y="2276872"/>
          <a:ext cx="806450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4226249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64807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3600" b="1" dirty="0">
                <a:solidFill>
                  <a:srgbClr val="B709AB"/>
                </a:solidFill>
              </a:rPr>
              <a:t>ПОТРЕБИ </a:t>
            </a:r>
            <a:r>
              <a:rPr lang="uk-UA" sz="3600" dirty="0">
                <a:solidFill>
                  <a:srgbClr val="B709AB"/>
                </a:solidFill>
              </a:rPr>
              <a:t>- нужда</a:t>
            </a:r>
            <a:endParaRPr lang="ru-RU" sz="3600" dirty="0">
              <a:solidFill>
                <a:srgbClr val="B709A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44824"/>
            <a:ext cx="7632848" cy="453650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pPr marL="685800" lvl="2" indent="0">
              <a:buNone/>
            </a:pPr>
            <a:endParaRPr lang="ru-RU" sz="1600" dirty="0"/>
          </a:p>
          <a:p>
            <a:pPr lvl="0"/>
            <a:r>
              <a:rPr lang="uk-UA" b="1" i="1" dirty="0">
                <a:solidFill>
                  <a:srgbClr val="0070C0"/>
                </a:solidFill>
              </a:rPr>
              <a:t>Фізіологічні</a:t>
            </a:r>
            <a:r>
              <a:rPr lang="uk-UA" i="1" dirty="0"/>
              <a:t> – їсти, дихати, спати, відпочивати, пити;</a:t>
            </a:r>
            <a:endParaRPr lang="ru-RU" sz="1800" dirty="0"/>
          </a:p>
          <a:p>
            <a:pPr lvl="0"/>
            <a:r>
              <a:rPr lang="uk-UA" b="1" i="1" dirty="0">
                <a:solidFill>
                  <a:srgbClr val="00B050"/>
                </a:solidFill>
              </a:rPr>
              <a:t>Сексуальні</a:t>
            </a:r>
            <a:r>
              <a:rPr lang="uk-UA" i="1" dirty="0">
                <a:solidFill>
                  <a:srgbClr val="00B050"/>
                </a:solidFill>
              </a:rPr>
              <a:t> </a:t>
            </a:r>
            <a:r>
              <a:rPr lang="uk-UA" i="1" dirty="0"/>
              <a:t>– реалізація інстинктів продовження роду та збереження біологічного виду;</a:t>
            </a:r>
            <a:endParaRPr lang="ru-RU" sz="1800" dirty="0"/>
          </a:p>
          <a:p>
            <a:pPr lvl="0"/>
            <a:r>
              <a:rPr lang="uk-UA" b="1" i="1" dirty="0">
                <a:solidFill>
                  <a:schemeClr val="accent3">
                    <a:lumMod val="75000"/>
                  </a:schemeClr>
                </a:solidFill>
              </a:rPr>
              <a:t>Екзистенціальн</a:t>
            </a:r>
            <a:r>
              <a:rPr lang="uk-UA" b="1" i="1" dirty="0"/>
              <a:t>і</a:t>
            </a:r>
            <a:r>
              <a:rPr lang="uk-UA" i="1" dirty="0"/>
              <a:t> – потреби в безпеці існування, «інстинкт життя»;</a:t>
            </a:r>
            <a:endParaRPr lang="ru-RU" sz="1800" dirty="0"/>
          </a:p>
          <a:p>
            <a:pPr lvl="0"/>
            <a:r>
              <a:rPr lang="uk-UA" b="1" i="1" dirty="0">
                <a:solidFill>
                  <a:srgbClr val="7030A0"/>
                </a:solidFill>
              </a:rPr>
              <a:t>Духовні</a:t>
            </a:r>
            <a:r>
              <a:rPr lang="uk-UA" b="1" i="1" dirty="0"/>
              <a:t> </a:t>
            </a:r>
            <a:r>
              <a:rPr lang="uk-UA" i="1" dirty="0"/>
              <a:t>– потреби в «духовній їжі», розвитку свідомості, пізнання.</a:t>
            </a:r>
            <a:endParaRPr lang="ru-RU" sz="1800" dirty="0"/>
          </a:p>
          <a:p>
            <a:pPr lvl="0"/>
            <a:r>
              <a:rPr lang="uk-UA" b="1" i="1" dirty="0">
                <a:solidFill>
                  <a:srgbClr val="FF0000"/>
                </a:solidFill>
              </a:rPr>
              <a:t>Соціальні</a:t>
            </a:r>
            <a:r>
              <a:rPr lang="uk-UA" i="1" dirty="0">
                <a:solidFill>
                  <a:srgbClr val="FF0000"/>
                </a:solidFill>
              </a:rPr>
              <a:t> </a:t>
            </a:r>
            <a:r>
              <a:rPr lang="uk-UA" i="1" dirty="0"/>
              <a:t>– потреба в спілкуванні, в реалізації своїх здібностей у суспільстві, в приналежності до суспільних груп, до виконання соціальних ролей.</a:t>
            </a:r>
            <a:endParaRPr lang="ru-RU" sz="1800" dirty="0"/>
          </a:p>
          <a:p>
            <a:pPr lvl="0"/>
            <a:r>
              <a:rPr lang="uk-UA" b="1" i="1" dirty="0">
                <a:solidFill>
                  <a:srgbClr val="00B0F0"/>
                </a:solidFill>
              </a:rPr>
              <a:t>Престижні</a:t>
            </a:r>
            <a:r>
              <a:rPr lang="uk-UA" i="1" dirty="0"/>
              <a:t> – потреба в оцінці оточуючих, у визнанні. Потреба бути потрібним.</a:t>
            </a:r>
            <a:endParaRPr lang="ru-RU" sz="1800" dirty="0"/>
          </a:p>
          <a:p>
            <a:pPr marL="68580" indent="0">
              <a:buNone/>
            </a:pPr>
            <a:endParaRPr lang="uk-UA" i="1" dirty="0" smtClean="0"/>
          </a:p>
          <a:p>
            <a:pPr marL="68580" indent="0" algn="ctr">
              <a:buNone/>
            </a:pPr>
            <a:r>
              <a:rPr lang="uk-UA" i="1" dirty="0" smtClean="0"/>
              <a:t>Всі </a:t>
            </a:r>
            <a:r>
              <a:rPr lang="uk-UA" i="1" dirty="0"/>
              <a:t>потреби особистості  унормовані  духовністю, соціальністю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470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476672"/>
            <a:ext cx="6777317" cy="535595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2" algn="ctr"/>
            <a:r>
              <a:rPr lang="uk-UA" sz="2400" b="1" dirty="0">
                <a:solidFill>
                  <a:srgbClr val="CC0099"/>
                </a:solidFill>
              </a:rPr>
              <a:t>ІНТЕРЕСИ</a:t>
            </a:r>
            <a:r>
              <a:rPr lang="uk-UA" sz="2400" dirty="0"/>
              <a:t> – це усвідомлені потреби.</a:t>
            </a:r>
            <a:endParaRPr lang="ru-RU" sz="2400" dirty="0"/>
          </a:p>
          <a:p>
            <a:pPr lvl="2" algn="ctr"/>
            <a:r>
              <a:rPr lang="uk-UA" sz="2400" b="1" dirty="0">
                <a:solidFill>
                  <a:srgbClr val="0070C0"/>
                </a:solidFill>
              </a:rPr>
              <a:t>ЦІННОСТІ</a:t>
            </a:r>
            <a:r>
              <a:rPr lang="uk-UA" sz="2400" dirty="0"/>
              <a:t> – це ієрархія усвідомлених </a:t>
            </a:r>
            <a:r>
              <a:rPr lang="uk-UA" sz="2400" dirty="0" smtClean="0"/>
              <a:t>потреб.</a:t>
            </a:r>
            <a:endParaRPr lang="ru-RU" sz="2400" dirty="0"/>
          </a:p>
          <a:p>
            <a:pPr algn="ctr"/>
            <a:r>
              <a:rPr lang="uk-UA" b="1" dirty="0">
                <a:solidFill>
                  <a:srgbClr val="B709AB"/>
                </a:solidFill>
              </a:rPr>
              <a:t>МОТИВИ</a:t>
            </a:r>
            <a:r>
              <a:rPr lang="uk-UA" dirty="0"/>
              <a:t> діяльності, поведінки людини прямо випливають з ієрархії потреб – з інтересів. Які потреби в ієрархії вище, ті вмотивовуються першими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56992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717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ARTE05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4053" y="764704"/>
            <a:ext cx="3726909" cy="447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23928" y="2564904"/>
            <a:ext cx="4752528" cy="267765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bg1">
                    <a:lumMod val="75000"/>
                  </a:schemeClr>
                </a:solidFill>
              </a:rPr>
              <a:t>Платон мав думку, що людина має тіло, яке тягне її до тваринного світу, і душу, що наближає її до БОЖЕСТВЕНОГО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11697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63284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3074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9857"/>
            <a:ext cx="7704856" cy="57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658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5832648" cy="569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509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783" y="407840"/>
            <a:ext cx="8108665" cy="608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244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1845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622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799" y="515850"/>
            <a:ext cx="7724625" cy="579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398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404664"/>
            <a:ext cx="7024744" cy="792088"/>
          </a:xfrm>
        </p:spPr>
        <p:txBody>
          <a:bodyPr>
            <a:normAutofit/>
          </a:bodyPr>
          <a:lstStyle/>
          <a:p>
            <a:pPr algn="ctr"/>
            <a:r>
              <a:rPr lang="uk-UA" b="1" u="sng" dirty="0">
                <a:solidFill>
                  <a:srgbClr val="AA1C96"/>
                </a:solidFill>
              </a:rPr>
              <a:t>якості людини</a:t>
            </a:r>
            <a:endParaRPr lang="ru-RU" dirty="0">
              <a:solidFill>
                <a:srgbClr val="AA1C9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23506"/>
            <a:ext cx="8136904" cy="520467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97479" y="896140"/>
            <a:ext cx="3502642" cy="2617448"/>
          </a:xfrm>
          <a:prstGeom prst="horizontalScroll">
            <a:avLst/>
          </a:prstGeom>
          <a:pattFill prst="dash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B050"/>
                </a:solidFill>
              </a:rPr>
              <a:t>Людина – АКТОР, тобто яка грає (</a:t>
            </a:r>
            <a:r>
              <a:rPr lang="uk-UA" sz="2400" b="1" dirty="0" err="1">
                <a:solidFill>
                  <a:srgbClr val="00B050"/>
                </a:solidFill>
              </a:rPr>
              <a:t>Хейзінга</a:t>
            </a:r>
            <a:r>
              <a:rPr lang="uk-UA" sz="2400" b="1" dirty="0">
                <a:solidFill>
                  <a:srgbClr val="00B050"/>
                </a:solidFill>
              </a:rPr>
              <a:t>);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248800" y="3933056"/>
            <a:ext cx="5040560" cy="2495120"/>
          </a:xfrm>
          <a:prstGeom prst="horizontalScroll">
            <a:avLst/>
          </a:prstGeom>
          <a:pattFill prst="dash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3">
                    <a:lumMod val="75000"/>
                  </a:schemeClr>
                </a:solidFill>
              </a:rPr>
              <a:t>Сутність людини – це СУКУПНІСТЬ СУСПІЛЬНИХ ВІДНОСИН (К. 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МАРКС)</a:t>
            </a:r>
            <a:r>
              <a:rPr lang="uk-UA" sz="2400" dirty="0" smtClean="0"/>
              <a:t>)</a:t>
            </a:r>
            <a:endParaRPr lang="ru-RU" sz="2400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4280442" y="1541296"/>
            <a:ext cx="4113584" cy="2592288"/>
          </a:xfrm>
          <a:prstGeom prst="horizontalScroll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0014" y="1856082"/>
            <a:ext cx="2618506" cy="196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862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2420888"/>
            <a:ext cx="4608512" cy="2547645"/>
          </a:xfrm>
          <a:prstGeom prst="horizontalScroll">
            <a:avLst/>
          </a:prstGeom>
          <a:pattFill prst="dot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2800" b="1" dirty="0">
                <a:solidFill>
                  <a:srgbClr val="AA1C96"/>
                </a:solidFill>
              </a:rPr>
              <a:t>Людина  – МИСЛЯЧА істота (Р.Декарт)</a:t>
            </a:r>
            <a:endParaRPr lang="ru-RU" sz="2800" b="1" dirty="0">
              <a:solidFill>
                <a:srgbClr val="AA1C96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15616" y="332656"/>
            <a:ext cx="5760640" cy="1982024"/>
          </a:xfrm>
          <a:prstGeom prst="horizontalScroll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Людина є ПОЛІТИЧНА істота (</a:t>
            </a:r>
            <a:r>
              <a:rPr lang="uk-UA" sz="2800" b="1" dirty="0" err="1" smtClean="0">
                <a:solidFill>
                  <a:schemeClr val="accent3">
                    <a:lumMod val="75000"/>
                  </a:schemeClr>
                </a:solidFill>
              </a:rPr>
              <a:t>Арістотель</a:t>
            </a:r>
            <a:r>
              <a:rPr lang="uk-UA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5004048" y="3573016"/>
            <a:ext cx="3816424" cy="2808312"/>
          </a:xfrm>
          <a:prstGeom prst="horizontalScroll">
            <a:avLst/>
          </a:prstGeom>
          <a:pattFill prst="shingle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Людина – це істота, яка ВИРОБЛЯЄ знаряддя праці (Б.Франклін)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557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51520" y="2924944"/>
            <a:ext cx="3816424" cy="2689456"/>
          </a:xfrm>
          <a:prstGeom prst="horizontalScroll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Людина – РОЗУМНА істота – гомо </a:t>
            </a:r>
            <a:r>
              <a:rPr lang="uk-UA" sz="2800" b="1" dirty="0" err="1">
                <a:solidFill>
                  <a:srgbClr val="0070C0"/>
                </a:solidFill>
              </a:rPr>
              <a:t>сапієнс</a:t>
            </a:r>
            <a:r>
              <a:rPr lang="uk-UA" sz="2800" b="1" dirty="0">
                <a:solidFill>
                  <a:srgbClr val="0070C0"/>
                </a:solidFill>
              </a:rPr>
              <a:t> (К. </a:t>
            </a:r>
            <a:r>
              <a:rPr lang="uk-UA" sz="2800" b="1" dirty="0" err="1">
                <a:solidFill>
                  <a:srgbClr val="0070C0"/>
                </a:solidFill>
              </a:rPr>
              <a:t>Лінней</a:t>
            </a:r>
            <a:r>
              <a:rPr lang="uk-UA" sz="2800" b="1" dirty="0">
                <a:solidFill>
                  <a:srgbClr val="0070C0"/>
                </a:solidFill>
              </a:rPr>
              <a:t>)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771800" y="620688"/>
            <a:ext cx="5400716" cy="2016224"/>
          </a:xfrm>
          <a:prstGeom prst="horizontalScroll">
            <a:avLst/>
          </a:prstGeom>
          <a:pattFill prst="lgConfetti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Людина – це тварина, яка має здатність КОРИСТУВАТИСЯ знаряддями праці (К.Гельвецій)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4283968" y="3573016"/>
            <a:ext cx="4248472" cy="2197980"/>
          </a:xfrm>
          <a:prstGeom prst="horizontalScroll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AA1C96"/>
                </a:solidFill>
              </a:rPr>
              <a:t>Людина – це єдина істота, яка ЗНАЄ, ЩО ВОНА Є (К. </a:t>
            </a:r>
            <a:r>
              <a:rPr lang="uk-UA" sz="2400" b="1" dirty="0" err="1" smtClean="0">
                <a:solidFill>
                  <a:srgbClr val="AA1C96"/>
                </a:solidFill>
              </a:rPr>
              <a:t>Ясперс</a:t>
            </a:r>
            <a:r>
              <a:rPr lang="uk-UA" sz="2400" b="1" dirty="0" smtClean="0">
                <a:solidFill>
                  <a:srgbClr val="AA1C96"/>
                </a:solidFill>
              </a:rPr>
              <a:t>)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9106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024744" cy="792088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 Походження людини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2174" y="1412776"/>
            <a:ext cx="8436290" cy="48965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4" name="Пятно 2 3"/>
          <p:cNvSpPr/>
          <p:nvPr/>
        </p:nvSpPr>
        <p:spPr>
          <a:xfrm>
            <a:off x="107504" y="1484783"/>
            <a:ext cx="4032448" cy="2304257"/>
          </a:xfrm>
          <a:prstGeom prst="irregularSeal2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u="dbl" dirty="0" smtClean="0">
                <a:solidFill>
                  <a:srgbClr val="943634"/>
                </a:solidFill>
                <a:effectLst/>
                <a:latin typeface="Calibri"/>
                <a:ea typeface="Calibri"/>
                <a:cs typeface="Times New Roman"/>
              </a:rPr>
              <a:t> міфологічний світогляд</a:t>
            </a:r>
          </a:p>
          <a:p>
            <a:pPr algn="ctr"/>
            <a:r>
              <a:rPr lang="uk-UA" b="1" dirty="0">
                <a:solidFill>
                  <a:srgbClr val="B709AB"/>
                </a:solidFill>
              </a:rPr>
              <a:t>тотемізм</a:t>
            </a:r>
            <a:endParaRPr lang="ru-RU" b="1" dirty="0">
              <a:solidFill>
                <a:srgbClr val="B709AB"/>
              </a:solidFill>
            </a:endParaRPr>
          </a:p>
        </p:txBody>
      </p:sp>
      <p:sp>
        <p:nvSpPr>
          <p:cNvPr id="5" name="Пятно 2 4"/>
          <p:cNvSpPr/>
          <p:nvPr/>
        </p:nvSpPr>
        <p:spPr>
          <a:xfrm>
            <a:off x="4139952" y="1484783"/>
            <a:ext cx="4104456" cy="1800200"/>
          </a:xfrm>
          <a:prstGeom prst="irregularSeal2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u="dbl" dirty="0" smtClean="0">
                <a:solidFill>
                  <a:srgbClr val="0070C0"/>
                </a:solidFill>
              </a:rPr>
              <a:t>релігійний світогляд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Божественне творіння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ятно 2 5"/>
          <p:cNvSpPr/>
          <p:nvPr/>
        </p:nvSpPr>
        <p:spPr>
          <a:xfrm>
            <a:off x="4716016" y="4873725"/>
            <a:ext cx="4222322" cy="1872208"/>
          </a:xfrm>
          <a:prstGeom prst="irregularSeal2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127000">
              <a:srgbClr val="99CC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u="dbl" dirty="0">
                <a:solidFill>
                  <a:srgbClr val="FF0000"/>
                </a:solidFill>
              </a:rPr>
              <a:t>Штучне походження </a:t>
            </a:r>
            <a:r>
              <a:rPr lang="uk-UA" b="1" i="1" u="dbl" dirty="0" smtClean="0">
                <a:solidFill>
                  <a:srgbClr val="FF0000"/>
                </a:solidFill>
              </a:rPr>
              <a:t>людини</a:t>
            </a:r>
          </a:p>
          <a:p>
            <a:pPr algn="ctr"/>
            <a:r>
              <a:rPr lang="uk-UA" b="1" i="1" u="sng" dirty="0">
                <a:solidFill>
                  <a:srgbClr val="0070C0"/>
                </a:solidFill>
              </a:rPr>
              <a:t>КРЕАЦІОНІЗМ</a:t>
            </a:r>
            <a:r>
              <a:rPr lang="uk-UA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ятно 2 6"/>
          <p:cNvSpPr/>
          <p:nvPr/>
        </p:nvSpPr>
        <p:spPr>
          <a:xfrm>
            <a:off x="312174" y="3645024"/>
            <a:ext cx="4608512" cy="2736304"/>
          </a:xfrm>
          <a:prstGeom prst="irregularSeal2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u="dbl" dirty="0" smtClean="0">
                <a:solidFill>
                  <a:srgbClr val="CC0099"/>
                </a:solidFill>
              </a:rPr>
              <a:t>Космічні гіпотези</a:t>
            </a:r>
          </a:p>
          <a:p>
            <a:pPr algn="ctr"/>
            <a:r>
              <a:rPr lang="uk-UA" b="1" i="1" dirty="0" smtClean="0">
                <a:solidFill>
                  <a:srgbClr val="00B050"/>
                </a:solidFill>
              </a:rPr>
              <a:t>ідея панспермії</a:t>
            </a:r>
          </a:p>
          <a:p>
            <a:pPr algn="ctr"/>
            <a:r>
              <a:rPr lang="uk-UA" b="1" i="1" dirty="0">
                <a:solidFill>
                  <a:srgbClr val="0070C0"/>
                </a:solidFill>
              </a:rPr>
              <a:t>Космічні прибульці </a:t>
            </a:r>
            <a:endParaRPr lang="uk-UA" b="1" i="1" dirty="0" smtClean="0">
              <a:solidFill>
                <a:srgbClr val="0070C0"/>
              </a:solidFill>
            </a:endParaRPr>
          </a:p>
          <a:p>
            <a:pPr algn="ctr"/>
            <a:r>
              <a:rPr lang="uk-UA" b="1" i="1" dirty="0">
                <a:solidFill>
                  <a:schemeClr val="accent6">
                    <a:lumMod val="50000"/>
                  </a:schemeClr>
                </a:solidFill>
              </a:rPr>
              <a:t>особливої космічної енергії</a:t>
            </a:r>
            <a:r>
              <a:rPr lang="uk-UA" b="1" i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ятно 2 7"/>
          <p:cNvSpPr/>
          <p:nvPr/>
        </p:nvSpPr>
        <p:spPr>
          <a:xfrm>
            <a:off x="4283968" y="3068960"/>
            <a:ext cx="5040560" cy="1804765"/>
          </a:xfrm>
          <a:prstGeom prst="irregularSeal2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u="dbl" dirty="0">
                <a:solidFill>
                  <a:srgbClr val="B709AB"/>
                </a:solidFill>
              </a:rPr>
              <a:t>Еволюційна гіпотеза</a:t>
            </a:r>
            <a:r>
              <a:rPr lang="uk-UA" i="1" u="sng" dirty="0">
                <a:solidFill>
                  <a:srgbClr val="B709AB"/>
                </a:solidFill>
              </a:rPr>
              <a:t> </a:t>
            </a:r>
            <a:endParaRPr lang="uk-UA" i="1" u="sng" dirty="0" smtClean="0">
              <a:solidFill>
                <a:srgbClr val="B709AB"/>
              </a:solidFill>
            </a:endParaRPr>
          </a:p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людина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має природну, земну передісторію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196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936104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B709AB"/>
                </a:solidFill>
              </a:rPr>
              <a:t>Теорія Панспермії</a:t>
            </a:r>
            <a:endParaRPr lang="ru-RU" sz="3600" b="1" dirty="0">
              <a:solidFill>
                <a:srgbClr val="B709AB"/>
              </a:solidFill>
            </a:endParaRPr>
          </a:p>
        </p:txBody>
      </p:sp>
      <p:pic>
        <p:nvPicPr>
          <p:cNvPr id="4" name="Picture 5" descr="300px-HubbleUltraDeepFieldwithScaleCompariso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2114" y="2005418"/>
            <a:ext cx="4375910" cy="437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4932040" y="1772816"/>
            <a:ext cx="3131840" cy="483209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smtClean="0"/>
              <a:t>Ця теорія не пропонує ніякого механізму для пояснення первинного виникнення життя, а висуває ідею про її неземне походження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xmlns="" val="129503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518" y="476672"/>
            <a:ext cx="7024744" cy="7920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Теорія еволюції</a:t>
            </a:r>
            <a:endParaRPr lang="ru-RU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93946"/>
            <a:ext cx="3888432" cy="419738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2852936"/>
            <a:ext cx="3995936" cy="181588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smtClean="0"/>
              <a:t>Життя виникло з неживої природи в результаті біохімічних процесів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xmlns="" val="44341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7920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АНТРОПОСОЦІОГЕНЕЗ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7992888" cy="43924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dirty="0"/>
              <a:t>(вчення про природний і суспільний розвиток людини</a:t>
            </a:r>
            <a:r>
              <a:rPr lang="uk-UA" dirty="0" smtClean="0"/>
              <a:t>)</a:t>
            </a:r>
          </a:p>
          <a:p>
            <a:pPr algn="ctr"/>
            <a:r>
              <a:rPr lang="uk-UA" dirty="0" smtClean="0"/>
              <a:t> </a:t>
            </a:r>
            <a:r>
              <a:rPr lang="uk-UA" dirty="0"/>
              <a:t>людина набула багато якостей, які принципово відрізняють її від інших живих істот. </a:t>
            </a:r>
            <a:endParaRPr lang="uk-UA" dirty="0" smtClean="0"/>
          </a:p>
          <a:p>
            <a:pPr algn="ctr"/>
            <a:r>
              <a:rPr lang="uk-UA" dirty="0" smtClean="0"/>
              <a:t>Спадковість </a:t>
            </a:r>
            <a:r>
              <a:rPr lang="uk-UA" dirty="0"/>
              <a:t>і природно – історичне середовище, діалектично взаємодіючи, формують ЛЮДИНУ. </a:t>
            </a:r>
            <a:endParaRPr lang="uk-UA" dirty="0" smtClean="0"/>
          </a:p>
          <a:p>
            <a:pPr algn="ctr"/>
            <a:r>
              <a:rPr lang="uk-UA" dirty="0" smtClean="0"/>
              <a:t>Але </a:t>
            </a:r>
            <a:r>
              <a:rPr lang="uk-UA" dirty="0"/>
              <a:t>без власних зусиль, спрямованих на самовдосконалення, людина не може розвивати успадковані задатки: музичний слух, почуття ритму тощо.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499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138</TotalTime>
  <Words>549</Words>
  <Application>Microsoft Office PowerPoint</Application>
  <PresentationFormat>Экран (4:3)</PresentationFormat>
  <Paragraphs>103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Остин</vt:lpstr>
      <vt:lpstr>ТЕМА №15.  ОСОБИСТІСТЬ У ВИМІРАХ ФІЛОСОФСЬКОГО АНАЛІЗУ </vt:lpstr>
      <vt:lpstr>Слайд 2</vt:lpstr>
      <vt:lpstr>якості людини</vt:lpstr>
      <vt:lpstr>Людина є ПОЛІТИЧНА істота (Арістотель)</vt:lpstr>
      <vt:lpstr>Слайд 5</vt:lpstr>
      <vt:lpstr>       Походження людини</vt:lpstr>
      <vt:lpstr>Теорія Панспермії</vt:lpstr>
      <vt:lpstr>   Теорія еволюції</vt:lpstr>
      <vt:lpstr>АНТРОПОСОЦІОГЕНЕЗ</vt:lpstr>
      <vt:lpstr>      Людина</vt:lpstr>
      <vt:lpstr>Слайд 11</vt:lpstr>
      <vt:lpstr>Ознаки і властивості людини як виду живих істот</vt:lpstr>
      <vt:lpstr>Слайд 13</vt:lpstr>
      <vt:lpstr>ознаки ЛЮДИНИ </vt:lpstr>
      <vt:lpstr>Сутність людини визначається її здатностями</vt:lpstr>
      <vt:lpstr>Сутнісні сили людини визначаються її здатністю до</vt:lpstr>
      <vt:lpstr> детермінанти (визначальні чинники) її соціальної поведінки (за МАСЛОУ):</vt:lpstr>
      <vt:lpstr>ПОТРЕБИ - нужда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№15.  ОСОБИСТІСТЬ У ВИМІРАХ ФІЛОСОФСЬКОГО АНАЛІЗУ </dc:title>
  <dc:creator>user</dc:creator>
  <cp:lastModifiedBy>user</cp:lastModifiedBy>
  <cp:revision>19</cp:revision>
  <dcterms:created xsi:type="dcterms:W3CDTF">2012-04-17T10:39:31Z</dcterms:created>
  <dcterms:modified xsi:type="dcterms:W3CDTF">2012-04-18T06:35:23Z</dcterms:modified>
</cp:coreProperties>
</file>