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256" r:id="rId2"/>
    <p:sldId id="257" r:id="rId3"/>
    <p:sldId id="258" r:id="rId4"/>
    <p:sldId id="259" r:id="rId5"/>
    <p:sldId id="260" r:id="rId6"/>
    <p:sldId id="261" r:id="rId7"/>
    <p:sldId id="262" r:id="rId8"/>
    <p:sldId id="263" r:id="rId9"/>
    <p:sldId id="292" r:id="rId10"/>
    <p:sldId id="264" r:id="rId11"/>
    <p:sldId id="265" r:id="rId12"/>
    <p:sldId id="266" r:id="rId13"/>
    <p:sldId id="267" r:id="rId14"/>
    <p:sldId id="312" r:id="rId15"/>
    <p:sldId id="268" r:id="rId16"/>
    <p:sldId id="269" r:id="rId17"/>
    <p:sldId id="271" r:id="rId18"/>
    <p:sldId id="272" r:id="rId19"/>
    <p:sldId id="273" r:id="rId20"/>
    <p:sldId id="274" r:id="rId21"/>
    <p:sldId id="270" r:id="rId22"/>
    <p:sldId id="275" r:id="rId23"/>
    <p:sldId id="276" r:id="rId24"/>
    <p:sldId id="277" r:id="rId25"/>
    <p:sldId id="280" r:id="rId26"/>
    <p:sldId id="278" r:id="rId27"/>
    <p:sldId id="311" r:id="rId28"/>
    <p:sldId id="281" r:id="rId29"/>
    <p:sldId id="279" r:id="rId30"/>
    <p:sldId id="282" r:id="rId31"/>
    <p:sldId id="283" r:id="rId32"/>
    <p:sldId id="284" r:id="rId33"/>
    <p:sldId id="285" r:id="rId34"/>
    <p:sldId id="286" r:id="rId35"/>
    <p:sldId id="287" r:id="rId36"/>
    <p:sldId id="288" r:id="rId37"/>
    <p:sldId id="289" r:id="rId38"/>
    <p:sldId id="290" r:id="rId39"/>
    <p:sldId id="291" r:id="rId40"/>
    <p:sldId id="293" r:id="rId41"/>
    <p:sldId id="294" r:id="rId42"/>
    <p:sldId id="295" r:id="rId43"/>
    <p:sldId id="296" r:id="rId44"/>
    <p:sldId id="297" r:id="rId45"/>
    <p:sldId id="298" r:id="rId46"/>
    <p:sldId id="299" r:id="rId47"/>
    <p:sldId id="300" r:id="rId48"/>
    <p:sldId id="301" r:id="rId49"/>
    <p:sldId id="302" r:id="rId50"/>
    <p:sldId id="303" r:id="rId51"/>
    <p:sldId id="306" r:id="rId52"/>
    <p:sldId id="304" r:id="rId53"/>
    <p:sldId id="305" r:id="rId54"/>
    <p:sldId id="307" r:id="rId55"/>
    <p:sldId id="308" r:id="rId56"/>
    <p:sldId id="309" r:id="rId57"/>
    <p:sldId id="310"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753" autoAdjust="0"/>
    <p:restoredTop sz="85790" autoAdjust="0"/>
  </p:normalViewPr>
  <p:slideViewPr>
    <p:cSldViewPr>
      <p:cViewPr varScale="1">
        <p:scale>
          <a:sx n="74" d="100"/>
          <a:sy n="74" d="100"/>
        </p:scale>
        <p:origin x="-17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3F583-1894-42DB-9314-3C0344508B2A}" type="datetimeFigureOut">
              <a:rPr lang="ru-RU" smtClean="0"/>
              <a:t>06.09.2015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1DE8B-6162-4A0E-95DD-571EE31B9EDF}" type="slidenum">
              <a:rPr lang="ru-RU" smtClean="0"/>
              <a:t>‹#›</a:t>
            </a:fld>
            <a:endParaRPr lang="ru-RU"/>
          </a:p>
        </p:txBody>
      </p:sp>
    </p:spTree>
    <p:extLst>
      <p:ext uri="{BB962C8B-B14F-4D97-AF65-F5344CB8AC3E}">
        <p14:creationId xmlns:p14="http://schemas.microsoft.com/office/powerpoint/2010/main" val="133187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01DE8B-6162-4A0E-95DD-571EE31B9EDF}" type="slidenum">
              <a:rPr lang="ru-RU" smtClean="0"/>
              <a:t>11</a:t>
            </a:fld>
            <a:endParaRPr lang="ru-RU"/>
          </a:p>
        </p:txBody>
      </p:sp>
    </p:spTree>
    <p:extLst>
      <p:ext uri="{BB962C8B-B14F-4D97-AF65-F5344CB8AC3E}">
        <p14:creationId xmlns:p14="http://schemas.microsoft.com/office/powerpoint/2010/main" val="252308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06.09.2015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06.09.2015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3"/>
            <a:ext cx="8136904" cy="4308872"/>
          </a:xfrm>
          <a:prstGeom prst="rect">
            <a:avLst/>
          </a:prstGeom>
        </p:spPr>
        <p:txBody>
          <a:bodyPr wrap="square">
            <a:spAutoFit/>
          </a:bodyPr>
          <a:lstStyle/>
          <a:p>
            <a:pPr algn="just">
              <a:spcAft>
                <a:spcPts val="0"/>
              </a:spcAft>
            </a:pPr>
            <a:r>
              <a:rPr lang="ru-RU" sz="2400" b="1" dirty="0" err="1">
                <a:latin typeface="Times New Roman"/>
              </a:rPr>
              <a:t>Лекція</a:t>
            </a:r>
            <a:r>
              <a:rPr lang="ru-RU" sz="2400" b="1" dirty="0">
                <a:latin typeface="Times New Roman"/>
              </a:rPr>
              <a:t> </a:t>
            </a:r>
            <a:r>
              <a:rPr lang="en-US" sz="2400" b="1" dirty="0" smtClean="0">
                <a:latin typeface="Times New Roman"/>
              </a:rPr>
              <a:t>2</a:t>
            </a:r>
            <a:r>
              <a:rPr lang="uk-UA" sz="2400" b="1" dirty="0" smtClean="0">
                <a:latin typeface="Times New Roman"/>
              </a:rPr>
              <a:t>0</a:t>
            </a:r>
            <a:r>
              <a:rPr lang="en-US" sz="2400" b="1" dirty="0" smtClean="0">
                <a:latin typeface="Times New Roman"/>
              </a:rPr>
              <a:t>-2</a:t>
            </a:r>
            <a:r>
              <a:rPr lang="uk-UA" sz="2400" b="1" smtClean="0">
                <a:latin typeface="Times New Roman"/>
              </a:rPr>
              <a:t>1</a:t>
            </a:r>
            <a:r>
              <a:rPr lang="ru-RU" sz="2400" b="1" smtClean="0">
                <a:latin typeface="Times New Roman"/>
              </a:rPr>
              <a:t>.</a:t>
            </a:r>
            <a:r>
              <a:rPr lang="en-US" sz="2400" b="1" dirty="0" smtClean="0">
                <a:latin typeface="Times New Roman"/>
              </a:rPr>
              <a:t>  </a:t>
            </a:r>
            <a:r>
              <a:rPr lang="uk-UA" sz="2400" b="1" dirty="0" smtClean="0">
                <a:latin typeface="Times New Roman"/>
              </a:rPr>
              <a:t>                                                                 </a:t>
            </a:r>
            <a:r>
              <a:rPr lang="en-US" sz="2400" b="1" dirty="0">
                <a:latin typeface="Times New Roman"/>
              </a:rPr>
              <a:t>(4 </a:t>
            </a:r>
            <a:r>
              <a:rPr lang="uk-UA" sz="2400" b="1" dirty="0">
                <a:latin typeface="Times New Roman"/>
              </a:rPr>
              <a:t>год.)</a:t>
            </a:r>
            <a:endParaRPr lang="ru-RU" sz="2400" b="1" dirty="0">
              <a:latin typeface="Times New Roman"/>
            </a:endParaRPr>
          </a:p>
          <a:p>
            <a:pPr algn="just">
              <a:spcAft>
                <a:spcPts val="0"/>
              </a:spcAft>
            </a:pPr>
            <a:r>
              <a:rPr lang="uk-UA" sz="2400" b="1" dirty="0">
                <a:latin typeface="Times New Roman"/>
              </a:rPr>
              <a:t>Тема: </a:t>
            </a:r>
            <a:r>
              <a:rPr lang="uk-UA" sz="2400" b="1" i="1" dirty="0">
                <a:latin typeface="Times New Roman"/>
              </a:rPr>
              <a:t>Фінанси підприємств</a:t>
            </a:r>
            <a:endParaRPr lang="ru-RU" sz="2400" b="1" dirty="0">
              <a:latin typeface="Times New Roman"/>
            </a:endParaRPr>
          </a:p>
          <a:p>
            <a:pPr algn="just">
              <a:spcAft>
                <a:spcPts val="0"/>
              </a:spcAft>
              <a:tabLst>
                <a:tab pos="306070" algn="l"/>
              </a:tabLst>
            </a:pPr>
            <a:endParaRPr lang="en-US" sz="2400" b="1" i="1" dirty="0" smtClean="0">
              <a:latin typeface="Times New Roman"/>
              <a:ea typeface="Times New Roman"/>
            </a:endParaRPr>
          </a:p>
          <a:p>
            <a:pPr algn="just">
              <a:spcAft>
                <a:spcPts val="0"/>
              </a:spcAft>
              <a:tabLst>
                <a:tab pos="306070" algn="l"/>
              </a:tabLst>
            </a:pPr>
            <a:r>
              <a:rPr lang="uk-UA" sz="2400" b="1" i="1" dirty="0" smtClean="0">
                <a:latin typeface="Times New Roman"/>
                <a:ea typeface="Times New Roman"/>
              </a:rPr>
              <a:t>Питання</a:t>
            </a:r>
            <a:r>
              <a:rPr lang="uk-UA" sz="2400" b="1" i="1" dirty="0">
                <a:latin typeface="Times New Roman"/>
                <a:ea typeface="Times New Roman"/>
              </a:rPr>
              <a:t>:</a:t>
            </a:r>
            <a:r>
              <a:rPr lang="uk-UA" sz="2400" dirty="0">
                <a:latin typeface="Times New Roman"/>
                <a:ea typeface="Times New Roman"/>
              </a:rPr>
              <a:t> </a:t>
            </a:r>
            <a:endParaRPr lang="ru-RU" sz="2400" dirty="0">
              <a:latin typeface="Times New Roman"/>
              <a:ea typeface="Times New Roman"/>
            </a:endParaRPr>
          </a:p>
          <a:p>
            <a:pPr algn="just">
              <a:spcAft>
                <a:spcPts val="0"/>
              </a:spcAft>
              <a:tabLst>
                <a:tab pos="306070" algn="l"/>
              </a:tabLst>
            </a:pPr>
            <a:r>
              <a:rPr lang="uk-UA" sz="2400" dirty="0">
                <a:latin typeface="Times New Roman"/>
                <a:ea typeface="Times New Roman"/>
              </a:rPr>
              <a:t>1. Зміст та основні принципи організації фінансів підприємств (установ, організацій). </a:t>
            </a:r>
            <a:endParaRPr lang="ru-RU" sz="2400" dirty="0">
              <a:latin typeface="Times New Roman"/>
              <a:ea typeface="Times New Roman"/>
            </a:endParaRPr>
          </a:p>
          <a:p>
            <a:pPr algn="just">
              <a:spcAft>
                <a:spcPts val="0"/>
              </a:spcAft>
              <a:tabLst>
                <a:tab pos="306070" algn="l"/>
              </a:tabLst>
            </a:pPr>
            <a:r>
              <a:rPr lang="uk-UA" sz="2400" dirty="0">
                <a:latin typeface="Times New Roman"/>
                <a:ea typeface="Times New Roman"/>
              </a:rPr>
              <a:t>2. Особливості організації і функціонування фінансів різних форм власності та видів діяльності.</a:t>
            </a:r>
            <a:endParaRPr lang="ru-RU" sz="2400" dirty="0">
              <a:latin typeface="Times New Roman"/>
              <a:ea typeface="Times New Roman"/>
            </a:endParaRPr>
          </a:p>
          <a:p>
            <a:pPr algn="just">
              <a:spcAft>
                <a:spcPts val="0"/>
              </a:spcAft>
              <a:tabLst>
                <a:tab pos="306070" algn="l"/>
              </a:tabLst>
            </a:pPr>
            <a:r>
              <a:rPr lang="uk-UA" sz="2400" dirty="0">
                <a:latin typeface="Times New Roman"/>
                <a:ea typeface="Times New Roman"/>
              </a:rPr>
              <a:t>3. Фінансові ресурси підприємства і джерела їх формування.</a:t>
            </a:r>
            <a:endParaRPr lang="ru-RU" sz="2400" dirty="0">
              <a:latin typeface="Times New Roman"/>
              <a:ea typeface="Times New Roman"/>
            </a:endParaRPr>
          </a:p>
          <a:p>
            <a:pPr algn="just">
              <a:spcAft>
                <a:spcPts val="0"/>
              </a:spcAft>
              <a:tabLst>
                <a:tab pos="306070" algn="l"/>
              </a:tabLst>
            </a:pPr>
            <a:r>
              <a:rPr lang="uk-UA" sz="2400" dirty="0">
                <a:latin typeface="Times New Roman"/>
                <a:ea typeface="Times New Roman"/>
              </a:rPr>
              <a:t>4. Формування фінансових </a:t>
            </a:r>
            <a:r>
              <a:rPr lang="uk-UA" sz="2400" dirty="0" smtClean="0">
                <a:latin typeface="Times New Roman"/>
                <a:ea typeface="Times New Roman"/>
              </a:rPr>
              <a:t>результатів</a:t>
            </a:r>
            <a:r>
              <a:rPr lang="en-US" sz="2400" dirty="0" smtClean="0">
                <a:latin typeface="Times New Roman"/>
                <a:ea typeface="Times New Roman"/>
              </a:rPr>
              <a:t> </a:t>
            </a:r>
            <a:r>
              <a:rPr lang="uk-UA" sz="2400" dirty="0" smtClean="0">
                <a:latin typeface="Times New Roman"/>
                <a:ea typeface="Times New Roman"/>
              </a:rPr>
              <a:t>суб’єктів </a:t>
            </a:r>
            <a:r>
              <a:rPr lang="uk-UA" sz="2400" dirty="0">
                <a:latin typeface="Times New Roman"/>
                <a:ea typeface="Times New Roman"/>
              </a:rPr>
              <a:t>господарювання. </a:t>
            </a:r>
            <a:endParaRPr lang="ru-RU" sz="2400" dirty="0">
              <a:latin typeface="Times New Roman"/>
              <a:ea typeface="Times New Roman"/>
            </a:endParaRPr>
          </a:p>
          <a:p>
            <a:pPr indent="191135" algn="just">
              <a:lnSpc>
                <a:spcPts val="1165"/>
              </a:lnSpc>
              <a:spcAft>
                <a:spcPts val="0"/>
              </a:spcAft>
              <a:tabLst>
                <a:tab pos="306070" algn="l"/>
              </a:tabLst>
            </a:pPr>
            <a:r>
              <a:rPr lang="uk-UA" b="1" dirty="0">
                <a:latin typeface="Times New Roman"/>
                <a:ea typeface="Times New Roman"/>
              </a:rPr>
              <a:t> </a:t>
            </a:r>
            <a:endParaRPr lang="ru-RU" dirty="0">
              <a:effectLst/>
              <a:latin typeface="Times New Roman"/>
              <a:ea typeface="Times New Roman"/>
            </a:endParaRPr>
          </a:p>
        </p:txBody>
      </p:sp>
    </p:spTree>
    <p:extLst>
      <p:ext uri="{BB962C8B-B14F-4D97-AF65-F5344CB8AC3E}">
        <p14:creationId xmlns:p14="http://schemas.microsoft.com/office/powerpoint/2010/main" val="820694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20688"/>
            <a:ext cx="8352928" cy="6001643"/>
          </a:xfrm>
          <a:prstGeom prst="rect">
            <a:avLst/>
          </a:prstGeom>
        </p:spPr>
        <p:txBody>
          <a:bodyPr wrap="square">
            <a:spAutoFit/>
          </a:bodyPr>
          <a:lstStyle/>
          <a:p>
            <a:pPr lvl="0" algn="just">
              <a:tabLst>
                <a:tab pos="306070" algn="l"/>
              </a:tabLst>
            </a:pPr>
            <a:r>
              <a:rPr lang="uk-UA" sz="2400" dirty="0" smtClean="0">
                <a:solidFill>
                  <a:prstClr val="black"/>
                </a:solidFill>
                <a:latin typeface="Times New Roman"/>
                <a:ea typeface="Times New Roman"/>
              </a:rPr>
              <a:t>	7</a:t>
            </a:r>
            <a:r>
              <a:rPr lang="uk-UA" sz="2400" dirty="0">
                <a:solidFill>
                  <a:prstClr val="black"/>
                </a:solidFill>
                <a:latin typeface="Times New Roman"/>
                <a:ea typeface="Times New Roman"/>
              </a:rPr>
              <a:t>) </a:t>
            </a:r>
            <a:r>
              <a:rPr lang="uk-UA" sz="2400" i="1" dirty="0">
                <a:solidFill>
                  <a:prstClr val="black"/>
                </a:solidFill>
                <a:latin typeface="Times New Roman"/>
                <a:ea typeface="Times New Roman"/>
              </a:rPr>
              <a:t>між підприємством і фінансовою системою держави </a:t>
            </a:r>
            <a:r>
              <a:rPr lang="uk-UA" sz="2400" dirty="0">
                <a:solidFill>
                  <a:prstClr val="black"/>
                </a:solidFill>
                <a:latin typeface="Times New Roman"/>
                <a:ea typeface="Times New Roman"/>
              </a:rPr>
              <a:t>— під час сплати податків й інших платежів до бюджету, формування державних цільових фондів, надання підприємствам податкових пільг, застосування штрафних санкцій, фінансуванні з бюджету, надходженні коштів із цільових державних фондів;</a:t>
            </a:r>
            <a:endParaRPr lang="ru-RU" sz="2400" dirty="0">
              <a:solidFill>
                <a:prstClr val="black"/>
              </a:solidFill>
              <a:latin typeface="Times New Roman"/>
              <a:ea typeface="Times New Roman"/>
            </a:endParaRPr>
          </a:p>
          <a:p>
            <a:pPr lvl="0" algn="just">
              <a:tabLst>
                <a:tab pos="306070" algn="l"/>
              </a:tabLst>
            </a:pPr>
            <a:r>
              <a:rPr lang="uk-UA" sz="2400" dirty="0" smtClean="0">
                <a:solidFill>
                  <a:prstClr val="black"/>
                </a:solidFill>
                <a:latin typeface="Times New Roman"/>
                <a:ea typeface="Times New Roman"/>
              </a:rPr>
              <a:t>	8</a:t>
            </a:r>
            <a:r>
              <a:rPr lang="uk-UA" sz="2400" dirty="0">
                <a:solidFill>
                  <a:prstClr val="black"/>
                </a:solidFill>
                <a:latin typeface="Times New Roman"/>
                <a:ea typeface="Times New Roman"/>
              </a:rPr>
              <a:t>) </a:t>
            </a:r>
            <a:r>
              <a:rPr lang="uk-UA" sz="2400" i="1" dirty="0">
                <a:solidFill>
                  <a:prstClr val="black"/>
                </a:solidFill>
                <a:latin typeface="Times New Roman"/>
                <a:ea typeface="Times New Roman"/>
              </a:rPr>
              <a:t>між підприємством і банківською системою </a:t>
            </a:r>
            <a:r>
              <a:rPr lang="uk-UA" sz="2400" dirty="0">
                <a:solidFill>
                  <a:prstClr val="black"/>
                </a:solidFill>
                <a:latin typeface="Times New Roman"/>
                <a:ea typeface="Times New Roman"/>
              </a:rPr>
              <a:t>— у разі від</a:t>
            </a:r>
            <a:r>
              <a:rPr lang="uk-UA" sz="2400" spc="-20" dirty="0">
                <a:solidFill>
                  <a:prstClr val="black"/>
                </a:solidFill>
                <a:latin typeface="Times New Roman"/>
                <a:ea typeface="Times New Roman"/>
              </a:rPr>
              <a:t>криття та ведення рахунків, зберігання коштів на депозитах, отри­</a:t>
            </a:r>
            <a:r>
              <a:rPr lang="uk-UA" sz="2400" dirty="0">
                <a:solidFill>
                  <a:prstClr val="black"/>
                </a:solidFill>
                <a:latin typeface="Times New Roman"/>
                <a:ea typeface="Times New Roman"/>
              </a:rPr>
              <a:t>мання і погашення кредитів, отримання і сплати відсотків, купівлі і продажу валюти, надання інших банківських послуг;</a:t>
            </a:r>
            <a:endParaRPr lang="ru-RU" sz="2400" dirty="0">
              <a:solidFill>
                <a:prstClr val="black"/>
              </a:solidFill>
              <a:latin typeface="Times New Roman"/>
              <a:ea typeface="Times New Roman"/>
            </a:endParaRPr>
          </a:p>
          <a:p>
            <a:pPr lvl="0" algn="just">
              <a:tabLst>
                <a:tab pos="306070" algn="l"/>
              </a:tabLst>
            </a:pPr>
            <a:r>
              <a:rPr lang="uk-UA" sz="2400" dirty="0" smtClean="0">
                <a:solidFill>
                  <a:prstClr val="black"/>
                </a:solidFill>
                <a:latin typeface="Times New Roman"/>
                <a:ea typeface="Times New Roman"/>
              </a:rPr>
              <a:t>	9</a:t>
            </a:r>
            <a:r>
              <a:rPr lang="uk-UA" sz="2400" dirty="0">
                <a:solidFill>
                  <a:prstClr val="black"/>
                </a:solidFill>
                <a:latin typeface="Times New Roman"/>
                <a:ea typeface="Times New Roman"/>
              </a:rPr>
              <a:t>)</a:t>
            </a:r>
            <a:r>
              <a:rPr lang="uk-UA" sz="2400" i="1" dirty="0">
                <a:solidFill>
                  <a:prstClr val="black"/>
                </a:solidFill>
                <a:latin typeface="Times New Roman"/>
                <a:ea typeface="Times New Roman"/>
              </a:rPr>
              <a:t> між підприємством і страховими компаніями </a:t>
            </a:r>
            <a:r>
              <a:rPr lang="uk-UA" sz="2400" dirty="0">
                <a:solidFill>
                  <a:prstClr val="black"/>
                </a:solidFill>
                <a:latin typeface="Times New Roman"/>
                <a:ea typeface="Times New Roman"/>
              </a:rPr>
              <a:t>— під час страхування майна, окремих категорій працівників, комерційних і підприємницьких ризиків;</a:t>
            </a:r>
            <a:endParaRPr lang="ru-RU" sz="2400" dirty="0">
              <a:solidFill>
                <a:prstClr val="black"/>
              </a:solidFill>
              <a:latin typeface="Times New Roman"/>
              <a:ea typeface="Times New Roman"/>
            </a:endParaRPr>
          </a:p>
          <a:p>
            <a:pPr lvl="0" algn="just">
              <a:tabLst>
                <a:tab pos="306070" algn="l"/>
              </a:tabLst>
            </a:pPr>
            <a:r>
              <a:rPr lang="uk-UA" sz="2400" dirty="0" smtClean="0">
                <a:solidFill>
                  <a:prstClr val="black"/>
                </a:solidFill>
                <a:latin typeface="Times New Roman"/>
                <a:ea typeface="Times New Roman"/>
              </a:rPr>
              <a:t>	10</a:t>
            </a:r>
            <a:r>
              <a:rPr lang="uk-UA" sz="2400" dirty="0">
                <a:solidFill>
                  <a:prstClr val="black"/>
                </a:solidFill>
                <a:latin typeface="Times New Roman"/>
                <a:ea typeface="Times New Roman"/>
              </a:rPr>
              <a:t>) </a:t>
            </a:r>
            <a:r>
              <a:rPr lang="uk-UA" sz="2400" i="1" dirty="0">
                <a:solidFill>
                  <a:prstClr val="black"/>
                </a:solidFill>
                <a:latin typeface="Times New Roman"/>
                <a:ea typeface="Times New Roman"/>
              </a:rPr>
              <a:t>між підприємством та інвестиційними інституціями </a:t>
            </a:r>
            <a:r>
              <a:rPr lang="uk-UA" sz="2400" dirty="0">
                <a:solidFill>
                  <a:prstClr val="black"/>
                </a:solidFill>
                <a:latin typeface="Times New Roman"/>
                <a:ea typeface="Times New Roman"/>
              </a:rPr>
              <a:t>— під час розміщення інвестицій, приватизації тощо.</a:t>
            </a:r>
            <a:endParaRPr lang="ru-RU" sz="2400" dirty="0">
              <a:solidFill>
                <a:prstClr val="black"/>
              </a:solidFill>
              <a:latin typeface="Times New Roman"/>
              <a:ea typeface="Times New Roman"/>
            </a:endParaRPr>
          </a:p>
        </p:txBody>
      </p:sp>
    </p:spTree>
    <p:extLst>
      <p:ext uri="{BB962C8B-B14F-4D97-AF65-F5344CB8AC3E}">
        <p14:creationId xmlns:p14="http://schemas.microsoft.com/office/powerpoint/2010/main" val="65986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963488"/>
            <a:ext cx="14041560" cy="82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023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908720"/>
            <a:ext cx="8280920" cy="4401205"/>
          </a:xfrm>
          <a:prstGeom prst="rect">
            <a:avLst/>
          </a:prstGeom>
        </p:spPr>
        <p:txBody>
          <a:bodyPr wrap="square">
            <a:spAutoFit/>
          </a:bodyPr>
          <a:lstStyle/>
          <a:p>
            <a:pPr algn="just">
              <a:spcAft>
                <a:spcPts val="0"/>
              </a:spcAft>
              <a:tabLst>
                <a:tab pos="306070" algn="l"/>
              </a:tabLst>
            </a:pPr>
            <a:r>
              <a:rPr lang="uk-UA" sz="2800" spc="-40" dirty="0">
                <a:latin typeface="Times New Roman"/>
                <a:ea typeface="Times New Roman"/>
              </a:rPr>
              <a:t>Кожна із зазначених груп фінансових відносин має свої особливос</a:t>
            </a:r>
            <a:r>
              <a:rPr lang="uk-UA" sz="2800" spc="-30" dirty="0">
                <a:latin typeface="Times New Roman"/>
                <a:ea typeface="Times New Roman"/>
              </a:rPr>
              <a:t>ті і сферу застосування, але матеріальною основою усіх їх є рух грошо­вих коштів. </a:t>
            </a:r>
            <a:r>
              <a:rPr lang="uk-UA" sz="2800" b="1" i="1" spc="-30" dirty="0">
                <a:latin typeface="Times New Roman"/>
                <a:ea typeface="Times New Roman"/>
              </a:rPr>
              <a:t>Саме рухом грошових коштів супроводжується формування статутного капіталу підприємства, починається і завершується кругообіг виробничих фондів, формування і використання грошових фондів і резервів.</a:t>
            </a:r>
            <a:r>
              <a:rPr lang="uk-UA" sz="2800" spc="-30" dirty="0">
                <a:latin typeface="Times New Roman"/>
                <a:ea typeface="Times New Roman"/>
              </a:rPr>
              <a:t> Звідси можна зробити висновок, що зазначені грошові відносини визначають сутність і зміст фінансів підприємств.</a:t>
            </a:r>
            <a:endParaRPr lang="ru-RU" sz="2800" dirty="0">
              <a:effectLst/>
              <a:latin typeface="Times New Roman"/>
              <a:ea typeface="Times New Roman"/>
            </a:endParaRPr>
          </a:p>
        </p:txBody>
      </p:sp>
    </p:spTree>
    <p:extLst>
      <p:ext uri="{BB962C8B-B14F-4D97-AF65-F5344CB8AC3E}">
        <p14:creationId xmlns:p14="http://schemas.microsoft.com/office/powerpoint/2010/main" val="181266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280920" cy="6370975"/>
          </a:xfrm>
          <a:prstGeom prst="rect">
            <a:avLst/>
          </a:prstGeom>
        </p:spPr>
        <p:txBody>
          <a:bodyPr wrap="square">
            <a:spAutoFit/>
          </a:bodyPr>
          <a:lstStyle/>
          <a:p>
            <a:pPr algn="just">
              <a:spcAft>
                <a:spcPts val="0"/>
              </a:spcAft>
              <a:tabLst>
                <a:tab pos="306070" algn="l"/>
              </a:tabLst>
            </a:pPr>
            <a:r>
              <a:rPr lang="uk-UA" sz="2400" b="1" dirty="0">
                <a:latin typeface="Times New Roman"/>
                <a:ea typeface="Times New Roman"/>
              </a:rPr>
              <a:t>2. Особливості організації і функціонування фінансів різних форм власності та видів діяльності</a:t>
            </a:r>
            <a:r>
              <a:rPr lang="uk-UA" sz="2400" b="1" dirty="0" smtClean="0">
                <a:latin typeface="Times New Roman"/>
                <a:ea typeface="Times New Roman"/>
              </a:rPr>
              <a:t>.</a:t>
            </a:r>
          </a:p>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Власність</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має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такі</a:t>
            </a: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форми</a:t>
            </a:r>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rPr>
              <a:t>приватна, </a:t>
            </a:r>
            <a:r>
              <a:rPr lang="ru-RU" sz="2400" i="1" dirty="0" err="1">
                <a:latin typeface="Times New Roman" pitchFamily="18" charset="0"/>
                <a:cs typeface="Times New Roman" pitchFamily="18" charset="0"/>
              </a:rPr>
              <a:t>колективна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державна</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just"/>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Суб’єктами</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приватної</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власності</a:t>
            </a: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є </a:t>
            </a:r>
            <a:r>
              <a:rPr lang="ru-RU" sz="2400" dirty="0" err="1">
                <a:latin typeface="Times New Roman" pitchFamily="18" charset="0"/>
                <a:cs typeface="Times New Roman" pitchFamily="18" charset="0"/>
              </a:rPr>
              <a:t>організації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засновані</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власності</a:t>
            </a:r>
            <a:r>
              <a:rPr lang="ru-RU" sz="2400" dirty="0">
                <a:latin typeface="Times New Roman" pitchFamily="18" charset="0"/>
                <a:cs typeface="Times New Roman" pitchFamily="18" charset="0"/>
              </a:rPr>
              <a:t> одного</a:t>
            </a:r>
          </a:p>
          <a:p>
            <a:pPr algn="just"/>
            <a:r>
              <a:rPr lang="ru-RU" sz="2400" dirty="0" err="1">
                <a:latin typeface="Times New Roman" pitchFamily="18" charset="0"/>
                <a:cs typeface="Times New Roman" pitchFamily="18" charset="0"/>
              </a:rPr>
              <a:t>громадянина</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just"/>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Суб’єкти</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державної</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власності</a:t>
            </a: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організації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засновані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виключного</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власності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держави</a:t>
            </a:r>
            <a:r>
              <a:rPr lang="ru-RU" sz="2400" dirty="0">
                <a:latin typeface="Times New Roman" pitchFamily="18" charset="0"/>
                <a:cs typeface="Times New Roman" pitchFamily="18" charset="0"/>
              </a:rPr>
              <a:t>.</a:t>
            </a:r>
          </a:p>
          <a:p>
            <a:pPr algn="just"/>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Суб’єктами</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колективної</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власності</a:t>
            </a: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є </a:t>
            </a:r>
            <a:r>
              <a:rPr lang="ru-RU" sz="2400" dirty="0" err="1">
                <a:latin typeface="Times New Roman" pitchFamily="18" charset="0"/>
                <a:cs typeface="Times New Roman" pitchFamily="18" charset="0"/>
              </a:rPr>
              <a:t>господарські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товариства</a:t>
            </a:r>
            <a:r>
              <a:rPr lang="ru-RU" sz="2400" dirty="0">
                <a:latin typeface="Times New Roman" pitchFamily="18" charset="0"/>
                <a:cs typeface="Times New Roman" pitchFamily="18" charset="0"/>
              </a:rPr>
              <a:t>. До </a:t>
            </a:r>
            <a:r>
              <a:rPr lang="ru-RU" sz="2400" dirty="0" smtClean="0">
                <a:latin typeface="Times New Roman" pitchFamily="18" charset="0"/>
                <a:cs typeface="Times New Roman" pitchFamily="18" charset="0"/>
              </a:rPr>
              <a:t>таких </a:t>
            </a:r>
            <a:r>
              <a:rPr lang="ru-RU" sz="2400" dirty="0" err="1">
                <a:latin typeface="Times New Roman" pitchFamily="18" charset="0"/>
                <a:cs typeface="Times New Roman" pitchFamily="18" charset="0"/>
              </a:rPr>
              <a:t>товариств</a:t>
            </a:r>
            <a:r>
              <a:rPr lang="ru-RU" sz="2400" dirty="0">
                <a:latin typeface="Times New Roman" pitchFamily="18" charset="0"/>
                <a:cs typeface="Times New Roman" pitchFamily="18" charset="0"/>
              </a:rPr>
              <a:t> належать банки, </a:t>
            </a:r>
            <a:r>
              <a:rPr lang="ru-RU" sz="2400" dirty="0" err="1">
                <a:latin typeface="Times New Roman" pitchFamily="18" charset="0"/>
                <a:cs typeface="Times New Roman" pitchFamily="18" charset="0"/>
              </a:rPr>
              <a:t>інвестиційні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компанії</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фонди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довірчі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товариства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кредитні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спілки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Засновниками</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учасниками</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господарських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товариств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можуть</a:t>
            </a:r>
            <a:r>
              <a:rPr lang="ru-RU" sz="2400" dirty="0">
                <a:latin typeface="Times New Roman" pitchFamily="18" charset="0"/>
                <a:cs typeface="Times New Roman" pitchFamily="18" charset="0"/>
              </a:rPr>
              <a:t> бути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організації</a:t>
            </a:r>
            <a:r>
              <a:rPr lang="ru-RU" sz="2400" dirty="0">
                <a:latin typeface="Times New Roman" pitchFamily="18" charset="0"/>
                <a:cs typeface="Times New Roman" pitchFamily="18" charset="0"/>
              </a:rPr>
              <a:t>, установи, а </a:t>
            </a:r>
            <a:r>
              <a:rPr lang="ru-RU" sz="2400" dirty="0" err="1" smtClean="0">
                <a:latin typeface="Times New Roman" pitchFamily="18" charset="0"/>
                <a:cs typeface="Times New Roman" pitchFamily="18" charset="0"/>
              </a:rPr>
              <a:t>також</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громадяни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установи, </a:t>
            </a:r>
            <a:r>
              <a:rPr lang="ru-RU" sz="2400" dirty="0" err="1">
                <a:latin typeface="Times New Roman" pitchFamily="18" charset="0"/>
                <a:cs typeface="Times New Roman" pitchFamily="18" charset="0"/>
              </a:rPr>
              <a:t>організації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стали </a:t>
            </a:r>
            <a:r>
              <a:rPr lang="ru-RU" sz="2400" dirty="0" err="1">
                <a:latin typeface="Times New Roman" pitchFamily="18" charset="0"/>
                <a:cs typeface="Times New Roman" pitchFamily="18" charset="0"/>
              </a:rPr>
              <a:t>учасниками</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господарського</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товариства</a:t>
            </a:r>
            <a:r>
              <a:rPr lang="ru-RU" sz="2400" dirty="0">
                <a:latin typeface="Times New Roman" pitchFamily="18" charset="0"/>
                <a:cs typeface="Times New Roman" pitchFamily="18" charset="0"/>
              </a:rPr>
              <a:t>, не </a:t>
            </a:r>
            <a:r>
              <a:rPr lang="ru-RU" sz="2400" dirty="0" err="1">
                <a:latin typeface="Times New Roman" pitchFamily="18" charset="0"/>
                <a:cs typeface="Times New Roman" pitchFamily="18" charset="0"/>
              </a:rPr>
              <a:t>ліквідуються</a:t>
            </a:r>
            <a:r>
              <a:rPr lang="ru-RU" sz="2400" dirty="0">
                <a:latin typeface="Times New Roman" pitchFamily="18" charset="0"/>
                <a:cs typeface="Times New Roman" pitchFamily="18" charset="0"/>
              </a:rPr>
              <a:t> як </a:t>
            </a:r>
            <a:r>
              <a:rPr lang="ru-RU" sz="2400" dirty="0" err="1">
                <a:latin typeface="Times New Roman" pitchFamily="18" charset="0"/>
                <a:cs typeface="Times New Roman" pitchFamily="18" charset="0"/>
              </a:rPr>
              <a:t>юридичні</a:t>
            </a:r>
            <a:r>
              <a:rPr lang="ru-RU" sz="2400" dirty="0">
                <a:latin typeface="Times New Roman" pitchFamily="18" charset="0"/>
                <a:cs typeface="Times New Roman" pitchFamily="18" charset="0"/>
              </a:rPr>
              <a:t> особи.</a:t>
            </a:r>
            <a:endParaRPr lang="ru-RU" sz="24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511455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97346"/>
            <a:ext cx="8640960" cy="6001643"/>
          </a:xfrm>
          <a:prstGeom prst="rect">
            <a:avLst/>
          </a:prstGeom>
        </p:spPr>
        <p:txBody>
          <a:bodyPr wrap="square">
            <a:spAutoFit/>
          </a:bodyPr>
          <a:lstStyle/>
          <a:p>
            <a:pPr algn="just" fontAlgn="base"/>
            <a:r>
              <a:rPr lang="uk-UA" sz="2400" b="1" dirty="0">
                <a:solidFill>
                  <a:srgbClr val="000000"/>
                </a:solidFill>
                <a:latin typeface="Times New Roman" panose="02020603050405020304" pitchFamily="18" charset="0"/>
                <a:cs typeface="Times New Roman" panose="02020603050405020304" pitchFamily="18" charset="0"/>
              </a:rPr>
              <a:t>Стаття 63.</a:t>
            </a:r>
            <a:r>
              <a:rPr lang="uk-UA" sz="2400" dirty="0">
                <a:solidFill>
                  <a:srgbClr val="000000"/>
                </a:solidFill>
                <a:latin typeface="Times New Roman" panose="02020603050405020304" pitchFamily="18" charset="0"/>
                <a:cs typeface="Times New Roman" panose="02020603050405020304" pitchFamily="18" charset="0"/>
              </a:rPr>
              <a:t> Види та організаційні форми підприємств</a:t>
            </a:r>
          </a:p>
          <a:p>
            <a:pPr algn="just" fontAlgn="base"/>
            <a:r>
              <a:rPr lang="uk-UA" sz="2400" dirty="0">
                <a:solidFill>
                  <a:srgbClr val="000000"/>
                </a:solidFill>
                <a:latin typeface="Times New Roman" panose="02020603050405020304" pitchFamily="18" charset="0"/>
                <a:cs typeface="Times New Roman" panose="02020603050405020304" pitchFamily="18" charset="0"/>
              </a:rPr>
              <a:t>1. Залежно від форм власності, передбачених законом, в Україні можуть діяти підприємства таких видів:</a:t>
            </a:r>
          </a:p>
          <a:p>
            <a:pPr algn="just" fontAlgn="base"/>
            <a:r>
              <a:rPr lang="uk-UA" sz="2400" dirty="0" smtClean="0">
                <a:solidFill>
                  <a:srgbClr val="000000"/>
                </a:solidFill>
                <a:latin typeface="Times New Roman" panose="02020603050405020304" pitchFamily="18" charset="0"/>
                <a:cs typeface="Times New Roman" panose="02020603050405020304" pitchFamily="18" charset="0"/>
              </a:rPr>
              <a:t>- </a:t>
            </a:r>
            <a:r>
              <a:rPr lang="uk-UA" sz="2400" b="1" i="1" dirty="0" smtClean="0">
                <a:solidFill>
                  <a:srgbClr val="000000"/>
                </a:solidFill>
                <a:latin typeface="Times New Roman" panose="02020603050405020304" pitchFamily="18" charset="0"/>
                <a:cs typeface="Times New Roman" panose="02020603050405020304" pitchFamily="18" charset="0"/>
              </a:rPr>
              <a:t>приватне </a:t>
            </a:r>
            <a:r>
              <a:rPr lang="uk-UA" sz="2400" b="1" i="1" dirty="0">
                <a:solidFill>
                  <a:srgbClr val="000000"/>
                </a:solidFill>
                <a:latin typeface="Times New Roman" panose="02020603050405020304" pitchFamily="18" charset="0"/>
                <a:cs typeface="Times New Roman" panose="02020603050405020304" pitchFamily="18" charset="0"/>
              </a:rPr>
              <a:t>підприємство</a:t>
            </a:r>
            <a:r>
              <a:rPr lang="uk-UA" sz="2400" dirty="0">
                <a:solidFill>
                  <a:srgbClr val="000000"/>
                </a:solidFill>
                <a:latin typeface="Times New Roman" panose="02020603050405020304" pitchFamily="18" charset="0"/>
                <a:cs typeface="Times New Roman" panose="02020603050405020304" pitchFamily="18" charset="0"/>
              </a:rPr>
              <a:t>, що діє на основі приватної власності громадян чи суб'єкта господарювання (юридичної особи);</a:t>
            </a:r>
          </a:p>
          <a:p>
            <a:pPr algn="just" fontAlgn="base"/>
            <a:r>
              <a:rPr lang="uk-UA" sz="2400" dirty="0" smtClean="0">
                <a:solidFill>
                  <a:srgbClr val="000000"/>
                </a:solidFill>
                <a:latin typeface="Times New Roman" panose="02020603050405020304" pitchFamily="18" charset="0"/>
                <a:cs typeface="Times New Roman" panose="02020603050405020304" pitchFamily="18" charset="0"/>
              </a:rPr>
              <a:t>- </a:t>
            </a:r>
            <a:r>
              <a:rPr lang="uk-UA" sz="2400" b="1" i="1" dirty="0" smtClean="0">
                <a:solidFill>
                  <a:srgbClr val="000000"/>
                </a:solidFill>
                <a:latin typeface="Times New Roman" panose="02020603050405020304" pitchFamily="18" charset="0"/>
                <a:cs typeface="Times New Roman" panose="02020603050405020304" pitchFamily="18" charset="0"/>
              </a:rPr>
              <a:t>підприємство</a:t>
            </a:r>
            <a:r>
              <a:rPr lang="uk-UA" sz="2400" b="1" i="1" dirty="0">
                <a:solidFill>
                  <a:srgbClr val="000000"/>
                </a:solidFill>
                <a:latin typeface="Times New Roman" panose="02020603050405020304" pitchFamily="18" charset="0"/>
                <a:cs typeface="Times New Roman" panose="02020603050405020304" pitchFamily="18" charset="0"/>
              </a:rPr>
              <a:t>, </a:t>
            </a:r>
            <a:r>
              <a:rPr lang="uk-UA" sz="2400" dirty="0">
                <a:solidFill>
                  <a:srgbClr val="000000"/>
                </a:solidFill>
                <a:latin typeface="Times New Roman" panose="02020603050405020304" pitchFamily="18" charset="0"/>
                <a:cs typeface="Times New Roman" panose="02020603050405020304" pitchFamily="18" charset="0"/>
              </a:rPr>
              <a:t>що діє на основі колективної власності (</a:t>
            </a:r>
            <a:r>
              <a:rPr lang="uk-UA" sz="2400" b="1" i="1" dirty="0">
                <a:solidFill>
                  <a:srgbClr val="000000"/>
                </a:solidFill>
                <a:latin typeface="Times New Roman" panose="02020603050405020304" pitchFamily="18" charset="0"/>
                <a:cs typeface="Times New Roman" panose="02020603050405020304" pitchFamily="18" charset="0"/>
              </a:rPr>
              <a:t>підприємство колективної власності</a:t>
            </a:r>
            <a:r>
              <a:rPr lang="uk-UA" sz="2400" dirty="0">
                <a:solidFill>
                  <a:srgbClr val="000000"/>
                </a:solidFill>
                <a:latin typeface="Times New Roman" panose="02020603050405020304" pitchFamily="18" charset="0"/>
                <a:cs typeface="Times New Roman" panose="02020603050405020304" pitchFamily="18" charset="0"/>
              </a:rPr>
              <a:t>);</a:t>
            </a:r>
          </a:p>
          <a:p>
            <a:pPr algn="just" fontAlgn="base"/>
            <a:r>
              <a:rPr lang="uk-UA" sz="2400" dirty="0" smtClean="0">
                <a:solidFill>
                  <a:srgbClr val="000000"/>
                </a:solidFill>
                <a:latin typeface="Times New Roman" panose="02020603050405020304" pitchFamily="18" charset="0"/>
                <a:cs typeface="Times New Roman" panose="02020603050405020304" pitchFamily="18" charset="0"/>
              </a:rPr>
              <a:t>- </a:t>
            </a:r>
            <a:r>
              <a:rPr lang="uk-UA" sz="2400" b="1" i="1" dirty="0" smtClean="0">
                <a:solidFill>
                  <a:srgbClr val="000000"/>
                </a:solidFill>
                <a:latin typeface="Times New Roman" panose="02020603050405020304" pitchFamily="18" charset="0"/>
                <a:cs typeface="Times New Roman" panose="02020603050405020304" pitchFamily="18" charset="0"/>
              </a:rPr>
              <a:t>комунальне </a:t>
            </a:r>
            <a:r>
              <a:rPr lang="uk-UA" sz="2400" b="1" i="1" dirty="0">
                <a:solidFill>
                  <a:srgbClr val="000000"/>
                </a:solidFill>
                <a:latin typeface="Times New Roman" panose="02020603050405020304" pitchFamily="18" charset="0"/>
                <a:cs typeface="Times New Roman" panose="02020603050405020304" pitchFamily="18" charset="0"/>
              </a:rPr>
              <a:t>підприємство</a:t>
            </a:r>
            <a:r>
              <a:rPr lang="uk-UA" sz="2400" dirty="0">
                <a:solidFill>
                  <a:srgbClr val="000000"/>
                </a:solidFill>
                <a:latin typeface="Times New Roman" panose="02020603050405020304" pitchFamily="18" charset="0"/>
                <a:cs typeface="Times New Roman" panose="02020603050405020304" pitchFamily="18" charset="0"/>
              </a:rPr>
              <a:t>, що діє на основі комунальної власності територіальної громади;</a:t>
            </a:r>
          </a:p>
          <a:p>
            <a:pPr algn="just" fontAlgn="base"/>
            <a:r>
              <a:rPr lang="uk-UA" sz="2400" dirty="0" smtClean="0">
                <a:solidFill>
                  <a:srgbClr val="000000"/>
                </a:solidFill>
                <a:latin typeface="Times New Roman" panose="02020603050405020304" pitchFamily="18" charset="0"/>
                <a:cs typeface="Times New Roman" panose="02020603050405020304" pitchFamily="18" charset="0"/>
              </a:rPr>
              <a:t>- </a:t>
            </a:r>
            <a:r>
              <a:rPr lang="uk-UA" sz="2400" b="1" i="1" dirty="0" smtClean="0">
                <a:solidFill>
                  <a:srgbClr val="000000"/>
                </a:solidFill>
                <a:latin typeface="Times New Roman" panose="02020603050405020304" pitchFamily="18" charset="0"/>
                <a:cs typeface="Times New Roman" panose="02020603050405020304" pitchFamily="18" charset="0"/>
              </a:rPr>
              <a:t>державне </a:t>
            </a:r>
            <a:r>
              <a:rPr lang="uk-UA" sz="2400" b="1" i="1" dirty="0">
                <a:solidFill>
                  <a:srgbClr val="000000"/>
                </a:solidFill>
                <a:latin typeface="Times New Roman" panose="02020603050405020304" pitchFamily="18" charset="0"/>
                <a:cs typeface="Times New Roman" panose="02020603050405020304" pitchFamily="18" charset="0"/>
              </a:rPr>
              <a:t>підприємство, </a:t>
            </a:r>
            <a:r>
              <a:rPr lang="uk-UA" sz="2400" dirty="0">
                <a:solidFill>
                  <a:srgbClr val="000000"/>
                </a:solidFill>
                <a:latin typeface="Times New Roman" panose="02020603050405020304" pitchFamily="18" charset="0"/>
                <a:cs typeface="Times New Roman" panose="02020603050405020304" pitchFamily="18" charset="0"/>
              </a:rPr>
              <a:t>що діє на основі державної власності;</a:t>
            </a:r>
          </a:p>
          <a:p>
            <a:pPr algn="just" fontAlgn="base"/>
            <a:r>
              <a:rPr lang="uk-UA" sz="2400" dirty="0">
                <a:solidFill>
                  <a:srgbClr val="000000"/>
                </a:solidFill>
                <a:latin typeface="Times New Roman" panose="02020603050405020304" pitchFamily="18" charset="0"/>
                <a:cs typeface="Times New Roman" panose="02020603050405020304" pitchFamily="18" charset="0"/>
              </a:rPr>
              <a:t>підприємство, засноване на змішаній формі власності (на базі об'єднання майна різних форм власності);</a:t>
            </a:r>
          </a:p>
          <a:p>
            <a:pPr algn="just" fontAlgn="base"/>
            <a:r>
              <a:rPr lang="uk-UA" sz="2400" dirty="0" smtClean="0">
                <a:solidFill>
                  <a:srgbClr val="000000"/>
                </a:solidFill>
                <a:latin typeface="Times New Roman" panose="02020603050405020304" pitchFamily="18" charset="0"/>
                <a:cs typeface="Times New Roman" panose="02020603050405020304" pitchFamily="18" charset="0"/>
              </a:rPr>
              <a:t>- </a:t>
            </a:r>
            <a:r>
              <a:rPr lang="uk-UA" sz="2400" b="1" i="1" dirty="0" smtClean="0">
                <a:solidFill>
                  <a:srgbClr val="000000"/>
                </a:solidFill>
                <a:latin typeface="Times New Roman" panose="02020603050405020304" pitchFamily="18" charset="0"/>
                <a:cs typeface="Times New Roman" panose="02020603050405020304" pitchFamily="18" charset="0"/>
              </a:rPr>
              <a:t>спільне </a:t>
            </a:r>
            <a:r>
              <a:rPr lang="uk-UA" sz="2400" b="1" i="1" dirty="0">
                <a:solidFill>
                  <a:srgbClr val="000000"/>
                </a:solidFill>
                <a:latin typeface="Times New Roman" panose="02020603050405020304" pitchFamily="18" charset="0"/>
                <a:cs typeface="Times New Roman" panose="02020603050405020304" pitchFamily="18" charset="0"/>
              </a:rPr>
              <a:t>комунальне підприємство, </a:t>
            </a:r>
            <a:r>
              <a:rPr lang="uk-UA" sz="2400" dirty="0">
                <a:solidFill>
                  <a:srgbClr val="000000"/>
                </a:solidFill>
                <a:latin typeface="Times New Roman" panose="02020603050405020304" pitchFamily="18" charset="0"/>
                <a:cs typeface="Times New Roman" panose="02020603050405020304" pitchFamily="18" charset="0"/>
              </a:rPr>
              <a:t>що діє на договірних засадах спільного фінансування (утримання) відповідними територіальними громадами - суб’єктами співробітництва.</a:t>
            </a:r>
            <a:endParaRPr lang="uk-UA"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79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280920" cy="5847755"/>
          </a:xfrm>
          <a:prstGeom prst="rect">
            <a:avLst/>
          </a:prstGeom>
        </p:spPr>
        <p:txBody>
          <a:bodyPr wrap="square">
            <a:spAutoFit/>
          </a:bodyPr>
          <a:lstStyle/>
          <a:p>
            <a:pPr algn="just"/>
            <a:r>
              <a:rPr lang="ru-RU" sz="2000" dirty="0" smtClean="0">
                <a:latin typeface="TimesNewRoman"/>
              </a:rPr>
              <a:t>	</a:t>
            </a:r>
            <a:r>
              <a:rPr lang="ru-RU" sz="2200" dirty="0" smtClean="0">
                <a:latin typeface="TimesNewRoman"/>
              </a:rPr>
              <a:t>Основною </a:t>
            </a:r>
            <a:r>
              <a:rPr lang="ru-RU" sz="2200" dirty="0">
                <a:latin typeface="TimesNewRoman"/>
              </a:rPr>
              <a:t>характерною </a:t>
            </a:r>
            <a:r>
              <a:rPr lang="ru-RU" sz="2200" b="1" dirty="0" err="1">
                <a:latin typeface="TimesNewRoman,Bold"/>
              </a:rPr>
              <a:t>рисою</a:t>
            </a:r>
            <a:r>
              <a:rPr lang="ru-RU" sz="2200" b="1" dirty="0">
                <a:latin typeface="TimesNewRoman,Bold"/>
              </a:rPr>
              <a:t> </a:t>
            </a:r>
            <a:r>
              <a:rPr lang="ru-RU" sz="2200" b="1" dirty="0" err="1">
                <a:latin typeface="TimesNewRoman,Bold"/>
              </a:rPr>
              <a:t>індивідуального</a:t>
            </a:r>
            <a:r>
              <a:rPr lang="ru-RU" sz="2200" b="1" dirty="0">
                <a:latin typeface="TimesNewRoman,Bold"/>
              </a:rPr>
              <a:t> </a:t>
            </a:r>
            <a:r>
              <a:rPr lang="ru-RU" sz="2200" b="1" dirty="0" err="1">
                <a:latin typeface="TimesNewRoman,Bold"/>
              </a:rPr>
              <a:t>бізнесу</a:t>
            </a:r>
            <a:r>
              <a:rPr lang="ru-RU" sz="2200" b="1" dirty="0">
                <a:latin typeface="TimesNewRoman,Bold"/>
              </a:rPr>
              <a:t> </a:t>
            </a:r>
            <a:r>
              <a:rPr lang="ru-RU" sz="2200" dirty="0">
                <a:latin typeface="TimesNewRoman"/>
              </a:rPr>
              <a:t>є те, </a:t>
            </a:r>
            <a:r>
              <a:rPr lang="ru-RU" sz="2200" dirty="0" err="1">
                <a:latin typeface="TimesNewRoman"/>
              </a:rPr>
              <a:t>що</a:t>
            </a:r>
            <a:r>
              <a:rPr lang="ru-RU" sz="2200" dirty="0">
                <a:latin typeface="TimesNewRoman"/>
              </a:rPr>
              <a:t> </a:t>
            </a:r>
            <a:r>
              <a:rPr lang="ru-RU" sz="2200" dirty="0" err="1" smtClean="0">
                <a:latin typeface="TimesNewRoman"/>
              </a:rPr>
              <a:t>він</a:t>
            </a:r>
            <a:r>
              <a:rPr lang="ru-RU" sz="2200" dirty="0" smtClean="0">
                <a:latin typeface="TimesNewRoman"/>
              </a:rPr>
              <a:t> </a:t>
            </a:r>
            <a:r>
              <a:rPr lang="ru-RU" sz="2200" dirty="0" err="1" smtClean="0">
                <a:latin typeface="TimesNewRoman"/>
              </a:rPr>
              <a:t>належить</a:t>
            </a:r>
            <a:r>
              <a:rPr lang="ru-RU" sz="2200" dirty="0" smtClean="0">
                <a:latin typeface="TimesNewRoman"/>
              </a:rPr>
              <a:t> </a:t>
            </a:r>
            <a:r>
              <a:rPr lang="ru-RU" sz="2200" dirty="0" err="1">
                <a:latin typeface="TimesNewRoman"/>
              </a:rPr>
              <a:t>одній</a:t>
            </a:r>
            <a:r>
              <a:rPr lang="ru-RU" sz="2200" dirty="0">
                <a:latin typeface="TimesNewRoman"/>
              </a:rPr>
              <a:t> </a:t>
            </a:r>
            <a:r>
              <a:rPr lang="ru-RU" sz="2200" dirty="0" err="1">
                <a:latin typeface="TimesNewRoman"/>
              </a:rPr>
              <a:t>особі</a:t>
            </a:r>
            <a:r>
              <a:rPr lang="ru-RU" sz="2200" dirty="0">
                <a:latin typeface="TimesNewRoman"/>
              </a:rPr>
              <a:t>. </a:t>
            </a:r>
            <a:r>
              <a:rPr lang="ru-RU" sz="2200" dirty="0" err="1">
                <a:latin typeface="TimesNewRoman"/>
              </a:rPr>
              <a:t>Після</a:t>
            </a:r>
            <a:r>
              <a:rPr lang="ru-RU" sz="2200" dirty="0">
                <a:latin typeface="TimesNewRoman"/>
              </a:rPr>
              <a:t> </a:t>
            </a:r>
            <a:r>
              <a:rPr lang="ru-RU" sz="2200" dirty="0" err="1">
                <a:latin typeface="TimesNewRoman"/>
              </a:rPr>
              <a:t>сплати</a:t>
            </a:r>
            <a:r>
              <a:rPr lang="ru-RU" sz="2200" dirty="0">
                <a:latin typeface="TimesNewRoman"/>
              </a:rPr>
              <a:t> </a:t>
            </a:r>
            <a:r>
              <a:rPr lang="ru-RU" sz="2200" dirty="0" err="1">
                <a:latin typeface="TimesNewRoman"/>
              </a:rPr>
              <a:t>усіх</a:t>
            </a:r>
            <a:r>
              <a:rPr lang="ru-RU" sz="2200" dirty="0">
                <a:latin typeface="TimesNewRoman"/>
              </a:rPr>
              <a:t> </a:t>
            </a:r>
            <a:r>
              <a:rPr lang="ru-RU" sz="2200" dirty="0" err="1">
                <a:latin typeface="TimesNewRoman"/>
              </a:rPr>
              <a:t>податків</a:t>
            </a:r>
            <a:r>
              <a:rPr lang="ru-RU" sz="2200" dirty="0">
                <a:latin typeface="TimesNewRoman"/>
              </a:rPr>
              <a:t> </a:t>
            </a:r>
            <a:r>
              <a:rPr lang="ru-RU" sz="2200" dirty="0" err="1">
                <a:latin typeface="TimesNewRoman"/>
              </a:rPr>
              <a:t>такий</a:t>
            </a:r>
            <a:r>
              <a:rPr lang="ru-RU" sz="2200" dirty="0">
                <a:latin typeface="TimesNewRoman"/>
              </a:rPr>
              <a:t> </a:t>
            </a:r>
            <a:r>
              <a:rPr lang="ru-RU" sz="2200" dirty="0" err="1">
                <a:latin typeface="TimesNewRoman"/>
              </a:rPr>
              <a:t>власник</a:t>
            </a:r>
            <a:r>
              <a:rPr lang="ru-RU" sz="2200" dirty="0">
                <a:latin typeface="TimesNewRoman"/>
              </a:rPr>
              <a:t> </a:t>
            </a:r>
            <a:r>
              <a:rPr lang="ru-RU" sz="2200" dirty="0" err="1" smtClean="0">
                <a:latin typeface="TimesNewRoman"/>
              </a:rPr>
              <a:t>одноосібно</a:t>
            </a:r>
            <a:r>
              <a:rPr lang="ru-RU" sz="2200" dirty="0" smtClean="0">
                <a:latin typeface="TimesNewRoman"/>
              </a:rPr>
              <a:t> </a:t>
            </a:r>
            <a:r>
              <a:rPr lang="ru-RU" sz="2200" dirty="0" err="1">
                <a:latin typeface="TimesNewRoman"/>
              </a:rPr>
              <a:t>розпоряджається</a:t>
            </a:r>
            <a:r>
              <a:rPr lang="ru-RU" sz="2200" dirty="0">
                <a:latin typeface="TimesNewRoman"/>
              </a:rPr>
              <a:t> </a:t>
            </a:r>
            <a:r>
              <a:rPr lang="ru-RU" sz="2200" dirty="0" err="1">
                <a:latin typeface="TimesNewRoman"/>
              </a:rPr>
              <a:t>одержаним</a:t>
            </a:r>
            <a:r>
              <a:rPr lang="ru-RU" sz="2200" dirty="0">
                <a:latin typeface="TimesNewRoman"/>
              </a:rPr>
              <a:t> доходом (</a:t>
            </a:r>
            <a:r>
              <a:rPr lang="ru-RU" sz="2200" dirty="0" err="1">
                <a:latin typeface="TimesNewRoman"/>
              </a:rPr>
              <a:t>прибутком</a:t>
            </a:r>
            <a:r>
              <a:rPr lang="ru-RU" sz="2200" dirty="0">
                <a:latin typeface="TimesNewRoman"/>
              </a:rPr>
              <a:t>), але </a:t>
            </a:r>
            <a:r>
              <a:rPr lang="ru-RU" sz="2200" dirty="0" err="1">
                <a:latin typeface="TimesNewRoman"/>
              </a:rPr>
              <a:t>водночас</a:t>
            </a:r>
            <a:r>
              <a:rPr lang="ru-RU" sz="2200" dirty="0">
                <a:latin typeface="TimesNewRoman"/>
              </a:rPr>
              <a:t> </a:t>
            </a:r>
            <a:r>
              <a:rPr lang="ru-RU" sz="2200" dirty="0" err="1" smtClean="0">
                <a:latin typeface="TimesNewRoman"/>
              </a:rPr>
              <a:t>несе</a:t>
            </a:r>
            <a:r>
              <a:rPr lang="ru-RU" sz="2200" dirty="0" smtClean="0">
                <a:latin typeface="TimesNewRoman"/>
              </a:rPr>
              <a:t> </a:t>
            </a:r>
            <a:r>
              <a:rPr lang="ru-RU" sz="2200" dirty="0" err="1" smtClean="0">
                <a:latin typeface="TimesNewRoman"/>
              </a:rPr>
              <a:t>повну</a:t>
            </a:r>
            <a:r>
              <a:rPr lang="ru-RU" sz="2200" dirty="0" smtClean="0">
                <a:latin typeface="TimesNewRoman"/>
              </a:rPr>
              <a:t> </a:t>
            </a:r>
            <a:r>
              <a:rPr lang="ru-RU" sz="2200" dirty="0" err="1">
                <a:latin typeface="TimesNewRoman"/>
              </a:rPr>
              <a:t>матеріальну</a:t>
            </a:r>
            <a:r>
              <a:rPr lang="ru-RU" sz="2200" dirty="0">
                <a:latin typeface="TimesNewRoman"/>
              </a:rPr>
              <a:t> </a:t>
            </a:r>
            <a:r>
              <a:rPr lang="ru-RU" sz="2200" dirty="0" err="1">
                <a:latin typeface="TimesNewRoman"/>
              </a:rPr>
              <a:t>відповідальність</a:t>
            </a:r>
            <a:r>
              <a:rPr lang="ru-RU" sz="2200" dirty="0">
                <a:latin typeface="TimesNewRoman"/>
              </a:rPr>
              <a:t> за борги </a:t>
            </a:r>
            <a:r>
              <a:rPr lang="ru-RU" sz="2200" dirty="0" err="1">
                <a:latin typeface="TimesNewRoman"/>
              </a:rPr>
              <a:t>свого</a:t>
            </a:r>
            <a:r>
              <a:rPr lang="ru-RU" sz="2200" dirty="0">
                <a:latin typeface="TimesNewRoman"/>
              </a:rPr>
              <a:t> </a:t>
            </a:r>
            <a:r>
              <a:rPr lang="ru-RU" sz="2200" dirty="0" err="1">
                <a:latin typeface="TimesNewRoman"/>
              </a:rPr>
              <a:t>підприємства</a:t>
            </a:r>
            <a:r>
              <a:rPr lang="ru-RU" sz="2200" dirty="0">
                <a:latin typeface="TimesNewRoman"/>
              </a:rPr>
              <a:t>. </a:t>
            </a:r>
            <a:r>
              <a:rPr lang="ru-RU" sz="2200" dirty="0" err="1" smtClean="0">
                <a:latin typeface="TimesNewRoman"/>
              </a:rPr>
              <a:t>Причому</a:t>
            </a:r>
            <a:r>
              <a:rPr lang="ru-RU" sz="2200" dirty="0" smtClean="0">
                <a:latin typeface="TimesNewRoman"/>
              </a:rPr>
              <a:t> </a:t>
            </a:r>
            <a:r>
              <a:rPr lang="ru-RU" sz="2200" dirty="0" err="1" smtClean="0">
                <a:latin typeface="TimesNewRoman"/>
              </a:rPr>
              <a:t>така</a:t>
            </a:r>
            <a:r>
              <a:rPr lang="ru-RU" sz="2200" dirty="0" smtClean="0">
                <a:latin typeface="TimesNewRoman"/>
              </a:rPr>
              <a:t> </a:t>
            </a:r>
            <a:r>
              <a:rPr lang="ru-RU" sz="2200" dirty="0" err="1">
                <a:latin typeface="TimesNewRoman"/>
              </a:rPr>
              <a:t>відповідальність</a:t>
            </a:r>
            <a:r>
              <a:rPr lang="ru-RU" sz="2200" dirty="0">
                <a:latin typeface="TimesNewRoman"/>
              </a:rPr>
              <a:t> </a:t>
            </a:r>
            <a:r>
              <a:rPr lang="ru-RU" sz="2200" dirty="0" err="1">
                <a:latin typeface="TimesNewRoman"/>
              </a:rPr>
              <a:t>нічим</a:t>
            </a:r>
            <a:r>
              <a:rPr lang="ru-RU" sz="2200" dirty="0">
                <a:latin typeface="TimesNewRoman"/>
              </a:rPr>
              <a:t> не </a:t>
            </a:r>
            <a:r>
              <a:rPr lang="ru-RU" sz="2200" dirty="0" err="1">
                <a:latin typeface="TimesNewRoman"/>
              </a:rPr>
              <a:t>обмежується</a:t>
            </a:r>
            <a:r>
              <a:rPr lang="ru-RU" sz="2200" dirty="0">
                <a:latin typeface="TimesNewRoman"/>
              </a:rPr>
              <a:t> — за </a:t>
            </a:r>
            <a:r>
              <a:rPr lang="ru-RU" sz="2200" dirty="0" err="1">
                <a:latin typeface="TimesNewRoman"/>
              </a:rPr>
              <a:t>неповернення</a:t>
            </a:r>
            <a:r>
              <a:rPr lang="ru-RU" sz="2200" dirty="0">
                <a:latin typeface="TimesNewRoman"/>
              </a:rPr>
              <a:t> </a:t>
            </a:r>
            <a:r>
              <a:rPr lang="ru-RU" sz="2200" dirty="0" err="1" smtClean="0">
                <a:latin typeface="TimesNewRoman"/>
              </a:rPr>
              <a:t>банківського</a:t>
            </a:r>
            <a:r>
              <a:rPr lang="ru-RU" sz="2200" dirty="0" smtClean="0">
                <a:latin typeface="TimesNewRoman"/>
              </a:rPr>
              <a:t> </a:t>
            </a:r>
            <a:r>
              <a:rPr lang="ru-RU" sz="2200" dirty="0">
                <a:latin typeface="TimesNewRoman"/>
              </a:rPr>
              <a:t>кредиту </a:t>
            </a:r>
            <a:r>
              <a:rPr lang="ru-RU" sz="2200" dirty="0" err="1">
                <a:latin typeface="TimesNewRoman"/>
              </a:rPr>
              <a:t>особисте</a:t>
            </a:r>
            <a:r>
              <a:rPr lang="ru-RU" sz="2200" dirty="0">
                <a:latin typeface="TimesNewRoman"/>
              </a:rPr>
              <a:t> </a:t>
            </a:r>
            <a:r>
              <a:rPr lang="ru-RU" sz="2200" dirty="0" err="1">
                <a:latin typeface="TimesNewRoman"/>
              </a:rPr>
              <a:t>майно</a:t>
            </a:r>
            <a:r>
              <a:rPr lang="ru-RU" sz="2200" dirty="0">
                <a:latin typeface="TimesNewRoman"/>
              </a:rPr>
              <a:t> </a:t>
            </a:r>
            <a:r>
              <a:rPr lang="ru-RU" sz="2200" dirty="0" err="1">
                <a:latin typeface="TimesNewRoman"/>
              </a:rPr>
              <a:t>власника</a:t>
            </a:r>
            <a:r>
              <a:rPr lang="ru-RU" sz="2200" dirty="0">
                <a:latin typeface="TimesNewRoman"/>
              </a:rPr>
              <a:t> </a:t>
            </a:r>
            <a:r>
              <a:rPr lang="ru-RU" sz="2200" dirty="0" err="1">
                <a:latin typeface="TimesNewRoman"/>
              </a:rPr>
              <a:t>може</a:t>
            </a:r>
            <a:r>
              <a:rPr lang="ru-RU" sz="2200" dirty="0">
                <a:latin typeface="TimesNewRoman"/>
              </a:rPr>
              <a:t> бути </a:t>
            </a:r>
            <a:r>
              <a:rPr lang="ru-RU" sz="2200" dirty="0" err="1">
                <a:latin typeface="TimesNewRoman"/>
              </a:rPr>
              <a:t>продане</a:t>
            </a:r>
            <a:r>
              <a:rPr lang="ru-RU" sz="2200" dirty="0">
                <a:latin typeface="TimesNewRoman"/>
              </a:rPr>
              <a:t>, </a:t>
            </a:r>
            <a:r>
              <a:rPr lang="ru-RU" sz="2200" dirty="0" err="1">
                <a:latin typeface="TimesNewRoman"/>
              </a:rPr>
              <a:t>навіть</a:t>
            </a:r>
            <a:r>
              <a:rPr lang="ru-RU" sz="2200" dirty="0">
                <a:latin typeface="TimesNewRoman"/>
              </a:rPr>
              <a:t> </a:t>
            </a:r>
            <a:r>
              <a:rPr lang="ru-RU" sz="2200" dirty="0" err="1" smtClean="0">
                <a:latin typeface="TimesNewRoman"/>
              </a:rPr>
              <a:t>якщо</a:t>
            </a:r>
            <a:r>
              <a:rPr lang="ru-RU" sz="2200" dirty="0" smtClean="0">
                <a:latin typeface="TimesNewRoman"/>
              </a:rPr>
              <a:t> </a:t>
            </a:r>
            <a:r>
              <a:rPr lang="ru-RU" sz="2200" dirty="0" err="1" smtClean="0">
                <a:latin typeface="TimesNewRoman"/>
              </a:rPr>
              <a:t>воно</a:t>
            </a:r>
            <a:r>
              <a:rPr lang="ru-RU" sz="2200" dirty="0" smtClean="0">
                <a:latin typeface="TimesNewRoman"/>
              </a:rPr>
              <a:t> </a:t>
            </a:r>
            <a:r>
              <a:rPr lang="ru-RU" sz="2200" dirty="0">
                <a:latin typeface="TimesNewRoman"/>
              </a:rPr>
              <a:t>не </a:t>
            </a:r>
            <a:r>
              <a:rPr lang="ru-RU" sz="2200" dirty="0" err="1">
                <a:latin typeface="TimesNewRoman"/>
              </a:rPr>
              <a:t>використовувалося</a:t>
            </a:r>
            <a:r>
              <a:rPr lang="ru-RU" sz="2200" dirty="0">
                <a:latin typeface="TimesNewRoman"/>
              </a:rPr>
              <a:t> у </a:t>
            </a:r>
            <a:r>
              <a:rPr lang="ru-RU" sz="2200" dirty="0" err="1">
                <a:latin typeface="TimesNewRoman"/>
              </a:rPr>
              <a:t>виробничому</a:t>
            </a:r>
            <a:r>
              <a:rPr lang="ru-RU" sz="2200" dirty="0">
                <a:latin typeface="TimesNewRoman"/>
              </a:rPr>
              <a:t> </a:t>
            </a:r>
            <a:r>
              <a:rPr lang="ru-RU" sz="2200" dirty="0" err="1">
                <a:latin typeface="TimesNewRoman"/>
              </a:rPr>
              <a:t>процесі</a:t>
            </a:r>
            <a:r>
              <a:rPr lang="ru-RU" sz="2200" dirty="0">
                <a:latin typeface="TimesNewRoman"/>
              </a:rPr>
              <a:t>. </a:t>
            </a:r>
            <a:r>
              <a:rPr lang="ru-RU" sz="2200" dirty="0" err="1">
                <a:latin typeface="TimesNewRoman"/>
              </a:rPr>
              <a:t>Це</a:t>
            </a:r>
            <a:r>
              <a:rPr lang="ru-RU" sz="2200" dirty="0">
                <a:latin typeface="TimesNewRoman"/>
              </a:rPr>
              <a:t> — один </a:t>
            </a:r>
            <a:r>
              <a:rPr lang="ru-RU" sz="2200" dirty="0" err="1">
                <a:latin typeface="TimesNewRoman"/>
              </a:rPr>
              <a:t>із</a:t>
            </a:r>
            <a:r>
              <a:rPr lang="ru-RU" sz="2200" dirty="0">
                <a:latin typeface="TimesNewRoman"/>
              </a:rPr>
              <a:t> </a:t>
            </a:r>
            <a:r>
              <a:rPr lang="ru-RU" sz="2200" dirty="0" err="1">
                <a:latin typeface="TimesNewRoman"/>
              </a:rPr>
              <a:t>недоліків</a:t>
            </a:r>
            <a:endParaRPr lang="ru-RU" sz="2200" dirty="0">
              <a:latin typeface="TimesNewRoman"/>
            </a:endParaRPr>
          </a:p>
          <a:p>
            <a:pPr algn="just"/>
            <a:r>
              <a:rPr lang="ru-RU" sz="2200" dirty="0">
                <a:latin typeface="TimesNewRoman"/>
              </a:rPr>
              <a:t>приватного (</a:t>
            </a:r>
            <a:r>
              <a:rPr lang="ru-RU" sz="2200" dirty="0" err="1">
                <a:latin typeface="TimesNewRoman"/>
              </a:rPr>
              <a:t>індивідуального</a:t>
            </a:r>
            <a:r>
              <a:rPr lang="ru-RU" sz="2200" dirty="0">
                <a:latin typeface="TimesNewRoman"/>
              </a:rPr>
              <a:t>) </a:t>
            </a:r>
            <a:r>
              <a:rPr lang="ru-RU" sz="2200" dirty="0" err="1">
                <a:latin typeface="TimesNewRoman"/>
              </a:rPr>
              <a:t>підприємства</a:t>
            </a:r>
            <a:r>
              <a:rPr lang="ru-RU" sz="2200" dirty="0">
                <a:latin typeface="TimesNewRoman"/>
              </a:rPr>
              <a:t>. </a:t>
            </a:r>
            <a:r>
              <a:rPr lang="ru-RU" sz="2200" dirty="0" err="1">
                <a:latin typeface="TimesNewRoman"/>
              </a:rPr>
              <a:t>Другий</a:t>
            </a:r>
            <a:r>
              <a:rPr lang="ru-RU" sz="2200" dirty="0">
                <a:latin typeface="TimesNewRoman"/>
              </a:rPr>
              <a:t> </a:t>
            </a:r>
            <a:r>
              <a:rPr lang="ru-RU" sz="2200" dirty="0" err="1">
                <a:latin typeface="TimesNewRoman"/>
              </a:rPr>
              <a:t>полягає</a:t>
            </a:r>
            <a:r>
              <a:rPr lang="ru-RU" sz="2200" dirty="0">
                <a:latin typeface="TimesNewRoman"/>
              </a:rPr>
              <a:t> в </a:t>
            </a:r>
            <a:r>
              <a:rPr lang="ru-RU" sz="2200" dirty="0" err="1" smtClean="0">
                <a:latin typeface="TimesNewRoman"/>
              </a:rPr>
              <a:t>обмеженнях</a:t>
            </a:r>
            <a:r>
              <a:rPr lang="ru-RU" sz="2200" dirty="0" smtClean="0">
                <a:latin typeface="TimesNewRoman"/>
              </a:rPr>
              <a:t> при </a:t>
            </a:r>
            <a:r>
              <a:rPr lang="ru-RU" sz="2200" dirty="0" err="1">
                <a:latin typeface="TimesNewRoman"/>
              </a:rPr>
              <a:t>залученні</a:t>
            </a:r>
            <a:r>
              <a:rPr lang="ru-RU" sz="2200" dirty="0">
                <a:latin typeface="TimesNewRoman"/>
              </a:rPr>
              <a:t> </a:t>
            </a:r>
            <a:r>
              <a:rPr lang="ru-RU" sz="2200" dirty="0" err="1">
                <a:latin typeface="TimesNewRoman"/>
              </a:rPr>
              <a:t>позичених</a:t>
            </a:r>
            <a:r>
              <a:rPr lang="ru-RU" sz="2200" dirty="0">
                <a:latin typeface="TimesNewRoman"/>
              </a:rPr>
              <a:t> </a:t>
            </a:r>
            <a:r>
              <a:rPr lang="ru-RU" sz="2200" dirty="0" err="1">
                <a:latin typeface="TimesNewRoman"/>
              </a:rPr>
              <a:t>фінансових</a:t>
            </a:r>
            <a:r>
              <a:rPr lang="ru-RU" sz="2200" dirty="0">
                <a:latin typeface="TimesNewRoman"/>
              </a:rPr>
              <a:t> </a:t>
            </a:r>
            <a:r>
              <a:rPr lang="ru-RU" sz="2200" dirty="0" err="1">
                <a:latin typeface="TimesNewRoman"/>
              </a:rPr>
              <a:t>засобів</a:t>
            </a:r>
            <a:r>
              <a:rPr lang="ru-RU" sz="2200" dirty="0">
                <a:latin typeface="TimesNewRoman"/>
              </a:rPr>
              <a:t> для </a:t>
            </a:r>
            <a:r>
              <a:rPr lang="ru-RU" sz="2200" dirty="0" err="1">
                <a:latin typeface="TimesNewRoman"/>
              </a:rPr>
              <a:t>інвестування</a:t>
            </a:r>
            <a:r>
              <a:rPr lang="ru-RU" sz="2200" dirty="0">
                <a:latin typeface="TimesNewRoman"/>
              </a:rPr>
              <a:t> </a:t>
            </a:r>
            <a:r>
              <a:rPr lang="ru-RU" sz="2200" dirty="0" err="1">
                <a:latin typeface="TimesNewRoman"/>
              </a:rPr>
              <a:t>свого</a:t>
            </a:r>
            <a:r>
              <a:rPr lang="ru-RU" sz="2200" dirty="0">
                <a:latin typeface="TimesNewRoman"/>
              </a:rPr>
              <a:t> </a:t>
            </a:r>
            <a:r>
              <a:rPr lang="ru-RU" sz="2200" dirty="0" err="1" smtClean="0">
                <a:latin typeface="TimesNewRoman"/>
              </a:rPr>
              <a:t>розвитку</a:t>
            </a:r>
            <a:r>
              <a:rPr lang="ru-RU" sz="2200" dirty="0">
                <a:latin typeface="TimesNewRoman"/>
              </a:rPr>
              <a:t>. При </a:t>
            </a:r>
            <a:r>
              <a:rPr lang="ru-RU" sz="2200" dirty="0" err="1">
                <a:latin typeface="TimesNewRoman"/>
              </a:rPr>
              <a:t>цій</a:t>
            </a:r>
            <a:r>
              <a:rPr lang="ru-RU" sz="2200" dirty="0">
                <a:latin typeface="TimesNewRoman"/>
              </a:rPr>
              <a:t> </a:t>
            </a:r>
            <a:r>
              <a:rPr lang="ru-RU" sz="2200" dirty="0" err="1">
                <a:latin typeface="TimesNewRoman"/>
              </a:rPr>
              <a:t>організаційній</a:t>
            </a:r>
            <a:r>
              <a:rPr lang="ru-RU" sz="2200" dirty="0">
                <a:latin typeface="TimesNewRoman"/>
              </a:rPr>
              <a:t> </a:t>
            </a:r>
            <a:r>
              <a:rPr lang="ru-RU" sz="2200" dirty="0" err="1">
                <a:latin typeface="TimesNewRoman"/>
              </a:rPr>
              <a:t>формі</a:t>
            </a:r>
            <a:r>
              <a:rPr lang="ru-RU" sz="2200" dirty="0">
                <a:latin typeface="TimesNewRoman"/>
              </a:rPr>
              <a:t> </a:t>
            </a:r>
            <a:r>
              <a:rPr lang="ru-RU" sz="2200" dirty="0" err="1">
                <a:latin typeface="TimesNewRoman"/>
              </a:rPr>
              <a:t>бізнесу</a:t>
            </a:r>
            <a:r>
              <a:rPr lang="ru-RU" sz="2200" dirty="0">
                <a:latin typeface="TimesNewRoman"/>
              </a:rPr>
              <a:t> </a:t>
            </a:r>
            <a:r>
              <a:rPr lang="ru-RU" sz="2200" dirty="0" err="1">
                <a:latin typeface="TimesNewRoman"/>
              </a:rPr>
              <a:t>існує</a:t>
            </a:r>
            <a:r>
              <a:rPr lang="ru-RU" sz="2200" dirty="0">
                <a:latin typeface="TimesNewRoman"/>
              </a:rPr>
              <a:t> </a:t>
            </a:r>
            <a:r>
              <a:rPr lang="ru-RU" sz="2200" dirty="0" err="1">
                <a:latin typeface="TimesNewRoman"/>
              </a:rPr>
              <a:t>лише</a:t>
            </a:r>
            <a:r>
              <a:rPr lang="ru-RU" sz="2200" dirty="0">
                <a:latin typeface="TimesNewRoman"/>
              </a:rPr>
              <a:t> </a:t>
            </a:r>
            <a:r>
              <a:rPr lang="ru-RU" sz="2200" dirty="0" err="1">
                <a:latin typeface="TimesNewRoman"/>
              </a:rPr>
              <a:t>одне</a:t>
            </a:r>
            <a:r>
              <a:rPr lang="ru-RU" sz="2200" dirty="0">
                <a:latin typeface="TimesNewRoman"/>
              </a:rPr>
              <a:t> </a:t>
            </a:r>
            <a:r>
              <a:rPr lang="ru-RU" sz="2200" dirty="0" err="1">
                <a:latin typeface="TimesNewRoman"/>
              </a:rPr>
              <a:t>джерело</a:t>
            </a:r>
            <a:r>
              <a:rPr lang="ru-RU" sz="2200" dirty="0">
                <a:latin typeface="TimesNewRoman"/>
              </a:rPr>
              <a:t> </a:t>
            </a:r>
            <a:r>
              <a:rPr lang="ru-RU" sz="2200" dirty="0" err="1" smtClean="0">
                <a:latin typeface="TimesNewRoman"/>
              </a:rPr>
              <a:t>залучення</a:t>
            </a:r>
            <a:r>
              <a:rPr lang="ru-RU" sz="2200" dirty="0" smtClean="0">
                <a:latin typeface="TimesNewRoman"/>
              </a:rPr>
              <a:t> </a:t>
            </a:r>
            <a:r>
              <a:rPr lang="ru-RU" sz="2200" dirty="0" err="1">
                <a:latin typeface="TimesNewRoman"/>
              </a:rPr>
              <a:t>зовнішніх</a:t>
            </a:r>
            <a:r>
              <a:rPr lang="ru-RU" sz="2200" dirty="0">
                <a:latin typeface="TimesNewRoman"/>
              </a:rPr>
              <a:t> </a:t>
            </a:r>
            <a:r>
              <a:rPr lang="ru-RU" sz="2200" dirty="0" err="1">
                <a:latin typeface="TimesNewRoman"/>
              </a:rPr>
              <a:t>фінансових</a:t>
            </a:r>
            <a:r>
              <a:rPr lang="ru-RU" sz="2200" dirty="0">
                <a:latin typeface="TimesNewRoman"/>
              </a:rPr>
              <a:t> </a:t>
            </a:r>
            <a:r>
              <a:rPr lang="ru-RU" sz="2200" dirty="0" err="1">
                <a:latin typeface="TimesNewRoman"/>
              </a:rPr>
              <a:t>ресурсів</a:t>
            </a:r>
            <a:r>
              <a:rPr lang="ru-RU" sz="2200" dirty="0">
                <a:latin typeface="TimesNewRoman"/>
              </a:rPr>
              <a:t> — </a:t>
            </a:r>
            <a:r>
              <a:rPr lang="ru-RU" sz="2200" dirty="0" err="1">
                <a:latin typeface="TimesNewRoman"/>
              </a:rPr>
              <a:t>банківський</a:t>
            </a:r>
            <a:r>
              <a:rPr lang="ru-RU" sz="2200" dirty="0">
                <a:latin typeface="TimesNewRoman"/>
              </a:rPr>
              <a:t> кредит. </a:t>
            </a:r>
            <a:r>
              <a:rPr lang="ru-RU" sz="2200" dirty="0" err="1">
                <a:latin typeface="TimesNewRoman"/>
              </a:rPr>
              <a:t>Саме</a:t>
            </a:r>
            <a:r>
              <a:rPr lang="ru-RU" sz="2200" dirty="0">
                <a:latin typeface="TimesNewRoman"/>
              </a:rPr>
              <a:t> </a:t>
            </a:r>
            <a:r>
              <a:rPr lang="ru-RU" sz="2200" dirty="0" smtClean="0">
                <a:latin typeface="TimesNewRoman"/>
              </a:rPr>
              <a:t>тому </a:t>
            </a:r>
            <a:r>
              <a:rPr lang="ru-RU" sz="2200" dirty="0" err="1" smtClean="0">
                <a:latin typeface="TimesNewRoman"/>
              </a:rPr>
              <a:t>приватний</a:t>
            </a:r>
            <a:r>
              <a:rPr lang="ru-RU" sz="2200" dirty="0" smtClean="0">
                <a:latin typeface="TimesNewRoman"/>
              </a:rPr>
              <a:t> </a:t>
            </a:r>
            <a:r>
              <a:rPr lang="ru-RU" sz="2200" dirty="0" err="1">
                <a:latin typeface="TimesNewRoman"/>
              </a:rPr>
              <a:t>бізнес</a:t>
            </a:r>
            <a:r>
              <a:rPr lang="ru-RU" sz="2200" dirty="0">
                <a:latin typeface="TimesNewRoman"/>
              </a:rPr>
              <a:t> </a:t>
            </a:r>
            <a:r>
              <a:rPr lang="ru-RU" sz="2200" dirty="0" err="1">
                <a:latin typeface="TimesNewRoman"/>
              </a:rPr>
              <a:t>відчуває</a:t>
            </a:r>
            <a:r>
              <a:rPr lang="ru-RU" sz="2200" dirty="0">
                <a:latin typeface="TimesNewRoman"/>
              </a:rPr>
              <a:t> </a:t>
            </a:r>
            <a:r>
              <a:rPr lang="ru-RU" sz="2200" dirty="0" err="1">
                <a:latin typeface="TimesNewRoman"/>
              </a:rPr>
              <a:t>складнощі</a:t>
            </a:r>
            <a:r>
              <a:rPr lang="ru-RU" sz="2200" dirty="0">
                <a:latin typeface="TimesNewRoman"/>
              </a:rPr>
              <a:t> при </a:t>
            </a:r>
            <a:r>
              <a:rPr lang="ru-RU" sz="2200" dirty="0" err="1">
                <a:latin typeface="TimesNewRoman"/>
              </a:rPr>
              <a:t>здійсненні</a:t>
            </a:r>
            <a:r>
              <a:rPr lang="ru-RU" sz="2200" dirty="0">
                <a:latin typeface="TimesNewRoman"/>
              </a:rPr>
              <a:t> </a:t>
            </a:r>
            <a:r>
              <a:rPr lang="ru-RU" sz="2200" dirty="0" err="1">
                <a:latin typeface="TimesNewRoman"/>
              </a:rPr>
              <a:t>довгострокового</a:t>
            </a:r>
            <a:r>
              <a:rPr lang="ru-RU" sz="2200" dirty="0">
                <a:latin typeface="TimesNewRoman"/>
              </a:rPr>
              <a:t> </a:t>
            </a:r>
            <a:r>
              <a:rPr lang="ru-RU" sz="2200" dirty="0" err="1" smtClean="0">
                <a:latin typeface="TimesNewRoman"/>
              </a:rPr>
              <a:t>фінансування</a:t>
            </a:r>
            <a:r>
              <a:rPr lang="ru-RU" sz="2200" dirty="0" smtClean="0">
                <a:latin typeface="TimesNewRoman"/>
              </a:rPr>
              <a:t> </a:t>
            </a:r>
            <a:r>
              <a:rPr lang="ru-RU" sz="2200" dirty="0" err="1">
                <a:latin typeface="TimesNewRoman"/>
              </a:rPr>
              <a:t>капітального</a:t>
            </a:r>
            <a:r>
              <a:rPr lang="ru-RU" sz="2200" dirty="0">
                <a:latin typeface="TimesNewRoman"/>
              </a:rPr>
              <a:t> </a:t>
            </a:r>
            <a:r>
              <a:rPr lang="ru-RU" sz="2200" dirty="0" err="1">
                <a:latin typeface="TimesNewRoman"/>
              </a:rPr>
              <a:t>будівництва</a:t>
            </a:r>
            <a:r>
              <a:rPr lang="ru-RU" sz="2200" dirty="0">
                <a:latin typeface="TimesNewRoman"/>
              </a:rPr>
              <a:t>, </a:t>
            </a:r>
            <a:r>
              <a:rPr lang="ru-RU" sz="2200" dirty="0" err="1">
                <a:latin typeface="TimesNewRoman"/>
              </a:rPr>
              <a:t>технічного</a:t>
            </a:r>
            <a:r>
              <a:rPr lang="ru-RU" sz="2200" dirty="0">
                <a:latin typeface="TimesNewRoman"/>
              </a:rPr>
              <a:t> </a:t>
            </a:r>
            <a:r>
              <a:rPr lang="ru-RU" sz="2200" dirty="0" err="1">
                <a:latin typeface="TimesNewRoman"/>
              </a:rPr>
              <a:t>переоснащення</a:t>
            </a:r>
            <a:r>
              <a:rPr lang="ru-RU" sz="2200" dirty="0">
                <a:latin typeface="TimesNewRoman"/>
              </a:rPr>
              <a:t>, </a:t>
            </a:r>
            <a:r>
              <a:rPr lang="ru-RU" sz="2200" dirty="0" err="1" smtClean="0">
                <a:latin typeface="TimesNewRoman"/>
              </a:rPr>
              <a:t>реконструкції</a:t>
            </a:r>
            <a:r>
              <a:rPr lang="ru-RU" sz="2200" dirty="0" smtClean="0">
                <a:latin typeface="TimesNewRoman"/>
              </a:rPr>
              <a:t> </a:t>
            </a:r>
            <a:r>
              <a:rPr lang="ru-RU" sz="2200" dirty="0" err="1">
                <a:latin typeface="TimesNewRoman"/>
              </a:rPr>
              <a:t>виробництва</a:t>
            </a:r>
            <a:r>
              <a:rPr lang="ru-RU" sz="2200" dirty="0">
                <a:latin typeface="TimesNewRoman"/>
              </a:rPr>
              <a:t> </a:t>
            </a:r>
            <a:r>
              <a:rPr lang="ru-RU" sz="2200" dirty="0" err="1">
                <a:latin typeface="TimesNewRoman"/>
              </a:rPr>
              <a:t>тощо</a:t>
            </a:r>
            <a:r>
              <a:rPr lang="ru-RU" sz="2200" dirty="0">
                <a:latin typeface="TimesNewRoman"/>
              </a:rPr>
              <a:t>.</a:t>
            </a:r>
            <a:endParaRPr lang="ru-RU" sz="2200" dirty="0"/>
          </a:p>
        </p:txBody>
      </p:sp>
    </p:spTree>
    <p:extLst>
      <p:ext uri="{BB962C8B-B14F-4D97-AF65-F5344CB8AC3E}">
        <p14:creationId xmlns:p14="http://schemas.microsoft.com/office/powerpoint/2010/main" val="53410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208912" cy="4770537"/>
          </a:xfrm>
          <a:prstGeom prst="rect">
            <a:avLst/>
          </a:prstGeom>
        </p:spPr>
        <p:txBody>
          <a:bodyPr wrap="square">
            <a:spAutoFit/>
          </a:bodyPr>
          <a:lstStyle/>
          <a:p>
            <a:pPr algn="just"/>
            <a:r>
              <a:rPr lang="ru-RU" sz="2400" dirty="0" smtClean="0">
                <a:latin typeface="TimesNewRoman"/>
              </a:rPr>
              <a:t>	</a:t>
            </a:r>
            <a:r>
              <a:rPr lang="ru-RU" sz="2800" dirty="0" smtClean="0">
                <a:latin typeface="Times New Roman" pitchFamily="18" charset="0"/>
                <a:cs typeface="Times New Roman" pitchFamily="18" charset="0"/>
              </a:rPr>
              <a:t>Альтернативною </a:t>
            </a:r>
            <a:r>
              <a:rPr lang="ru-RU" sz="2800" dirty="0" err="1">
                <a:latin typeface="Times New Roman" pitchFamily="18" charset="0"/>
                <a:cs typeface="Times New Roman" pitchFamily="18" charset="0"/>
              </a:rPr>
              <a:t>власній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справі</a:t>
            </a:r>
            <a:r>
              <a:rPr lang="ru-RU" sz="2800" dirty="0">
                <a:latin typeface="Times New Roman" pitchFamily="18" charset="0"/>
                <a:cs typeface="Times New Roman" pitchFamily="18" charset="0"/>
              </a:rPr>
              <a:t> формою </a:t>
            </a:r>
            <a:r>
              <a:rPr lang="ru-RU" sz="2800" dirty="0" err="1">
                <a:latin typeface="Times New Roman" pitchFamily="18" charset="0"/>
                <a:cs typeface="Times New Roman" pitchFamily="18" charset="0"/>
              </a:rPr>
              <a:t>власності</a:t>
            </a:r>
            <a:r>
              <a:rPr lang="ru-RU" sz="2800" dirty="0">
                <a:latin typeface="Times New Roman" pitchFamily="18" charset="0"/>
                <a:cs typeface="Times New Roman" pitchFamily="18" charset="0"/>
              </a:rPr>
              <a:t> є </a:t>
            </a:r>
            <a:r>
              <a:rPr lang="ru-RU" sz="2800" dirty="0" err="1">
                <a:latin typeface="Times New Roman" pitchFamily="18" charset="0"/>
                <a:cs typeface="Times New Roman" pitchFamily="18" charset="0"/>
              </a:rPr>
              <a:t>її</a:t>
            </a:r>
            <a:r>
              <a:rPr lang="ru-RU" sz="2800" dirty="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колективний</a:t>
            </a:r>
            <a:r>
              <a:rPr lang="ru-RU" sz="2800" i="1" dirty="0" smtClean="0">
                <a:latin typeface="Times New Roman" pitchFamily="18" charset="0"/>
                <a:cs typeface="Times New Roman" pitchFamily="18" charset="0"/>
              </a:rPr>
              <a:t> вид</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який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залежно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масштабів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об’єднаного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капіталу</a:t>
            </a:r>
            <a:r>
              <a:rPr lang="ru-RU" sz="2800" dirty="0">
                <a:latin typeface="Times New Roman" pitchFamily="18" charset="0"/>
                <a:cs typeface="Times New Roman" pitchFamily="18" charset="0"/>
              </a:rPr>
              <a:t> й </a:t>
            </a:r>
            <a:r>
              <a:rPr lang="ru-RU" sz="2800" dirty="0" err="1">
                <a:latin typeface="Times New Roman" pitchFamily="18" charset="0"/>
                <a:cs typeface="Times New Roman" pitchFamily="18" charset="0"/>
              </a:rPr>
              <a:t>кількості</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власників</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організується</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юридично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оформлюється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або</a:t>
            </a:r>
            <a:r>
              <a:rPr lang="ru-RU" sz="2800" dirty="0">
                <a:latin typeface="Times New Roman" pitchFamily="18" charset="0"/>
                <a:cs typeface="Times New Roman" pitchFamily="18" charset="0"/>
              </a:rPr>
              <a:t> у </a:t>
            </a:r>
            <a:r>
              <a:rPr lang="ru-RU" sz="2800" dirty="0" err="1">
                <a:latin typeface="Times New Roman" pitchFamily="18" charset="0"/>
                <a:cs typeface="Times New Roman" pitchFamily="18" charset="0"/>
              </a:rPr>
              <a:t>вигляді</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партнерства </a:t>
            </a:r>
            <a:r>
              <a:rPr lang="ru-RU" sz="2800" dirty="0" err="1" smtClean="0">
                <a:latin typeface="Times New Roman" pitchFamily="18" charset="0"/>
                <a:cs typeface="Times New Roman" pitchFamily="18" charset="0"/>
              </a:rPr>
              <a:t>або</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акціонерного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товариства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корпорації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Господарським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товариством</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є </a:t>
            </a:r>
            <a:r>
              <a:rPr lang="ru-RU" sz="2800" dirty="0" err="1" smtClean="0">
                <a:latin typeface="Times New Roman" pitchFamily="18" charset="0"/>
                <a:cs typeface="Times New Roman" pitchFamily="18" charset="0"/>
              </a:rPr>
              <a:t>власна</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справа </a:t>
            </a:r>
            <a:r>
              <a:rPr lang="ru-RU" sz="2800" dirty="0" err="1">
                <a:latin typeface="Times New Roman" pitchFamily="18" charset="0"/>
                <a:cs typeface="Times New Roman" pitchFamily="18" charset="0"/>
              </a:rPr>
              <a:t>кількох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двох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або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більше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власників</a:t>
            </a:r>
            <a:r>
              <a:rPr lang="ru-RU" sz="2800" dirty="0" smtClean="0">
                <a:latin typeface="Times New Roman" pitchFamily="18" charset="0"/>
                <a:cs typeface="Times New Roman" pitchFamily="18" charset="0"/>
              </a:rPr>
              <a:t>.</a:t>
            </a:r>
          </a:p>
          <a:p>
            <a:pPr algn="just"/>
            <a:r>
              <a:rPr lang="ru-RU" sz="2400" dirty="0" smtClean="0"/>
              <a:t>	</a:t>
            </a:r>
          </a:p>
          <a:p>
            <a:pPr algn="just"/>
            <a:r>
              <a:rPr lang="ru-RU" sz="2400" dirty="0"/>
              <a:t>	</a:t>
            </a:r>
            <a:r>
              <a:rPr lang="ru-RU" sz="2800" b="1" dirty="0" err="1" smtClean="0">
                <a:latin typeface="Times New Roman" pitchFamily="18" charset="0"/>
                <a:cs typeface="Times New Roman" pitchFamily="18" charset="0"/>
              </a:rPr>
              <a:t>Розглянемо</a:t>
            </a:r>
            <a:r>
              <a:rPr lang="ru-RU" sz="2800" b="1" dirty="0" smtClean="0">
                <a:latin typeface="Times New Roman" pitchFamily="18" charset="0"/>
                <a:cs typeface="Times New Roman" pitchFamily="18" charset="0"/>
              </a:rPr>
              <a:t> </a:t>
            </a:r>
            <a:r>
              <a:rPr lang="ru-RU" sz="2800" b="1" dirty="0" err="1">
                <a:latin typeface="Times New Roman" pitchFamily="18" charset="0"/>
                <a:cs typeface="Times New Roman" pitchFamily="18" charset="0"/>
              </a:rPr>
              <a:t>види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господарських</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товариств</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докладніше</a:t>
            </a:r>
            <a:r>
              <a:rPr lang="ru-RU"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704231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3"/>
            <a:ext cx="8352928" cy="6740307"/>
          </a:xfrm>
          <a:prstGeom prst="rect">
            <a:avLst/>
          </a:prstGeom>
        </p:spPr>
        <p:txBody>
          <a:bodyPr wrap="square">
            <a:spAutoFit/>
          </a:bodyPr>
          <a:lstStyle/>
          <a:p>
            <a:pPr algn="just"/>
            <a:r>
              <a:rPr lang="ru-RU" sz="2400"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Товариство</a:t>
            </a:r>
            <a:r>
              <a:rPr lang="ru-RU" sz="2400" b="1" i="1" dirty="0" smtClean="0">
                <a:latin typeface="Times New Roman" pitchFamily="18" charset="0"/>
                <a:cs typeface="Times New Roman" pitchFamily="18" charset="0"/>
              </a:rPr>
              <a:t> </a:t>
            </a:r>
            <a:r>
              <a:rPr lang="ru-RU" sz="2400" b="1" i="1" dirty="0">
                <a:latin typeface="Times New Roman" pitchFamily="18" charset="0"/>
                <a:cs typeface="Times New Roman" pitchFamily="18" charset="0"/>
              </a:rPr>
              <a:t>з </a:t>
            </a:r>
            <a:r>
              <a:rPr lang="ru-RU" sz="2400" b="1" i="1" dirty="0" err="1">
                <a:latin typeface="Times New Roman" pitchFamily="18" charset="0"/>
                <a:cs typeface="Times New Roman" pitchFamily="18" charset="0"/>
              </a:rPr>
              <a:t>обмеженою</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відповідальністю</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товариство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має</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статутний</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фонд, </a:t>
            </a:r>
            <a:r>
              <a:rPr lang="ru-RU" sz="2400" dirty="0" err="1">
                <a:latin typeface="Times New Roman" pitchFamily="18" charset="0"/>
                <a:cs typeface="Times New Roman" pitchFamily="18" charset="0"/>
              </a:rPr>
              <a:t>поділений</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частки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розмір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визначається</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засновницькими</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документами. </a:t>
            </a:r>
            <a:r>
              <a:rPr lang="ru-RU" sz="2400" dirty="0" err="1">
                <a:latin typeface="Times New Roman" pitchFamily="18" charset="0"/>
                <a:cs typeface="Times New Roman" pitchFamily="18" charset="0"/>
              </a:rPr>
              <a:t>Учасники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товариства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несуть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відповідальність</a:t>
            </a:r>
            <a:r>
              <a:rPr lang="ru-RU" sz="2400" dirty="0">
                <a:latin typeface="Times New Roman" pitchFamily="18" charset="0"/>
                <a:cs typeface="Times New Roman" pitchFamily="18" charset="0"/>
              </a:rPr>
              <a:t> у </a:t>
            </a:r>
            <a:r>
              <a:rPr lang="ru-RU" sz="2400" dirty="0" smtClean="0">
                <a:latin typeface="Times New Roman" pitchFamily="18" charset="0"/>
                <a:cs typeface="Times New Roman" pitchFamily="18" charset="0"/>
              </a:rPr>
              <a:t>межах </a:t>
            </a:r>
            <a:r>
              <a:rPr lang="ru-RU" sz="2400" dirty="0" err="1">
                <a:latin typeface="Times New Roman" pitchFamily="18" charset="0"/>
                <a:cs typeface="Times New Roman" pitchFamily="18" charset="0"/>
              </a:rPr>
              <a:t>своїх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вкладів</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випадках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передбачених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засновницькими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документами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учасники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не </a:t>
            </a:r>
            <a:r>
              <a:rPr lang="ru-RU" sz="2400" dirty="0" err="1">
                <a:latin typeface="Times New Roman" pitchFamily="18" charset="0"/>
                <a:cs typeface="Times New Roman" pitchFamily="18" charset="0"/>
              </a:rPr>
              <a:t>повністю</a:t>
            </a:r>
            <a:r>
              <a:rPr lang="ru-RU" sz="2400" dirty="0">
                <a:latin typeface="Times New Roman" pitchFamily="18" charset="0"/>
                <a:cs typeface="Times New Roman" pitchFamily="18" charset="0"/>
              </a:rPr>
              <a:t> внесли </a:t>
            </a:r>
            <a:r>
              <a:rPr lang="ru-RU" sz="2400" dirty="0" err="1">
                <a:latin typeface="Times New Roman" pitchFamily="18" charset="0"/>
                <a:cs typeface="Times New Roman" pitchFamily="18" charset="0"/>
              </a:rPr>
              <a:t>вклади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відповідають</a:t>
            </a:r>
            <a:r>
              <a:rPr lang="ru-RU" sz="2400" dirty="0">
                <a:latin typeface="Times New Roman" pitchFamily="18" charset="0"/>
                <a:cs typeface="Times New Roman" pitchFamily="18" charset="0"/>
              </a:rPr>
              <a:t> за </a:t>
            </a:r>
            <a:r>
              <a:rPr lang="ru-RU" sz="2400" dirty="0" err="1" smtClean="0">
                <a:latin typeface="Times New Roman" pitchFamily="18" charset="0"/>
                <a:cs typeface="Times New Roman" pitchFamily="18" charset="0"/>
              </a:rPr>
              <a:t>зобов’язаннями</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товариства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також</a:t>
            </a:r>
            <a:r>
              <a:rPr lang="ru-RU" sz="2400" dirty="0">
                <a:latin typeface="Times New Roman" pitchFamily="18" charset="0"/>
                <a:cs typeface="Times New Roman" pitchFamily="18" charset="0"/>
              </a:rPr>
              <a:t> у межах </a:t>
            </a:r>
            <a:r>
              <a:rPr lang="ru-RU" sz="2400" dirty="0" err="1">
                <a:latin typeface="Times New Roman" pitchFamily="18" charset="0"/>
                <a:cs typeface="Times New Roman" pitchFamily="18" charset="0"/>
              </a:rPr>
              <a:t>невнесеної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частини</a:t>
            </a:r>
            <a:r>
              <a:rPr lang="ru-RU" sz="2400" dirty="0">
                <a:latin typeface="Times New Roman" pitchFamily="18" charset="0"/>
                <a:cs typeface="Times New Roman" pitchFamily="18" charset="0"/>
              </a:rPr>
              <a:t> майна.</a:t>
            </a:r>
          </a:p>
          <a:p>
            <a:pPr algn="just"/>
            <a:r>
              <a:rPr lang="ru-RU" sz="2400"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Товариство</a:t>
            </a:r>
            <a:r>
              <a:rPr lang="ru-RU" sz="2400" b="1" i="1" dirty="0" smtClean="0">
                <a:latin typeface="Times New Roman" pitchFamily="18" charset="0"/>
                <a:cs typeface="Times New Roman" pitchFamily="18" charset="0"/>
              </a:rPr>
              <a:t> </a:t>
            </a:r>
            <a:r>
              <a:rPr lang="ru-RU" sz="2400" b="1" i="1" dirty="0">
                <a:latin typeface="Times New Roman" pitchFamily="18" charset="0"/>
                <a:cs typeface="Times New Roman" pitchFamily="18" charset="0"/>
              </a:rPr>
              <a:t>з </a:t>
            </a:r>
            <a:r>
              <a:rPr lang="ru-RU" sz="2400" b="1" i="1" dirty="0" err="1">
                <a:latin typeface="Times New Roman" pitchFamily="18" charset="0"/>
                <a:cs typeface="Times New Roman" pitchFamily="18" charset="0"/>
              </a:rPr>
              <a:t>додатковою</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відповідальністю</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товариство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статутний</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фонд </a:t>
            </a:r>
            <a:r>
              <a:rPr lang="ru-RU" sz="2400" dirty="0" err="1">
                <a:latin typeface="Times New Roman" pitchFamily="18" charset="0"/>
                <a:cs typeface="Times New Roman" pitchFamily="18" charset="0"/>
              </a:rPr>
              <a:t>якого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поділений</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частки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розмір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визначений</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засновницькими</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документами. </a:t>
            </a:r>
            <a:r>
              <a:rPr lang="ru-RU" sz="2400" dirty="0" err="1">
                <a:latin typeface="Times New Roman" pitchFamily="18" charset="0"/>
                <a:cs typeface="Times New Roman" pitchFamily="18" charset="0"/>
              </a:rPr>
              <a:t>Учасники</a:t>
            </a:r>
            <a:r>
              <a:rPr lang="ru-RU" sz="2400" dirty="0">
                <a:latin typeface="Times New Roman" pitchFamily="18" charset="0"/>
                <a:cs typeface="Times New Roman" pitchFamily="18" charset="0"/>
              </a:rPr>
              <a:t> такого </a:t>
            </a:r>
            <a:r>
              <a:rPr lang="ru-RU" sz="2400" dirty="0" err="1">
                <a:latin typeface="Times New Roman" pitchFamily="18" charset="0"/>
                <a:cs typeface="Times New Roman" pitchFamily="18" charset="0"/>
              </a:rPr>
              <a:t>товариства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відповідають</a:t>
            </a:r>
            <a:r>
              <a:rPr lang="ru-RU" sz="2400" dirty="0">
                <a:latin typeface="Times New Roman" pitchFamily="18" charset="0"/>
                <a:cs typeface="Times New Roman" pitchFamily="18" charset="0"/>
              </a:rPr>
              <a:t> по </a:t>
            </a:r>
            <a:r>
              <a:rPr lang="ru-RU" sz="2400" dirty="0" err="1" smtClean="0">
                <a:latin typeface="Times New Roman" pitchFamily="18" charset="0"/>
                <a:cs typeface="Times New Roman" pitchFamily="18" charset="0"/>
              </a:rPr>
              <a:t>його</a:t>
            </a:r>
            <a:r>
              <a:rPr lang="ru-RU" sz="2400" dirty="0" smtClean="0">
                <a:latin typeface="Times New Roman" pitchFamily="18" charset="0"/>
                <a:cs typeface="Times New Roman" pitchFamily="18" charset="0"/>
              </a:rPr>
              <a:t> боргах </a:t>
            </a:r>
            <a:r>
              <a:rPr lang="ru-RU" sz="2400" dirty="0" err="1">
                <a:latin typeface="Times New Roman" pitchFamily="18" charset="0"/>
                <a:cs typeface="Times New Roman" pitchFamily="18" charset="0"/>
              </a:rPr>
              <a:t>своїми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внесками</a:t>
            </a:r>
            <a:r>
              <a:rPr lang="ru-RU" sz="2400" dirty="0">
                <a:latin typeface="Times New Roman" pitchFamily="18" charset="0"/>
                <a:cs typeface="Times New Roman" pitchFamily="18" charset="0"/>
              </a:rPr>
              <a:t> до статутного фонду, а за </a:t>
            </a:r>
            <a:r>
              <a:rPr lang="ru-RU" sz="2400" dirty="0" err="1">
                <a:latin typeface="Times New Roman" pitchFamily="18" charset="0"/>
                <a:cs typeface="Times New Roman" pitchFamily="18" charset="0"/>
              </a:rPr>
              <a:t>недостатності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цихтсум</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додатково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належним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майном</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однаковому</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всіх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учасників</a:t>
            </a:r>
            <a:r>
              <a:rPr lang="ru-RU" sz="2400" dirty="0" smtClean="0">
                <a:latin typeface="Times New Roman" pitchFamily="18" charset="0"/>
                <a:cs typeface="Times New Roman" pitchFamily="18" charset="0"/>
              </a:rPr>
              <a:t> кратному </a:t>
            </a:r>
            <a:r>
              <a:rPr lang="ru-RU" sz="2400" dirty="0" err="1">
                <a:latin typeface="Times New Roman" pitchFamily="18" charset="0"/>
                <a:cs typeface="Times New Roman" pitchFamily="18" charset="0"/>
              </a:rPr>
              <a:t>розмірі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відповідно</a:t>
            </a:r>
            <a:r>
              <a:rPr lang="ru-RU" sz="2400" dirty="0">
                <a:latin typeface="Times New Roman" pitchFamily="18" charset="0"/>
                <a:cs typeface="Times New Roman" pitchFamily="18" charset="0"/>
              </a:rPr>
              <a:t> до </a:t>
            </a:r>
            <a:r>
              <a:rPr lang="ru-RU" sz="2400" dirty="0" err="1">
                <a:latin typeface="Times New Roman" pitchFamily="18" charset="0"/>
                <a:cs typeface="Times New Roman" pitchFamily="18" charset="0"/>
              </a:rPr>
              <a:t>внеску</a:t>
            </a:r>
            <a:r>
              <a:rPr lang="ru-RU" sz="2400" dirty="0">
                <a:latin typeface="Times New Roman" pitchFamily="18" charset="0"/>
                <a:cs typeface="Times New Roman" pitchFamily="18" charset="0"/>
              </a:rPr>
              <a:t> кожного </a:t>
            </a:r>
            <a:r>
              <a:rPr lang="ru-RU" sz="2400" dirty="0" err="1">
                <a:latin typeface="Times New Roman" pitchFamily="18" charset="0"/>
                <a:cs typeface="Times New Roman" pitchFamily="18" charset="0"/>
              </a:rPr>
              <a:t>учасника</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Граничний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розмір</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відповідальності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учасників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передбачається</a:t>
            </a:r>
            <a:r>
              <a:rPr lang="ru-RU" sz="2400" dirty="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засновницьких</a:t>
            </a:r>
            <a:r>
              <a:rPr lang="ru-RU" sz="2400" dirty="0" smtClean="0">
                <a:latin typeface="Times New Roman" pitchFamily="18" charset="0"/>
                <a:cs typeface="Times New Roman" pitchFamily="18" charset="0"/>
              </a:rPr>
              <a:t> документах </a:t>
            </a:r>
            <a:r>
              <a:rPr lang="ru-RU" sz="2400" dirty="0" err="1">
                <a:latin typeface="Times New Roman" pitchFamily="18" charset="0"/>
                <a:cs typeface="Times New Roman" pitchFamily="18" charset="0"/>
              </a:rPr>
              <a:t>або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встановлюється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законодавством</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30524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1"/>
            <a:ext cx="8352928" cy="4893647"/>
          </a:xfrm>
          <a:prstGeom prst="rect">
            <a:avLst/>
          </a:prstGeom>
        </p:spPr>
        <p:txBody>
          <a:bodyPr wrap="square">
            <a:spAutoFit/>
          </a:bodyPr>
          <a:lstStyle/>
          <a:p>
            <a:pPr lvl="0" algn="just"/>
            <a:r>
              <a:rPr lang="ru-RU" sz="2400" i="1" dirty="0" smtClean="0">
                <a:solidFill>
                  <a:prstClr val="black"/>
                </a:solidFill>
                <a:latin typeface="Times New Roman" pitchFamily="18" charset="0"/>
                <a:cs typeface="Times New Roman" pitchFamily="18" charset="0"/>
              </a:rPr>
              <a:t>	</a:t>
            </a:r>
            <a:r>
              <a:rPr lang="ru-RU" sz="2400" b="1" i="1" dirty="0" err="1" smtClean="0">
                <a:solidFill>
                  <a:prstClr val="black"/>
                </a:solidFill>
                <a:latin typeface="Times New Roman" pitchFamily="18" charset="0"/>
                <a:cs typeface="Times New Roman" pitchFamily="18" charset="0"/>
              </a:rPr>
              <a:t>Повне</a:t>
            </a:r>
            <a:r>
              <a:rPr lang="ru-RU" sz="2400" b="1" i="1" dirty="0" smtClean="0">
                <a:solidFill>
                  <a:prstClr val="black"/>
                </a:solidFill>
                <a:latin typeface="Times New Roman" pitchFamily="18" charset="0"/>
                <a:cs typeface="Times New Roman" pitchFamily="18" charset="0"/>
              </a:rPr>
              <a:t> </a:t>
            </a:r>
            <a:r>
              <a:rPr lang="ru-RU" sz="2400" b="1" i="1" dirty="0" err="1">
                <a:solidFill>
                  <a:prstClr val="black"/>
                </a:solidFill>
                <a:latin typeface="Times New Roman" pitchFamily="18" charset="0"/>
                <a:cs typeface="Times New Roman" pitchFamily="18" charset="0"/>
              </a:rPr>
              <a:t>товариство</a:t>
            </a:r>
            <a:r>
              <a:rPr lang="ru-RU" sz="2400" b="1" i="1" dirty="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це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усі</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учасники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якого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займаються</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спільною</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підприємницькою</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діяльністю</a:t>
            </a:r>
            <a:r>
              <a:rPr lang="ru-RU" sz="2400" dirty="0">
                <a:solidFill>
                  <a:prstClr val="black"/>
                </a:solidFill>
                <a:latin typeface="Times New Roman" pitchFamily="18" charset="0"/>
                <a:cs typeface="Times New Roman" pitchFamily="18" charset="0"/>
              </a:rPr>
              <a:t> й </a:t>
            </a:r>
            <a:r>
              <a:rPr lang="ru-RU" sz="2400" dirty="0" err="1">
                <a:solidFill>
                  <a:prstClr val="black"/>
                </a:solidFill>
                <a:latin typeface="Times New Roman" pitchFamily="18" charset="0"/>
                <a:cs typeface="Times New Roman" pitchFamily="18" charset="0"/>
              </a:rPr>
              <a:t>несуть</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солідарну</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відповідальність</a:t>
            </a:r>
            <a:r>
              <a:rPr lang="ru-RU" sz="2400" dirty="0">
                <a:solidFill>
                  <a:prstClr val="black"/>
                </a:solidFill>
                <a:latin typeface="Times New Roman" pitchFamily="18" charset="0"/>
                <a:cs typeface="Times New Roman" pitchFamily="18" charset="0"/>
              </a:rPr>
              <a:t> за </a:t>
            </a:r>
            <a:r>
              <a:rPr lang="ru-RU" sz="2400" dirty="0" err="1">
                <a:solidFill>
                  <a:prstClr val="black"/>
                </a:solidFill>
                <a:latin typeface="Times New Roman" pitchFamily="18" charset="0"/>
                <a:cs typeface="Times New Roman" pitchFamily="18" charset="0"/>
              </a:rPr>
              <a:t>зобов’язаннями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товариства</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усім</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своїм</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майном</a:t>
            </a:r>
            <a:r>
              <a:rPr lang="ru-RU" sz="2400" dirty="0">
                <a:solidFill>
                  <a:prstClr val="black"/>
                </a:solidFill>
                <a:latin typeface="Times New Roman" pitchFamily="18" charset="0"/>
                <a:cs typeface="Times New Roman" pitchFamily="18" charset="0"/>
              </a:rPr>
              <a:t>.</a:t>
            </a:r>
          </a:p>
          <a:p>
            <a:pPr lvl="0" algn="just"/>
            <a:r>
              <a:rPr lang="ru-RU" sz="2400" i="1" dirty="0" smtClean="0">
                <a:solidFill>
                  <a:prstClr val="black"/>
                </a:solidFill>
                <a:latin typeface="Times New Roman" pitchFamily="18" charset="0"/>
                <a:cs typeface="Times New Roman" pitchFamily="18" charset="0"/>
              </a:rPr>
              <a:t>	</a:t>
            </a:r>
            <a:r>
              <a:rPr lang="ru-RU" sz="2400" b="1" i="1" dirty="0" err="1" smtClean="0">
                <a:solidFill>
                  <a:prstClr val="black"/>
                </a:solidFill>
                <a:latin typeface="Times New Roman" pitchFamily="18" charset="0"/>
                <a:cs typeface="Times New Roman" pitchFamily="18" charset="0"/>
              </a:rPr>
              <a:t>Командитне</a:t>
            </a:r>
            <a:r>
              <a:rPr lang="ru-RU" sz="2400" b="1" i="1" dirty="0" smtClean="0">
                <a:solidFill>
                  <a:prstClr val="black"/>
                </a:solidFill>
                <a:latin typeface="Times New Roman" pitchFamily="18" charset="0"/>
                <a:cs typeface="Times New Roman" pitchFamily="18" charset="0"/>
              </a:rPr>
              <a:t> </a:t>
            </a:r>
            <a:r>
              <a:rPr lang="ru-RU" sz="2400" b="1" i="1" dirty="0" err="1">
                <a:solidFill>
                  <a:prstClr val="black"/>
                </a:solidFill>
                <a:latin typeface="Times New Roman" pitchFamily="18" charset="0"/>
                <a:cs typeface="Times New Roman" pitchFamily="18" charset="0"/>
              </a:rPr>
              <a:t>товариство</a:t>
            </a:r>
            <a:r>
              <a:rPr lang="ru-RU" sz="2400" b="1" i="1" dirty="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що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включає</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поряд</a:t>
            </a:r>
            <a:r>
              <a:rPr lang="ru-RU" sz="2400" dirty="0">
                <a:solidFill>
                  <a:prstClr val="black"/>
                </a:solidFill>
                <a:latin typeface="Times New Roman" pitchFamily="18" charset="0"/>
                <a:cs typeface="Times New Roman" pitchFamily="18" charset="0"/>
              </a:rPr>
              <a:t> з одним </a:t>
            </a:r>
            <a:r>
              <a:rPr lang="ru-RU" sz="2400" dirty="0" err="1">
                <a:solidFill>
                  <a:prstClr val="black"/>
                </a:solidFill>
                <a:latin typeface="Times New Roman" pitchFamily="18" charset="0"/>
                <a:cs typeface="Times New Roman" pitchFamily="18" charset="0"/>
              </a:rPr>
              <a:t>чи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більше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учасниками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що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несуть</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відповідальність</a:t>
            </a:r>
            <a:r>
              <a:rPr lang="ru-RU" sz="2400" dirty="0">
                <a:solidFill>
                  <a:prstClr val="black"/>
                </a:solidFill>
                <a:latin typeface="Times New Roman" pitchFamily="18" charset="0"/>
                <a:cs typeface="Times New Roman" pitchFamily="18" charset="0"/>
              </a:rPr>
              <a:t> за </a:t>
            </a:r>
            <a:r>
              <a:rPr lang="ru-RU" sz="2400" dirty="0" err="1">
                <a:solidFill>
                  <a:prstClr val="black"/>
                </a:solidFill>
                <a:latin typeface="Times New Roman" pitchFamily="18" charset="0"/>
                <a:cs typeface="Times New Roman" pitchFamily="18" charset="0"/>
              </a:rPr>
              <a:t>зобов’язаннями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товариства</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усім</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своїм</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майном</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також</a:t>
            </a:r>
            <a:r>
              <a:rPr lang="ru-RU" sz="2400" dirty="0">
                <a:solidFill>
                  <a:prstClr val="black"/>
                </a:solidFill>
                <a:latin typeface="Times New Roman" pitchFamily="18" charset="0"/>
                <a:cs typeface="Times New Roman" pitchFamily="18" charset="0"/>
              </a:rPr>
              <a:t> одного </a:t>
            </a:r>
            <a:r>
              <a:rPr lang="ru-RU" sz="2400" dirty="0" err="1">
                <a:solidFill>
                  <a:prstClr val="black"/>
                </a:solidFill>
                <a:latin typeface="Times New Roman" pitchFamily="18" charset="0"/>
                <a:cs typeface="Times New Roman" pitchFamily="18" charset="0"/>
              </a:rPr>
              <a:t>або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більше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учасників</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відповідальність</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яких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обмежується</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внеском</a:t>
            </a:r>
            <a:r>
              <a:rPr lang="ru-RU" sz="2400" dirty="0">
                <a:solidFill>
                  <a:prstClr val="black"/>
                </a:solidFill>
                <a:latin typeface="Times New Roman" pitchFamily="18" charset="0"/>
                <a:cs typeface="Times New Roman" pitchFamily="18" charset="0"/>
              </a:rPr>
              <a:t> у </a:t>
            </a:r>
            <a:r>
              <a:rPr lang="ru-RU" sz="2400" dirty="0" err="1">
                <a:solidFill>
                  <a:prstClr val="black"/>
                </a:solidFill>
                <a:latin typeface="Times New Roman" pitchFamily="18" charset="0"/>
                <a:cs typeface="Times New Roman" pitchFamily="18" charset="0"/>
              </a:rPr>
              <a:t>майно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товариства</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Якщо</a:t>
            </a:r>
            <a:r>
              <a:rPr lang="ru-RU" sz="2400" dirty="0">
                <a:solidFill>
                  <a:prstClr val="black"/>
                </a:solidFill>
                <a:latin typeface="Times New Roman" pitchFamily="18" charset="0"/>
                <a:cs typeface="Times New Roman" pitchFamily="18" charset="0"/>
              </a:rPr>
              <a:t> в </a:t>
            </a:r>
            <a:r>
              <a:rPr lang="ru-RU" sz="2400" dirty="0" err="1">
                <a:solidFill>
                  <a:prstClr val="black"/>
                </a:solidFill>
                <a:latin typeface="Times New Roman" pitchFamily="18" charset="0"/>
                <a:cs typeface="Times New Roman" pitchFamily="18" charset="0"/>
              </a:rPr>
              <a:t>командитному</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товаристві</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беруть</a:t>
            </a:r>
            <a:r>
              <a:rPr lang="ru-RU" sz="2400" dirty="0">
                <a:solidFill>
                  <a:prstClr val="black"/>
                </a:solidFill>
                <a:latin typeface="Times New Roman" pitchFamily="18" charset="0"/>
                <a:cs typeface="Times New Roman" pitchFamily="18" charset="0"/>
              </a:rPr>
              <a:t> участь два </a:t>
            </a:r>
            <a:r>
              <a:rPr lang="ru-RU" sz="2400" dirty="0" err="1">
                <a:solidFill>
                  <a:prstClr val="black"/>
                </a:solidFill>
                <a:latin typeface="Times New Roman" pitchFamily="18" charset="0"/>
                <a:cs typeface="Times New Roman" pitchFamily="18" charset="0"/>
              </a:rPr>
              <a:t>або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більше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учасників</a:t>
            </a:r>
            <a:r>
              <a:rPr lang="ru-RU" sz="2400" dirty="0">
                <a:solidFill>
                  <a:prstClr val="black"/>
                </a:solidFill>
                <a:latin typeface="Times New Roman" pitchFamily="18" charset="0"/>
                <a:cs typeface="Times New Roman" pitchFamily="18" charset="0"/>
              </a:rPr>
              <a:t> з </a:t>
            </a:r>
            <a:r>
              <a:rPr lang="ru-RU" sz="2400" dirty="0" err="1">
                <a:solidFill>
                  <a:prstClr val="black"/>
                </a:solidFill>
                <a:latin typeface="Times New Roman" pitchFamily="18" charset="0"/>
                <a:cs typeface="Times New Roman" pitchFamily="18" charset="0"/>
              </a:rPr>
              <a:t>повною</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відповідальністю</a:t>
            </a:r>
            <a:r>
              <a:rPr lang="ru-RU" sz="2400" dirty="0">
                <a:solidFill>
                  <a:prstClr val="black"/>
                </a:solidFill>
                <a:latin typeface="Times New Roman" pitchFamily="18" charset="0"/>
                <a:cs typeface="Times New Roman" pitchFamily="18" charset="0"/>
              </a:rPr>
              <a:t>, то вони </a:t>
            </a:r>
            <a:r>
              <a:rPr lang="ru-RU" sz="2400" dirty="0" err="1">
                <a:solidFill>
                  <a:prstClr val="black"/>
                </a:solidFill>
                <a:latin typeface="Times New Roman" pitchFamily="18" charset="0"/>
                <a:cs typeface="Times New Roman" pitchFamily="18" charset="0"/>
              </a:rPr>
              <a:t>несуть</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солідарну</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відповідальність</a:t>
            </a:r>
            <a:r>
              <a:rPr lang="ru-RU" sz="2400" dirty="0">
                <a:solidFill>
                  <a:prstClr val="black"/>
                </a:solidFill>
                <a:latin typeface="Times New Roman" pitchFamily="18" charset="0"/>
                <a:cs typeface="Times New Roman" pitchFamily="18" charset="0"/>
              </a:rPr>
              <a:t> за боргами </a:t>
            </a:r>
            <a:r>
              <a:rPr lang="ru-RU" sz="2400" dirty="0" err="1">
                <a:solidFill>
                  <a:prstClr val="black"/>
                </a:solidFill>
                <a:latin typeface="Times New Roman" pitchFamily="18" charset="0"/>
                <a:cs typeface="Times New Roman" pitchFamily="18" charset="0"/>
              </a:rPr>
              <a:t>товариства</a:t>
            </a:r>
            <a:r>
              <a:rPr lang="ru-RU" sz="2400" dirty="0">
                <a:solidFill>
                  <a:prstClr val="black"/>
                </a:solidFill>
                <a:latin typeface="Times New Roman" pitchFamily="18" charset="0"/>
                <a:cs typeface="Times New Roman" pitchFamily="18" charset="0"/>
              </a:rPr>
              <a:t>.</a:t>
            </a:r>
          </a:p>
          <a:p>
            <a:pPr lvl="0" algn="just"/>
            <a:r>
              <a:rPr lang="ru-RU" sz="2400" i="1" dirty="0" smtClean="0">
                <a:solidFill>
                  <a:prstClr val="black"/>
                </a:solidFill>
                <a:latin typeface="Times New Roman" pitchFamily="18" charset="0"/>
                <a:cs typeface="Times New Roman" pitchFamily="18" charset="0"/>
              </a:rPr>
              <a:t>	</a:t>
            </a:r>
            <a:endParaRPr lang="ru-RU"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55839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352928" cy="4893647"/>
          </a:xfrm>
          <a:prstGeom prst="rect">
            <a:avLst/>
          </a:prstGeom>
        </p:spPr>
        <p:txBody>
          <a:bodyPr wrap="square">
            <a:spAutoFit/>
          </a:bodyPr>
          <a:lstStyle/>
          <a:p>
            <a:pPr lvl="0" algn="just"/>
            <a:r>
              <a:rPr lang="ru-RU" sz="2400" b="1" i="1" dirty="0" smtClean="0">
                <a:solidFill>
                  <a:prstClr val="black"/>
                </a:solidFill>
                <a:latin typeface="Times New Roman" pitchFamily="18" charset="0"/>
                <a:cs typeface="Times New Roman" pitchFamily="18" charset="0"/>
              </a:rPr>
              <a:t>	</a:t>
            </a:r>
            <a:r>
              <a:rPr lang="ru-RU" sz="2400" b="1" i="1" dirty="0" err="1" smtClean="0">
                <a:solidFill>
                  <a:prstClr val="black"/>
                </a:solidFill>
                <a:latin typeface="Times New Roman" pitchFamily="18" charset="0"/>
                <a:cs typeface="Times New Roman" pitchFamily="18" charset="0"/>
              </a:rPr>
              <a:t>Акціонерне</a:t>
            </a:r>
            <a:r>
              <a:rPr lang="ru-RU" sz="2400" b="1" i="1" dirty="0" smtClean="0">
                <a:solidFill>
                  <a:prstClr val="black"/>
                </a:solidFill>
                <a:latin typeface="Times New Roman" pitchFamily="18" charset="0"/>
                <a:cs typeface="Times New Roman" pitchFamily="18" charset="0"/>
              </a:rPr>
              <a:t> </a:t>
            </a:r>
            <a:r>
              <a:rPr lang="ru-RU" sz="2400" b="1" i="1" dirty="0" err="1">
                <a:solidFill>
                  <a:prstClr val="black"/>
                </a:solidFill>
                <a:latin typeface="Times New Roman" pitchFamily="18" charset="0"/>
                <a:cs typeface="Times New Roman" pitchFamily="18" charset="0"/>
              </a:rPr>
              <a:t>товариство</a:t>
            </a:r>
            <a:r>
              <a:rPr lang="ru-RU" sz="2400" b="1" i="1" dirty="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господарське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статутний</a:t>
            </a:r>
            <a:r>
              <a:rPr lang="ru-RU" sz="2400" dirty="0">
                <a:solidFill>
                  <a:prstClr val="black"/>
                </a:solidFill>
                <a:latin typeface="Times New Roman" pitchFamily="18" charset="0"/>
                <a:cs typeface="Times New Roman" pitchFamily="18" charset="0"/>
              </a:rPr>
              <a:t> фонд </a:t>
            </a:r>
            <a:r>
              <a:rPr lang="ru-RU" sz="2400" dirty="0" err="1">
                <a:solidFill>
                  <a:prstClr val="black"/>
                </a:solidFill>
                <a:latin typeface="Times New Roman" pitchFamily="18" charset="0"/>
                <a:cs typeface="Times New Roman" pitchFamily="18" charset="0"/>
              </a:rPr>
              <a:t>якого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розподілений</a:t>
            </a:r>
            <a:r>
              <a:rPr lang="ru-RU" sz="2400" dirty="0">
                <a:solidFill>
                  <a:prstClr val="black"/>
                </a:solidFill>
                <a:latin typeface="Times New Roman" pitchFamily="18" charset="0"/>
                <a:cs typeface="Times New Roman" pitchFamily="18" charset="0"/>
              </a:rPr>
              <a:t> на </a:t>
            </a:r>
            <a:r>
              <a:rPr lang="ru-RU" sz="2400" dirty="0" err="1">
                <a:solidFill>
                  <a:prstClr val="black"/>
                </a:solidFill>
                <a:latin typeface="Times New Roman" pitchFamily="18" charset="0"/>
                <a:cs typeface="Times New Roman" pitchFamily="18" charset="0"/>
              </a:rPr>
              <a:t>визначену</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кількість</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акцій</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рівної</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номінальної</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вартості</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що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несе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відповідальність</a:t>
            </a:r>
            <a:r>
              <a:rPr lang="ru-RU" sz="2400" dirty="0">
                <a:solidFill>
                  <a:prstClr val="black"/>
                </a:solidFill>
                <a:latin typeface="Times New Roman" pitchFamily="18" charset="0"/>
                <a:cs typeface="Times New Roman" pitchFamily="18" charset="0"/>
              </a:rPr>
              <a:t> за </a:t>
            </a:r>
            <a:r>
              <a:rPr lang="ru-RU" sz="2400" dirty="0" err="1">
                <a:solidFill>
                  <a:prstClr val="black"/>
                </a:solidFill>
                <a:latin typeface="Times New Roman" pitchFamily="18" charset="0"/>
                <a:cs typeface="Times New Roman" pitchFamily="18" charset="0"/>
              </a:rPr>
              <a:t>зобов’язаннями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лише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майном</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товариства</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Акціонери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відповідають</a:t>
            </a:r>
            <a:r>
              <a:rPr lang="ru-RU" sz="2400" dirty="0">
                <a:solidFill>
                  <a:prstClr val="black"/>
                </a:solidFill>
                <a:latin typeface="Times New Roman" pitchFamily="18" charset="0"/>
                <a:cs typeface="Times New Roman" pitchFamily="18" charset="0"/>
              </a:rPr>
              <a:t> за </a:t>
            </a:r>
            <a:r>
              <a:rPr lang="ru-RU" sz="2400" dirty="0" err="1">
                <a:solidFill>
                  <a:prstClr val="black"/>
                </a:solidFill>
                <a:latin typeface="Times New Roman" pitchFamily="18" charset="0"/>
                <a:cs typeface="Times New Roman" pitchFamily="18" charset="0"/>
              </a:rPr>
              <a:t>зобов’язаннями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товариства</a:t>
            </a:r>
            <a:r>
              <a:rPr lang="ru-RU" sz="2400" dirty="0">
                <a:solidFill>
                  <a:prstClr val="black"/>
                </a:solidFill>
                <a:latin typeface="Times New Roman" pitchFamily="18" charset="0"/>
                <a:cs typeface="Times New Roman" pitchFamily="18" charset="0"/>
              </a:rPr>
              <a:t> в межах </a:t>
            </a:r>
            <a:r>
              <a:rPr lang="ru-RU" sz="2400" dirty="0" err="1">
                <a:solidFill>
                  <a:prstClr val="black"/>
                </a:solidFill>
                <a:latin typeface="Times New Roman" pitchFamily="18" charset="0"/>
                <a:cs typeface="Times New Roman" pitchFamily="18" charset="0"/>
              </a:rPr>
              <a:t>належних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їм</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акцій</a:t>
            </a:r>
            <a:r>
              <a:rPr lang="ru-RU" sz="2400" dirty="0">
                <a:solidFill>
                  <a:prstClr val="black"/>
                </a:solidFill>
                <a:latin typeface="Times New Roman" pitchFamily="18" charset="0"/>
                <a:cs typeface="Times New Roman" pitchFamily="18" charset="0"/>
              </a:rPr>
              <a:t>, а у </a:t>
            </a:r>
            <a:r>
              <a:rPr lang="ru-RU" sz="2400" dirty="0" err="1">
                <a:solidFill>
                  <a:prstClr val="black"/>
                </a:solidFill>
                <a:latin typeface="Times New Roman" pitchFamily="18" charset="0"/>
                <a:cs typeface="Times New Roman" pitchFamily="18" charset="0"/>
              </a:rPr>
              <a:t>випадках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передбачених</a:t>
            </a:r>
            <a:r>
              <a:rPr lang="ru-RU" sz="2400" dirty="0">
                <a:solidFill>
                  <a:prstClr val="black"/>
                </a:solidFill>
                <a:latin typeface="Times New Roman" pitchFamily="18" charset="0"/>
                <a:cs typeface="Times New Roman" pitchFamily="18" charset="0"/>
              </a:rPr>
              <a:t> статутом, </a:t>
            </a:r>
            <a:r>
              <a:rPr lang="ru-RU" sz="2400" dirty="0" err="1">
                <a:solidFill>
                  <a:prstClr val="black"/>
                </a:solidFill>
                <a:latin typeface="Times New Roman" pitchFamily="18" charset="0"/>
                <a:cs typeface="Times New Roman" pitchFamily="18" charset="0"/>
              </a:rPr>
              <a:t>акціонери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що</a:t>
            </a:r>
            <a:r>
              <a:rPr lang="ru-RU" sz="2400" dirty="0">
                <a:solidFill>
                  <a:prstClr val="black"/>
                </a:solidFill>
                <a:latin typeface="Times New Roman" pitchFamily="18" charset="0"/>
                <a:cs typeface="Times New Roman" pitchFamily="18" charset="0"/>
              </a:rPr>
              <a:t> не </a:t>
            </a:r>
            <a:r>
              <a:rPr lang="ru-RU" sz="2400" dirty="0" err="1">
                <a:solidFill>
                  <a:prstClr val="black"/>
                </a:solidFill>
                <a:latin typeface="Times New Roman" pitchFamily="18" charset="0"/>
                <a:cs typeface="Times New Roman" pitchFamily="18" charset="0"/>
              </a:rPr>
              <a:t>повністю</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сплатили</a:t>
            </a:r>
            <a:r>
              <a:rPr lang="ru-RU" sz="2400" dirty="0">
                <a:solidFill>
                  <a:prstClr val="black"/>
                </a:solidFill>
                <a:latin typeface="Times New Roman" pitchFamily="18" charset="0"/>
                <a:cs typeface="Times New Roman" pitchFamily="18" charset="0"/>
              </a:rPr>
              <a:t> за </a:t>
            </a:r>
            <a:r>
              <a:rPr lang="ru-RU" sz="2400" dirty="0" err="1">
                <a:solidFill>
                  <a:prstClr val="black"/>
                </a:solidFill>
                <a:latin typeface="Times New Roman" pitchFamily="18" charset="0"/>
                <a:cs typeface="Times New Roman" pitchFamily="18" charset="0"/>
              </a:rPr>
              <a:t>акції</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несуть</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відповідальність</a:t>
            </a:r>
            <a:r>
              <a:rPr lang="ru-RU" sz="2400" dirty="0">
                <a:solidFill>
                  <a:prstClr val="black"/>
                </a:solidFill>
                <a:latin typeface="Times New Roman" pitchFamily="18" charset="0"/>
                <a:cs typeface="Times New Roman" pitchFamily="18" charset="0"/>
              </a:rPr>
              <a:t> за </a:t>
            </a:r>
            <a:r>
              <a:rPr lang="ru-RU" sz="2400" dirty="0" err="1">
                <a:solidFill>
                  <a:prstClr val="black"/>
                </a:solidFill>
                <a:latin typeface="Times New Roman" pitchFamily="18" charset="0"/>
                <a:cs typeface="Times New Roman" pitchFamily="18" charset="0"/>
              </a:rPr>
              <a:t>зобов’язаннями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товариства</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також</a:t>
            </a:r>
            <a:r>
              <a:rPr lang="ru-RU" sz="2400" dirty="0">
                <a:solidFill>
                  <a:prstClr val="black"/>
                </a:solidFill>
                <a:latin typeface="Times New Roman" pitchFamily="18" charset="0"/>
                <a:cs typeface="Times New Roman" pitchFamily="18" charset="0"/>
              </a:rPr>
              <a:t> у межах </a:t>
            </a:r>
            <a:r>
              <a:rPr lang="ru-RU" sz="2400" dirty="0" err="1">
                <a:solidFill>
                  <a:prstClr val="black"/>
                </a:solidFill>
                <a:latin typeface="Times New Roman" pitchFamily="18" charset="0"/>
                <a:cs typeface="Times New Roman" pitchFamily="18" charset="0"/>
              </a:rPr>
              <a:t>несплачених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сум</a:t>
            </a:r>
            <a:r>
              <a:rPr lang="ru-RU" sz="2400" dirty="0">
                <a:solidFill>
                  <a:prstClr val="black"/>
                </a:solidFill>
                <a:latin typeface="Times New Roman" pitchFamily="18" charset="0"/>
                <a:cs typeface="Times New Roman" pitchFamily="18" charset="0"/>
              </a:rPr>
              <a:t>. До </a:t>
            </a:r>
            <a:r>
              <a:rPr lang="ru-RU" sz="2400" dirty="0" err="1">
                <a:solidFill>
                  <a:prstClr val="black"/>
                </a:solidFill>
                <a:latin typeface="Times New Roman" pitchFamily="18" charset="0"/>
                <a:cs typeface="Times New Roman" pitchFamily="18" charset="0"/>
              </a:rPr>
              <a:t>акціонерних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товариств</a:t>
            </a:r>
            <a:r>
              <a:rPr lang="ru-RU" sz="2400" dirty="0">
                <a:solidFill>
                  <a:prstClr val="black"/>
                </a:solidFill>
                <a:latin typeface="Times New Roman" pitchFamily="18" charset="0"/>
                <a:cs typeface="Times New Roman" pitchFamily="18" charset="0"/>
              </a:rPr>
              <a:t> належать: </a:t>
            </a:r>
            <a:r>
              <a:rPr lang="ru-RU" sz="2400" dirty="0" err="1">
                <a:solidFill>
                  <a:prstClr val="black"/>
                </a:solidFill>
                <a:latin typeface="Times New Roman" pitchFamily="18" charset="0"/>
                <a:cs typeface="Times New Roman" pitchFamily="18" charset="0"/>
              </a:rPr>
              <a:t>відкрите</a:t>
            </a:r>
            <a:r>
              <a:rPr lang="ru-RU" sz="2400" dirty="0">
                <a:solidFill>
                  <a:prstClr val="black"/>
                </a:solidFill>
                <a:latin typeface="Times New Roman" pitchFamily="18" charset="0"/>
                <a:cs typeface="Times New Roman" pitchFamily="18" charset="0"/>
              </a:rPr>
              <a:t> — </a:t>
            </a:r>
            <a:r>
              <a:rPr lang="ru-RU" sz="2400" dirty="0" err="1">
                <a:solidFill>
                  <a:prstClr val="black"/>
                </a:solidFill>
                <a:latin typeface="Times New Roman" pitchFamily="18" charset="0"/>
                <a:cs typeface="Times New Roman" pitchFamily="18" charset="0"/>
              </a:rPr>
              <a:t>акції</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якого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розповсюджуються</a:t>
            </a:r>
            <a:r>
              <a:rPr lang="ru-RU" sz="2400" dirty="0">
                <a:solidFill>
                  <a:prstClr val="black"/>
                </a:solidFill>
                <a:latin typeface="Times New Roman" pitchFamily="18" charset="0"/>
                <a:cs typeface="Times New Roman" pitchFamily="18" charset="0"/>
              </a:rPr>
              <a:t> шляхом </a:t>
            </a:r>
            <a:r>
              <a:rPr lang="ru-RU" sz="2400" dirty="0" err="1">
                <a:solidFill>
                  <a:prstClr val="black"/>
                </a:solidFill>
                <a:latin typeface="Times New Roman" pitchFamily="18" charset="0"/>
                <a:cs typeface="Times New Roman" pitchFamily="18" charset="0"/>
              </a:rPr>
              <a:t>відкритої</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підписки</a:t>
            </a:r>
            <a:r>
              <a:rPr lang="ru-RU" sz="2400" dirty="0">
                <a:solidFill>
                  <a:prstClr val="black"/>
                </a:solidFill>
                <a:latin typeface="Times New Roman" pitchFamily="18" charset="0"/>
                <a:cs typeface="Times New Roman" pitchFamily="18" charset="0"/>
              </a:rPr>
              <a:t> та </a:t>
            </a:r>
            <a:r>
              <a:rPr lang="ru-RU" sz="2400" dirty="0" err="1">
                <a:solidFill>
                  <a:prstClr val="black"/>
                </a:solidFill>
                <a:latin typeface="Times New Roman" pitchFamily="18" charset="0"/>
                <a:cs typeface="Times New Roman" pitchFamily="18" charset="0"/>
              </a:rPr>
              <a:t>купівлі</a:t>
            </a:r>
            <a:r>
              <a:rPr lang="ru-RU" sz="2400" dirty="0">
                <a:solidFill>
                  <a:prstClr val="black"/>
                </a:solidFill>
                <a:latin typeface="Times New Roman" pitchFamily="18" charset="0"/>
                <a:cs typeface="Times New Roman" pitchFamily="18" charset="0"/>
              </a:rPr>
              <a:t>–продажу, в тому </a:t>
            </a:r>
            <a:r>
              <a:rPr lang="ru-RU" sz="2400" dirty="0" err="1">
                <a:solidFill>
                  <a:prstClr val="black"/>
                </a:solidFill>
                <a:latin typeface="Times New Roman" pitchFamily="18" charset="0"/>
                <a:cs typeface="Times New Roman" pitchFamily="18" charset="0"/>
              </a:rPr>
              <a:t>числі</a:t>
            </a:r>
            <a:r>
              <a:rPr lang="ru-RU" sz="2400" dirty="0">
                <a:solidFill>
                  <a:prstClr val="black"/>
                </a:solidFill>
                <a:latin typeface="Times New Roman" pitchFamily="18" charset="0"/>
                <a:cs typeface="Times New Roman" pitchFamily="18" charset="0"/>
              </a:rPr>
              <a:t> на </a:t>
            </a:r>
            <a:r>
              <a:rPr lang="ru-RU" sz="2400" dirty="0" err="1">
                <a:solidFill>
                  <a:prstClr val="black"/>
                </a:solidFill>
                <a:latin typeface="Times New Roman" pitchFamily="18" charset="0"/>
                <a:cs typeface="Times New Roman" pitchFamily="18" charset="0"/>
              </a:rPr>
              <a:t>біржах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закрите</a:t>
            </a:r>
            <a:r>
              <a:rPr lang="ru-RU" sz="2400" dirty="0">
                <a:solidFill>
                  <a:prstClr val="black"/>
                </a:solidFill>
                <a:latin typeface="Times New Roman" pitchFamily="18" charset="0"/>
                <a:cs typeface="Times New Roman" pitchFamily="18" charset="0"/>
              </a:rPr>
              <a:t> — </a:t>
            </a:r>
            <a:r>
              <a:rPr lang="ru-RU" sz="2400" dirty="0" err="1">
                <a:solidFill>
                  <a:prstClr val="black"/>
                </a:solidFill>
                <a:latin typeface="Times New Roman" pitchFamily="18" charset="0"/>
                <a:cs typeface="Times New Roman" pitchFamily="18" charset="0"/>
              </a:rPr>
              <a:t>акції</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якого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розповсюджуються</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лише</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між</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його</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засновниками</a:t>
            </a:r>
            <a:r>
              <a:rPr lang="ru-RU" sz="2400" dirty="0">
                <a:solidFill>
                  <a:prstClr val="black"/>
                </a:solidFill>
                <a:latin typeface="Times New Roman" pitchFamily="18" charset="0"/>
                <a:cs typeface="Times New Roman" pitchFamily="18" charset="0"/>
              </a:rPr>
              <a:t> й не </a:t>
            </a:r>
            <a:r>
              <a:rPr lang="ru-RU" sz="2400" dirty="0" err="1">
                <a:solidFill>
                  <a:prstClr val="black"/>
                </a:solidFill>
                <a:latin typeface="Times New Roman" pitchFamily="18" charset="0"/>
                <a:cs typeface="Times New Roman" pitchFamily="18" charset="0"/>
              </a:rPr>
              <a:t>можуть</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купуватися</a:t>
            </a:r>
            <a:r>
              <a:rPr lang="ru-RU" sz="2400" dirty="0">
                <a:solidFill>
                  <a:prstClr val="black"/>
                </a:solidFill>
                <a:latin typeface="Times New Roman" pitchFamily="18" charset="0"/>
                <a:cs typeface="Times New Roman" pitchFamily="18" charset="0"/>
              </a:rPr>
              <a:t> та </a:t>
            </a:r>
            <a:r>
              <a:rPr lang="ru-RU" sz="2400" dirty="0" err="1">
                <a:solidFill>
                  <a:prstClr val="black"/>
                </a:solidFill>
                <a:latin typeface="Times New Roman" pitchFamily="18" charset="0"/>
                <a:cs typeface="Times New Roman" pitchFamily="18" charset="0"/>
              </a:rPr>
              <a:t>продаватися</a:t>
            </a:r>
            <a:r>
              <a:rPr lang="ru-RU" sz="2400" dirty="0">
                <a:solidFill>
                  <a:prstClr val="black"/>
                </a:solidFill>
                <a:latin typeface="Times New Roman" pitchFamily="18" charset="0"/>
                <a:cs typeface="Times New Roman" pitchFamily="18" charset="0"/>
              </a:rPr>
              <a:t> на </a:t>
            </a:r>
            <a:r>
              <a:rPr lang="ru-RU" sz="2400" dirty="0" err="1">
                <a:solidFill>
                  <a:prstClr val="black"/>
                </a:solidFill>
                <a:latin typeface="Times New Roman" pitchFamily="18" charset="0"/>
                <a:cs typeface="Times New Roman" pitchFamily="18" charset="0"/>
              </a:rPr>
              <a:t>біржах</a:t>
            </a:r>
            <a:r>
              <a:rPr lang="ru-RU"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73719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3"/>
            <a:ext cx="8352928" cy="6740307"/>
          </a:xfrm>
          <a:prstGeom prst="rect">
            <a:avLst/>
          </a:prstGeom>
        </p:spPr>
        <p:txBody>
          <a:bodyPr wrap="square">
            <a:spAutoFit/>
          </a:bodyPr>
          <a:lstStyle/>
          <a:p>
            <a:pPr algn="just">
              <a:tabLst>
                <a:tab pos="306070" algn="l"/>
              </a:tabLst>
            </a:pPr>
            <a:r>
              <a:rPr lang="uk-UA" sz="2400" b="1" dirty="0">
                <a:latin typeface="Times New Roman"/>
                <a:ea typeface="Times New Roman"/>
              </a:rPr>
              <a:t>1. Зміст та основні принципи організації фінансів підприємств (установ, організацій). </a:t>
            </a:r>
            <a:endParaRPr lang="ru-RU" sz="2400" dirty="0">
              <a:latin typeface="Times New Roman"/>
              <a:ea typeface="Times New Roman"/>
            </a:endParaRPr>
          </a:p>
          <a:p>
            <a:pPr algn="just">
              <a:tabLst>
                <a:tab pos="306070" algn="l"/>
              </a:tabLst>
            </a:pPr>
            <a:r>
              <a:rPr lang="uk-UA" sz="2400" b="1" i="1" dirty="0">
                <a:latin typeface="Times New Roman"/>
                <a:ea typeface="Times New Roman"/>
              </a:rPr>
              <a:t> </a:t>
            </a:r>
            <a:endParaRPr lang="ru-RU" sz="2400" dirty="0">
              <a:latin typeface="Times New Roman"/>
              <a:ea typeface="Times New Roman"/>
            </a:endParaRPr>
          </a:p>
          <a:p>
            <a:pPr algn="just">
              <a:tabLst>
                <a:tab pos="306070" algn="l"/>
              </a:tabLst>
            </a:pPr>
            <a:r>
              <a:rPr lang="en-US" sz="2400" b="1" i="1" dirty="0" smtClean="0">
                <a:latin typeface="Times New Roman"/>
                <a:ea typeface="Times New Roman"/>
              </a:rPr>
              <a:t>	</a:t>
            </a:r>
            <a:r>
              <a:rPr lang="uk-UA" sz="2400" b="1" i="1" dirty="0" smtClean="0">
                <a:latin typeface="Times New Roman"/>
                <a:ea typeface="Times New Roman"/>
              </a:rPr>
              <a:t>( </a:t>
            </a:r>
            <a:r>
              <a:rPr lang="uk-UA" sz="2400" b="1" i="1" dirty="0">
                <a:latin typeface="Times New Roman"/>
                <a:ea typeface="Times New Roman"/>
              </a:rPr>
              <a:t>за Опаріним В.М</a:t>
            </a:r>
            <a:r>
              <a:rPr lang="uk-UA" sz="2400" b="1" i="1" dirty="0" smtClean="0">
                <a:latin typeface="Times New Roman"/>
                <a:ea typeface="Times New Roman"/>
              </a:rPr>
              <a:t>., </a:t>
            </a:r>
            <a:r>
              <a:rPr lang="uk-UA" sz="2400" b="1" i="1" dirty="0" err="1" smtClean="0">
                <a:latin typeface="Times New Roman"/>
                <a:ea typeface="Times New Roman"/>
              </a:rPr>
              <a:t>Венгером</a:t>
            </a:r>
            <a:r>
              <a:rPr lang="uk-UA" sz="2400" b="1" i="1" dirty="0" smtClean="0">
                <a:latin typeface="Times New Roman"/>
                <a:ea typeface="Times New Roman"/>
              </a:rPr>
              <a:t> В.В.)</a:t>
            </a:r>
            <a:endParaRPr lang="ru-RU" sz="2400" dirty="0">
              <a:latin typeface="Times New Roman"/>
              <a:ea typeface="Times New Roman"/>
            </a:endParaRPr>
          </a:p>
          <a:p>
            <a:pPr algn="just">
              <a:tabLst>
                <a:tab pos="306070" algn="l"/>
              </a:tabLst>
            </a:pPr>
            <a:r>
              <a:rPr lang="uk-UA" sz="2400" b="1" i="1" dirty="0">
                <a:latin typeface="Times New Roman"/>
                <a:ea typeface="Times New Roman"/>
              </a:rPr>
              <a:t> </a:t>
            </a:r>
            <a:r>
              <a:rPr lang="en-US" sz="2400" b="1" i="1" dirty="0" smtClean="0">
                <a:latin typeface="Times New Roman"/>
                <a:ea typeface="Times New Roman"/>
              </a:rPr>
              <a:t>	</a:t>
            </a:r>
            <a:r>
              <a:rPr lang="uk-UA" sz="2400" b="1" i="1" dirty="0" smtClean="0">
                <a:latin typeface="Times New Roman"/>
                <a:ea typeface="Times New Roman"/>
              </a:rPr>
              <a:t>Фінанси </a:t>
            </a:r>
            <a:r>
              <a:rPr lang="uk-UA" sz="2400" b="1" i="1" dirty="0">
                <a:latin typeface="Times New Roman"/>
                <a:ea typeface="Times New Roman"/>
              </a:rPr>
              <a:t>підприємств — </a:t>
            </a:r>
            <a:r>
              <a:rPr lang="uk-UA" sz="2400" i="1" dirty="0">
                <a:latin typeface="Times New Roman"/>
                <a:ea typeface="Times New Roman"/>
              </a:rPr>
              <a:t>це сукупність обмінно-розподільних відносин, що виникають на підприємстві в процесі формування, розміщення і використання фінансових ресурсів, здійснення витрат, отримання і розподілу доходів.</a:t>
            </a:r>
            <a:endParaRPr lang="ru-RU" sz="2400" dirty="0">
              <a:latin typeface="Times New Roman"/>
              <a:ea typeface="Times New Roman"/>
            </a:endParaRPr>
          </a:p>
          <a:p>
            <a:pPr algn="just">
              <a:tabLst>
                <a:tab pos="306070" algn="l"/>
              </a:tabLst>
            </a:pPr>
            <a:r>
              <a:rPr lang="en-US" sz="2400" b="1" i="1" dirty="0" smtClean="0">
                <a:latin typeface="Times New Roman"/>
                <a:ea typeface="Times New Roman"/>
              </a:rPr>
              <a:t>	</a:t>
            </a:r>
            <a:r>
              <a:rPr lang="uk-UA" sz="2400" b="1" i="1" dirty="0" smtClean="0">
                <a:latin typeface="Times New Roman"/>
                <a:ea typeface="Times New Roman"/>
              </a:rPr>
              <a:t>(</a:t>
            </a:r>
            <a:r>
              <a:rPr lang="uk-UA" sz="2400" b="1" i="1" dirty="0">
                <a:latin typeface="Times New Roman"/>
                <a:ea typeface="Times New Roman"/>
              </a:rPr>
              <a:t>за Романенко О.Р.)</a:t>
            </a:r>
            <a:endParaRPr lang="ru-RU" sz="2400" dirty="0">
              <a:latin typeface="Times New Roman"/>
              <a:ea typeface="Times New Roman"/>
            </a:endParaRPr>
          </a:p>
          <a:p>
            <a:pPr algn="just"/>
            <a:r>
              <a:rPr lang="en-US" sz="2400" b="1" i="1" spc="-10" dirty="0">
                <a:latin typeface="Times New Roman"/>
                <a:ea typeface="Times New Roman"/>
              </a:rPr>
              <a:t> </a:t>
            </a:r>
            <a:r>
              <a:rPr lang="en-US" sz="2400" b="1" i="1" spc="-10" dirty="0" smtClean="0">
                <a:latin typeface="Times New Roman"/>
                <a:ea typeface="Times New Roman"/>
              </a:rPr>
              <a:t>   </a:t>
            </a:r>
            <a:r>
              <a:rPr lang="uk-UA" sz="2400" b="1" i="1" spc="-10" dirty="0" smtClean="0">
                <a:latin typeface="Times New Roman"/>
                <a:ea typeface="Times New Roman"/>
              </a:rPr>
              <a:t>Фінанси </a:t>
            </a:r>
            <a:r>
              <a:rPr lang="uk-UA" sz="2400" b="1" i="1" spc="-10" dirty="0">
                <a:latin typeface="Times New Roman"/>
                <a:ea typeface="Times New Roman"/>
              </a:rPr>
              <a:t>підприємств</a:t>
            </a:r>
            <a:r>
              <a:rPr lang="uk-UA" sz="2400" spc="-10" dirty="0">
                <a:latin typeface="Times New Roman"/>
                <a:ea typeface="Times New Roman"/>
              </a:rPr>
              <a:t> </a:t>
            </a:r>
            <a:r>
              <a:rPr lang="uk-UA" sz="2400" i="1" spc="-10" dirty="0">
                <a:latin typeface="Times New Roman"/>
                <a:ea typeface="Times New Roman"/>
              </a:rPr>
              <a:t>— базова підсистема фінансової системи держави. Вони функціонують у сфері суспільного виробництва, де створюється валовий внутрішній продукт, матеріальні та нематеріальні блага.</a:t>
            </a:r>
            <a:r>
              <a:rPr lang="uk-UA" sz="2400" spc="-10" dirty="0">
                <a:latin typeface="Times New Roman"/>
                <a:ea typeface="Times New Roman"/>
              </a:rPr>
              <a:t> Саме тому від стану фінансів підприємств залежить можливість задоволення суспільних потреб, фінансова стійкість країни. </a:t>
            </a:r>
            <a:r>
              <a:rPr lang="uk-UA" sz="2400" b="1" i="1" spc="-10" dirty="0">
                <a:latin typeface="Times New Roman"/>
                <a:ea typeface="Times New Roman"/>
              </a:rPr>
              <a:t>Це відносно самостійна сфера фінансових відносин, яка має свою специфіку організації та реалізації притаманних фінансам функцій.</a:t>
            </a:r>
            <a:r>
              <a:rPr lang="uk-UA" sz="2400" spc="-10" dirty="0">
                <a:latin typeface="Times New Roman"/>
                <a:ea typeface="Times New Roman"/>
              </a:rPr>
              <a:t> </a:t>
            </a:r>
            <a:endParaRPr lang="ru-RU" sz="2400" dirty="0"/>
          </a:p>
        </p:txBody>
      </p:sp>
    </p:spTree>
    <p:extLst>
      <p:ext uri="{BB962C8B-B14F-4D97-AF65-F5344CB8AC3E}">
        <p14:creationId xmlns:p14="http://schemas.microsoft.com/office/powerpoint/2010/main" val="490670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984" y="-819472"/>
            <a:ext cx="17713968" cy="791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581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992" y="-819472"/>
            <a:ext cx="18074008" cy="813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938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280920" cy="6186309"/>
          </a:xfrm>
          <a:prstGeom prst="rect">
            <a:avLst/>
          </a:prstGeom>
        </p:spPr>
        <p:txBody>
          <a:bodyPr wrap="square">
            <a:spAutoFit/>
          </a:bodyPr>
          <a:lstStyle/>
          <a:p>
            <a:pPr algn="just"/>
            <a:r>
              <a:rPr lang="ru-RU" sz="2400" dirty="0" smtClean="0">
                <a:latin typeface="TimesNewRoman"/>
              </a:rPr>
              <a:t>	</a:t>
            </a:r>
            <a:r>
              <a:rPr lang="ru-RU" sz="2300" dirty="0" err="1" smtClean="0">
                <a:latin typeface="Times New Roman" pitchFamily="18" charset="0"/>
                <a:cs typeface="Times New Roman" pitchFamily="18" charset="0"/>
              </a:rPr>
              <a:t>Аналіз</a:t>
            </a:r>
            <a:r>
              <a:rPr lang="ru-RU" sz="2300" dirty="0" smtClean="0">
                <a:latin typeface="Times New Roman" pitchFamily="18" charset="0"/>
                <a:cs typeface="Times New Roman" pitchFamily="18" charset="0"/>
              </a:rPr>
              <a:t> </a:t>
            </a:r>
            <a:r>
              <a:rPr lang="ru-RU" sz="2300" dirty="0" err="1">
                <a:latin typeface="Times New Roman" pitchFamily="18" charset="0"/>
                <a:cs typeface="Times New Roman" pitchFamily="18" charset="0"/>
              </a:rPr>
              <a:t>табличної</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інформації</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свідчить</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що</a:t>
            </a:r>
            <a:r>
              <a:rPr lang="ru-RU" sz="2300" dirty="0">
                <a:latin typeface="Times New Roman" pitchFamily="18" charset="0"/>
                <a:cs typeface="Times New Roman" pitchFamily="18" charset="0"/>
              </a:rPr>
              <a:t> </a:t>
            </a:r>
            <a:r>
              <a:rPr lang="ru-RU" sz="2300" i="1" dirty="0">
                <a:latin typeface="Times New Roman" pitchFamily="18" charset="0"/>
                <a:cs typeface="Times New Roman" pitchFamily="18" charset="0"/>
              </a:rPr>
              <a:t>корпоративна </a:t>
            </a:r>
            <a:r>
              <a:rPr lang="ru-RU" sz="2300" i="1" dirty="0" err="1">
                <a:latin typeface="Times New Roman" pitchFamily="18" charset="0"/>
                <a:cs typeface="Times New Roman" pitchFamily="18" charset="0"/>
              </a:rPr>
              <a:t>власність</a:t>
            </a:r>
            <a:r>
              <a:rPr lang="ru-RU" sz="2300" i="1" dirty="0">
                <a:latin typeface="Times New Roman" pitchFamily="18" charset="0"/>
                <a:cs typeface="Times New Roman" pitchFamily="18" charset="0"/>
              </a:rPr>
              <a:t> </a:t>
            </a:r>
            <a:r>
              <a:rPr lang="ru-RU" sz="2300" dirty="0">
                <a:latin typeface="Times New Roman" pitchFamily="18" charset="0"/>
                <a:cs typeface="Times New Roman" pitchFamily="18" charset="0"/>
              </a:rPr>
              <a:t>(</a:t>
            </a:r>
            <a:r>
              <a:rPr lang="ru-RU" sz="2300" dirty="0" err="1" smtClean="0">
                <a:latin typeface="Times New Roman" pitchFamily="18" charset="0"/>
                <a:cs typeface="Times New Roman" pitchFamily="18" charset="0"/>
              </a:rPr>
              <a:t>акціонерні</a:t>
            </a:r>
            <a:r>
              <a:rPr lang="ru-RU" sz="2300" dirty="0" smtClean="0">
                <a:latin typeface="Times New Roman" pitchFamily="18" charset="0"/>
                <a:cs typeface="Times New Roman" pitchFamily="18" charset="0"/>
              </a:rPr>
              <a:t> </a:t>
            </a:r>
            <a:r>
              <a:rPr lang="ru-RU" sz="2300" dirty="0" err="1">
                <a:latin typeface="Times New Roman" pitchFamily="18" charset="0"/>
                <a:cs typeface="Times New Roman" pitchFamily="18" charset="0"/>
              </a:rPr>
              <a:t>товариства</a:t>
            </a:r>
            <a:r>
              <a:rPr lang="ru-RU" sz="2300" dirty="0">
                <a:latin typeface="Times New Roman" pitchFamily="18" charset="0"/>
                <a:cs typeface="Times New Roman" pitchFamily="18" charset="0"/>
              </a:rPr>
              <a:t>) є </a:t>
            </a:r>
            <a:r>
              <a:rPr lang="ru-RU" sz="2300" dirty="0" err="1">
                <a:latin typeface="Times New Roman" pitchFamily="18" charset="0"/>
                <a:cs typeface="Times New Roman" pitchFamily="18" charset="0"/>
              </a:rPr>
              <a:t>кращою</a:t>
            </a:r>
            <a:r>
              <a:rPr lang="ru-RU" sz="2300" dirty="0">
                <a:latin typeface="Times New Roman" pitchFamily="18" charset="0"/>
                <a:cs typeface="Times New Roman" pitchFamily="18" charset="0"/>
              </a:rPr>
              <a:t> формою </a:t>
            </a:r>
            <a:r>
              <a:rPr lang="ru-RU" sz="2300" dirty="0" err="1">
                <a:latin typeface="Times New Roman" pitchFamily="18" charset="0"/>
                <a:cs typeface="Times New Roman" pitchFamily="18" charset="0"/>
              </a:rPr>
              <a:t>організації</a:t>
            </a:r>
            <a:r>
              <a:rPr lang="ru-RU" sz="2300" dirty="0">
                <a:latin typeface="Times New Roman" pitchFamily="18" charset="0"/>
                <a:cs typeface="Times New Roman" pitchFamily="18" charset="0"/>
              </a:rPr>
              <a:t> в тому </a:t>
            </a:r>
            <a:r>
              <a:rPr lang="ru-RU" sz="2300" dirty="0" err="1">
                <a:latin typeface="Times New Roman" pitchFamily="18" charset="0"/>
                <a:cs typeface="Times New Roman" pitchFamily="18" charset="0"/>
              </a:rPr>
              <a:t>випадку</a:t>
            </a: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коли </a:t>
            </a:r>
            <a:r>
              <a:rPr lang="ru-RU" sz="2300" dirty="0" err="1" smtClean="0">
                <a:latin typeface="Times New Roman" pitchFamily="18" charset="0"/>
                <a:cs typeface="Times New Roman" pitchFamily="18" charset="0"/>
              </a:rPr>
              <a:t>технологія</a:t>
            </a:r>
            <a:r>
              <a:rPr lang="ru-RU" sz="2300" dirty="0" smtClean="0">
                <a:latin typeface="Times New Roman" pitchFamily="18" charset="0"/>
                <a:cs typeface="Times New Roman" pitchFamily="18" charset="0"/>
              </a:rPr>
              <a:t> </a:t>
            </a:r>
            <a:r>
              <a:rPr lang="ru-RU" sz="2300" dirty="0" err="1">
                <a:latin typeface="Times New Roman" pitchFamily="18" charset="0"/>
                <a:cs typeface="Times New Roman" pitchFamily="18" charset="0"/>
              </a:rPr>
              <a:t>виробництва</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передбачає</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високий</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рівень</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інтенсивності</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використання</a:t>
            </a:r>
            <a:r>
              <a:rPr lang="ru-RU" sz="2300" dirty="0" smtClean="0">
                <a:latin typeface="Times New Roman" pitchFamily="18" charset="0"/>
                <a:cs typeface="Times New Roman" pitchFamily="18" charset="0"/>
              </a:rPr>
              <a:t> </a:t>
            </a:r>
            <a:r>
              <a:rPr lang="ru-RU" sz="2300" dirty="0" err="1">
                <a:latin typeface="Times New Roman" pitchFamily="18" charset="0"/>
                <a:cs typeface="Times New Roman" pitchFamily="18" charset="0"/>
              </a:rPr>
              <a:t>капіталу</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кількість</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існуючих</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фірм</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гарантує</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конкурентне</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середовище</a:t>
            </a:r>
            <a:r>
              <a:rPr lang="ru-RU" sz="2300" dirty="0" smtClean="0">
                <a:latin typeface="Times New Roman" pitchFamily="18" charset="0"/>
                <a:cs typeface="Times New Roman" pitchFamily="18" charset="0"/>
              </a:rPr>
              <a:t>, а </a:t>
            </a:r>
            <a:r>
              <a:rPr lang="ru-RU" sz="2300" dirty="0" err="1">
                <a:latin typeface="Times New Roman" pitchFamily="18" charset="0"/>
                <a:cs typeface="Times New Roman" pitchFamily="18" charset="0"/>
              </a:rPr>
              <a:t>зовнішні</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умови</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відносно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стабільні</a:t>
            </a:r>
            <a:r>
              <a:rPr lang="ru-RU" sz="2300" dirty="0">
                <a:latin typeface="Times New Roman" pitchFamily="18" charset="0"/>
                <a:cs typeface="Times New Roman" pitchFamily="18" charset="0"/>
              </a:rPr>
              <a:t>. </a:t>
            </a:r>
            <a:endParaRPr lang="ru-RU" sz="2300" dirty="0" smtClean="0">
              <a:latin typeface="Times New Roman" pitchFamily="18" charset="0"/>
              <a:cs typeface="Times New Roman" pitchFamily="18" charset="0"/>
            </a:endParaRPr>
          </a:p>
          <a:p>
            <a:pPr algn="just"/>
            <a:r>
              <a:rPr lang="ru-RU" sz="2300" i="1" dirty="0">
                <a:latin typeface="Times New Roman" pitchFamily="18" charset="0"/>
                <a:cs typeface="Times New Roman" pitchFamily="18" charset="0"/>
              </a:rPr>
              <a:t>	</a:t>
            </a:r>
            <a:r>
              <a:rPr lang="ru-RU" sz="2300" i="1" dirty="0" smtClean="0">
                <a:latin typeface="Times New Roman" pitchFamily="18" charset="0"/>
                <a:cs typeface="Times New Roman" pitchFamily="18" charset="0"/>
              </a:rPr>
              <a:t>Приватна </a:t>
            </a:r>
            <a:r>
              <a:rPr lang="ru-RU" sz="2300" i="1" dirty="0">
                <a:latin typeface="Times New Roman" pitchFamily="18" charset="0"/>
                <a:cs typeface="Times New Roman" pitchFamily="18" charset="0"/>
              </a:rPr>
              <a:t>(</a:t>
            </a:r>
            <a:r>
              <a:rPr lang="ru-RU" sz="2300" i="1" dirty="0" err="1">
                <a:latin typeface="Times New Roman" pitchFamily="18" charset="0"/>
                <a:cs typeface="Times New Roman" pitchFamily="18" charset="0"/>
              </a:rPr>
              <a:t>індивідуальна</a:t>
            </a:r>
            <a:r>
              <a:rPr lang="ru-RU" sz="2300" i="1" dirty="0">
                <a:latin typeface="Times New Roman" pitchFamily="18" charset="0"/>
                <a:cs typeface="Times New Roman" pitchFamily="18" charset="0"/>
              </a:rPr>
              <a:t>) </a:t>
            </a:r>
            <a:r>
              <a:rPr lang="ru-RU" sz="2300" i="1" dirty="0" err="1" smtClean="0">
                <a:latin typeface="Times New Roman" pitchFamily="18" charset="0"/>
                <a:cs typeface="Times New Roman" pitchFamily="18" charset="0"/>
              </a:rPr>
              <a:t>власність</a:t>
            </a:r>
            <a:r>
              <a:rPr lang="ru-RU" sz="2300" i="1"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порівнянно</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з корпоративною, </a:t>
            </a:r>
            <a:r>
              <a:rPr lang="ru-RU" sz="2300" dirty="0" err="1">
                <a:latin typeface="Times New Roman" pitchFamily="18" charset="0"/>
                <a:cs typeface="Times New Roman" pitchFamily="18" charset="0"/>
              </a:rPr>
              <a:t>має</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переваги</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тоді</a:t>
            </a:r>
            <a:r>
              <a:rPr lang="ru-RU" sz="2300" dirty="0">
                <a:latin typeface="Times New Roman" pitchFamily="18" charset="0"/>
                <a:cs typeface="Times New Roman" pitchFamily="18" charset="0"/>
              </a:rPr>
              <a:t>, коли </a:t>
            </a:r>
            <a:r>
              <a:rPr lang="ru-RU" sz="2300" dirty="0" err="1">
                <a:latin typeface="Times New Roman" pitchFamily="18" charset="0"/>
                <a:cs typeface="Times New Roman" pitchFamily="18" charset="0"/>
              </a:rPr>
              <a:t>рівень</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ризику</a:t>
            </a:r>
            <a:r>
              <a:rPr lang="ru-RU" sz="2300" dirty="0">
                <a:latin typeface="Times New Roman" pitchFamily="18" charset="0"/>
                <a:cs typeface="Times New Roman" pitchFamily="18" charset="0"/>
              </a:rPr>
              <a:t> в </a:t>
            </a:r>
            <a:r>
              <a:rPr lang="ru-RU" sz="2300" dirty="0" err="1" smtClean="0">
                <a:latin typeface="Times New Roman" pitchFamily="18" charset="0"/>
                <a:cs typeface="Times New Roman" pitchFamily="18" charset="0"/>
              </a:rPr>
              <a:t>бізнесі</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та </a:t>
            </a:r>
            <a:r>
              <a:rPr lang="ru-RU" sz="2300" dirty="0" err="1">
                <a:latin typeface="Times New Roman" pitchFamily="18" charset="0"/>
                <a:cs typeface="Times New Roman" pitchFamily="18" charset="0"/>
              </a:rPr>
              <a:t>інтенсивність</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використання</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капіталу</a:t>
            </a:r>
            <a:r>
              <a:rPr lang="ru-RU" sz="2300" dirty="0">
                <a:latin typeface="Times New Roman" pitchFamily="18" charset="0"/>
                <a:cs typeface="Times New Roman" pitchFamily="18" charset="0"/>
              </a:rPr>
              <a:t> є </a:t>
            </a:r>
            <a:r>
              <a:rPr lang="ru-RU" sz="2300" dirty="0" err="1">
                <a:latin typeface="Times New Roman" pitchFamily="18" charset="0"/>
                <a:cs typeface="Times New Roman" pitchFamily="18" charset="0"/>
              </a:rPr>
              <a:t>нижчими</a:t>
            </a:r>
            <a:r>
              <a:rPr lang="ru-RU" sz="2300" dirty="0">
                <a:latin typeface="Times New Roman" pitchFamily="18" charset="0"/>
                <a:cs typeface="Times New Roman" pitchFamily="18" charset="0"/>
              </a:rPr>
              <a:t>. </a:t>
            </a:r>
            <a:r>
              <a:rPr lang="ru-RU" sz="2300" dirty="0" smtClean="0">
                <a:latin typeface="Times New Roman" pitchFamily="18" charset="0"/>
                <a:cs typeface="Times New Roman" pitchFamily="18" charset="0"/>
              </a:rPr>
              <a:t>	</a:t>
            </a:r>
            <a:r>
              <a:rPr lang="ru-RU" sz="2300" i="1" dirty="0" err="1" smtClean="0">
                <a:latin typeface="Times New Roman" pitchFamily="18" charset="0"/>
                <a:cs typeface="Times New Roman" pitchFamily="18" charset="0"/>
              </a:rPr>
              <a:t>Колективний</a:t>
            </a:r>
            <a:r>
              <a:rPr lang="ru-RU" sz="2300" i="1" dirty="0" smtClean="0">
                <a:latin typeface="Times New Roman" pitchFamily="18" charset="0"/>
                <a:cs typeface="Times New Roman" pitchFamily="18" charset="0"/>
              </a:rPr>
              <a:t>, </a:t>
            </a:r>
            <a:r>
              <a:rPr lang="ru-RU" sz="2300" i="1" dirty="0" err="1" smtClean="0">
                <a:latin typeface="Times New Roman" pitchFamily="18" charset="0"/>
                <a:cs typeface="Times New Roman" pitchFamily="18" charset="0"/>
              </a:rPr>
              <a:t>демократичний</a:t>
            </a:r>
            <a:r>
              <a:rPr lang="ru-RU" sz="2300" i="1" dirty="0" smtClean="0">
                <a:latin typeface="Times New Roman" pitchFamily="18" charset="0"/>
                <a:cs typeface="Times New Roman" pitchFamily="18" charset="0"/>
              </a:rPr>
              <a:t> вид </a:t>
            </a:r>
            <a:r>
              <a:rPr lang="ru-RU" sz="2300" i="1" dirty="0" err="1" smtClean="0">
                <a:latin typeface="Times New Roman" pitchFamily="18" charset="0"/>
                <a:cs typeface="Times New Roman" pitchFamily="18" charset="0"/>
              </a:rPr>
              <a:t>власності</a:t>
            </a:r>
            <a:r>
              <a:rPr lang="ru-RU" sz="2300" i="1" dirty="0" smtClean="0">
                <a:latin typeface="Times New Roman" pitchFamily="18" charset="0"/>
                <a:cs typeface="Times New Roman" pitchFamily="18" charset="0"/>
              </a:rPr>
              <a:t> </a:t>
            </a:r>
            <a:r>
              <a:rPr lang="ru-RU" sz="2300" dirty="0" smtClean="0">
                <a:latin typeface="Times New Roman" pitchFamily="18" charset="0"/>
                <a:cs typeface="Times New Roman" pitchFamily="18" charset="0"/>
              </a:rPr>
              <a:t>(</a:t>
            </a:r>
            <a:r>
              <a:rPr lang="ru-RU" sz="2300" dirty="0" err="1">
                <a:latin typeface="Times New Roman" pitchFamily="18" charset="0"/>
                <a:cs typeface="Times New Roman" pitchFamily="18" charset="0"/>
              </a:rPr>
              <a:t>інші</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товариства</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передбачає</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вищий</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рівень</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солідарності</a:t>
            </a:r>
            <a:r>
              <a:rPr lang="ru-RU" sz="2300" dirty="0" smtClean="0">
                <a:latin typeface="Times New Roman" pitchFamily="18" charset="0"/>
                <a:cs typeface="Times New Roman" pitchFamily="18" charset="0"/>
              </a:rPr>
              <a:t> </a:t>
            </a:r>
            <a:r>
              <a:rPr lang="ru-RU" sz="2300" dirty="0" err="1">
                <a:latin typeface="Times New Roman" pitchFamily="18" charset="0"/>
                <a:cs typeface="Times New Roman" pitchFamily="18" charset="0"/>
              </a:rPr>
              <a:t>робітників</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підприємства</a:t>
            </a:r>
            <a:r>
              <a:rPr lang="ru-RU" sz="2300" dirty="0">
                <a:latin typeface="Times New Roman" pitchFamily="18" charset="0"/>
                <a:cs typeface="Times New Roman" pitchFamily="18" charset="0"/>
              </a:rPr>
              <a:t>, а </a:t>
            </a:r>
            <a:r>
              <a:rPr lang="ru-RU" sz="2300" dirty="0" err="1">
                <a:latin typeface="Times New Roman" pitchFamily="18" charset="0"/>
                <a:cs typeface="Times New Roman" pitchFamily="18" charset="0"/>
              </a:rPr>
              <a:t>інтенсивність</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використання</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капіталу</a:t>
            </a:r>
            <a:r>
              <a:rPr lang="ru-RU" sz="2300" dirty="0" smtClean="0">
                <a:latin typeface="Times New Roman" pitchFamily="18" charset="0"/>
                <a:cs typeface="Times New Roman" pitchFamily="18" charset="0"/>
              </a:rPr>
              <a:t> та </a:t>
            </a:r>
            <a:r>
              <a:rPr lang="ru-RU" sz="2300" dirty="0" err="1">
                <a:latin typeface="Times New Roman" pitchFamily="18" charset="0"/>
                <a:cs typeface="Times New Roman" pitchFamily="18" charset="0"/>
              </a:rPr>
              <a:t>ризик</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мають</a:t>
            </a:r>
            <a:r>
              <a:rPr lang="ru-RU" sz="2300" dirty="0">
                <a:latin typeface="Times New Roman" pitchFamily="18" charset="0"/>
                <a:cs typeface="Times New Roman" pitchFamily="18" charset="0"/>
              </a:rPr>
              <a:t> бути </a:t>
            </a:r>
            <a:r>
              <a:rPr lang="ru-RU" sz="2300" dirty="0" err="1">
                <a:latin typeface="Times New Roman" pitchFamily="18" charset="0"/>
                <a:cs typeface="Times New Roman" pitchFamily="18" charset="0"/>
              </a:rPr>
              <a:t>нижчими</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ніж</a:t>
            </a:r>
            <a:r>
              <a:rPr lang="ru-RU" sz="2300" dirty="0">
                <a:latin typeface="Times New Roman" pitchFamily="18" charset="0"/>
                <a:cs typeface="Times New Roman" pitchFamily="18" charset="0"/>
              </a:rPr>
              <a:t> у </a:t>
            </a:r>
            <a:r>
              <a:rPr lang="ru-RU" sz="2300" dirty="0" err="1">
                <a:latin typeface="Times New Roman" pitchFamily="18" charset="0"/>
                <a:cs typeface="Times New Roman" pitchFamily="18" charset="0"/>
              </a:rPr>
              <a:t>випадку</a:t>
            </a:r>
            <a:r>
              <a:rPr lang="ru-RU" sz="2300" dirty="0">
                <a:latin typeface="Times New Roman" pitchFamily="18" charset="0"/>
                <a:cs typeface="Times New Roman" pitchFamily="18" charset="0"/>
              </a:rPr>
              <a:t> з </a:t>
            </a:r>
            <a:r>
              <a:rPr lang="ru-RU" sz="2300" dirty="0" err="1">
                <a:latin typeface="Times New Roman" pitchFamily="18" charset="0"/>
                <a:cs typeface="Times New Roman" pitchFamily="18" charset="0"/>
              </a:rPr>
              <a:t>приватним</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бізнесом</a:t>
            </a:r>
            <a:r>
              <a:rPr lang="ru-RU" sz="2300" dirty="0">
                <a:latin typeface="Times New Roman" pitchFamily="18" charset="0"/>
                <a:cs typeface="Times New Roman" pitchFamily="18" charset="0"/>
              </a:rPr>
              <a:t>.</a:t>
            </a:r>
          </a:p>
          <a:p>
            <a:pPr algn="just"/>
            <a:r>
              <a:rPr lang="ru-RU" sz="2400" dirty="0" smtClean="0">
                <a:solidFill>
                  <a:prstClr val="black"/>
                </a:solidFill>
                <a:latin typeface="Times New Roman" pitchFamily="18" charset="0"/>
                <a:cs typeface="Times New Roman" pitchFamily="18" charset="0"/>
              </a:rPr>
              <a:t>	За </a:t>
            </a:r>
            <a:r>
              <a:rPr lang="ru-RU" sz="2400" dirty="0" err="1">
                <a:solidFill>
                  <a:prstClr val="black"/>
                </a:solidFill>
                <a:latin typeface="Times New Roman" pitchFamily="18" charset="0"/>
                <a:cs typeface="Times New Roman" pitchFamily="18" charset="0"/>
              </a:rPr>
              <a:t>даними</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таблиці</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можна</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бачити</a:t>
            </a:r>
            <a:r>
              <a:rPr lang="ru-RU" sz="2400" dirty="0">
                <a:solidFill>
                  <a:prstClr val="black"/>
                </a:solidFill>
                <a:latin typeface="Times New Roman" pitchFamily="18" charset="0"/>
                <a:cs typeface="Times New Roman" pitchFamily="18" charset="0"/>
              </a:rPr>
              <a:t> </a:t>
            </a:r>
            <a:r>
              <a:rPr lang="ru-RU" sz="2400" i="1" dirty="0" err="1">
                <a:solidFill>
                  <a:prstClr val="black"/>
                </a:solidFill>
                <a:latin typeface="Times New Roman" pitchFamily="18" charset="0"/>
                <a:cs typeface="Times New Roman" pitchFamily="18" charset="0"/>
              </a:rPr>
              <a:t>важливу</a:t>
            </a:r>
            <a:r>
              <a:rPr lang="ru-RU" sz="2400" i="1" dirty="0">
                <a:solidFill>
                  <a:prstClr val="black"/>
                </a:solidFill>
                <a:latin typeface="Times New Roman" pitchFamily="18" charset="0"/>
                <a:cs typeface="Times New Roman" pitchFamily="18" charset="0"/>
              </a:rPr>
              <a:t> </a:t>
            </a:r>
            <a:r>
              <a:rPr lang="ru-RU" sz="2400" i="1" dirty="0" err="1">
                <a:solidFill>
                  <a:prstClr val="black"/>
                </a:solidFill>
                <a:latin typeface="Times New Roman" pitchFamily="18" charset="0"/>
                <a:cs typeface="Times New Roman" pitchFamily="18" charset="0"/>
              </a:rPr>
              <a:t>перевагу</a:t>
            </a:r>
            <a:r>
              <a:rPr lang="ru-RU" sz="2400" i="1" dirty="0">
                <a:solidFill>
                  <a:prstClr val="black"/>
                </a:solidFill>
                <a:latin typeface="Times New Roman" pitchFamily="18" charset="0"/>
                <a:cs typeface="Times New Roman" pitchFamily="18" charset="0"/>
              </a:rPr>
              <a:t> </a:t>
            </a:r>
            <a:r>
              <a:rPr lang="ru-RU" sz="2400" i="1" dirty="0" err="1">
                <a:solidFill>
                  <a:prstClr val="black"/>
                </a:solidFill>
                <a:latin typeface="Times New Roman" pitchFamily="18" charset="0"/>
                <a:cs typeface="Times New Roman" pitchFamily="18" charset="0"/>
              </a:rPr>
              <a:t>корпорацій</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порівнянно</a:t>
            </a:r>
            <a:r>
              <a:rPr lang="ru-RU" sz="2400" dirty="0">
                <a:solidFill>
                  <a:prstClr val="black"/>
                </a:solidFill>
                <a:latin typeface="Times New Roman" pitchFamily="18" charset="0"/>
                <a:cs typeface="Times New Roman" pitchFamily="18" charset="0"/>
              </a:rPr>
              <a:t> з </a:t>
            </a:r>
            <a:r>
              <a:rPr lang="ru-RU" sz="2400" dirty="0" err="1">
                <a:solidFill>
                  <a:prstClr val="black"/>
                </a:solidFill>
                <a:latin typeface="Times New Roman" pitchFamily="18" charset="0"/>
                <a:cs typeface="Times New Roman" pitchFamily="18" charset="0"/>
              </a:rPr>
              <a:t>іншими</a:t>
            </a:r>
            <a:r>
              <a:rPr lang="ru-RU" sz="2400" dirty="0">
                <a:solidFill>
                  <a:prstClr val="black"/>
                </a:solidFill>
                <a:latin typeface="Times New Roman" pitchFamily="18" charset="0"/>
                <a:cs typeface="Times New Roman" pitchFamily="18" charset="0"/>
              </a:rPr>
              <a:t> формами </a:t>
            </a:r>
            <a:r>
              <a:rPr lang="ru-RU" sz="2400" dirty="0" err="1">
                <a:solidFill>
                  <a:prstClr val="black"/>
                </a:solidFill>
                <a:latin typeface="Times New Roman" pitchFamily="18" charset="0"/>
                <a:cs typeface="Times New Roman" pitchFamily="18" charset="0"/>
              </a:rPr>
              <a:t>бізнесу</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внаслідок</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можливості</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акумулювання</a:t>
            </a:r>
            <a:r>
              <a:rPr lang="ru-RU" sz="2400" dirty="0">
                <a:solidFill>
                  <a:prstClr val="black"/>
                </a:solidFill>
                <a:latin typeface="Times New Roman" pitchFamily="18" charset="0"/>
                <a:cs typeface="Times New Roman" pitchFamily="18" charset="0"/>
              </a:rPr>
              <a:t> великих </a:t>
            </a:r>
            <a:r>
              <a:rPr lang="ru-RU" sz="2400" dirty="0" err="1">
                <a:solidFill>
                  <a:prstClr val="black"/>
                </a:solidFill>
                <a:latin typeface="Times New Roman" pitchFamily="18" charset="0"/>
                <a:cs typeface="Times New Roman" pitchFamily="18" charset="0"/>
              </a:rPr>
              <a:t>обсягів</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фінансових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ресурсів</a:t>
            </a:r>
            <a:r>
              <a:rPr lang="ru-RU" sz="2400" dirty="0">
                <a:solidFill>
                  <a:prstClr val="black"/>
                </a:solidFill>
                <a:latin typeface="Times New Roman" pitchFamily="18" charset="0"/>
                <a:cs typeface="Times New Roman" pitchFamily="18" charset="0"/>
              </a:rPr>
              <a:t> через </a:t>
            </a:r>
            <a:r>
              <a:rPr lang="ru-RU" sz="2400" dirty="0" err="1">
                <a:solidFill>
                  <a:prstClr val="black"/>
                </a:solidFill>
                <a:latin typeface="Times New Roman" pitchFamily="18" charset="0"/>
                <a:cs typeface="Times New Roman" pitchFamily="18" charset="0"/>
              </a:rPr>
              <a:t>емісію</a:t>
            </a:r>
            <a:r>
              <a:rPr lang="ru-RU" sz="2400" dirty="0">
                <a:solidFill>
                  <a:prstClr val="black"/>
                </a:solidFill>
                <a:latin typeface="Times New Roman" pitchFamily="18" charset="0"/>
                <a:cs typeface="Times New Roman" pitchFamily="18" charset="0"/>
              </a:rPr>
              <a:t> та </a:t>
            </a:r>
            <a:r>
              <a:rPr lang="ru-RU" sz="2400" dirty="0" err="1">
                <a:solidFill>
                  <a:prstClr val="black"/>
                </a:solidFill>
                <a:latin typeface="Times New Roman" pitchFamily="18" charset="0"/>
                <a:cs typeface="Times New Roman" pitchFamily="18" charset="0"/>
              </a:rPr>
              <a:t>розповсюдження</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цінних</a:t>
            </a:r>
            <a:r>
              <a:rPr lang="ru-RU" sz="2400" dirty="0">
                <a:solidFill>
                  <a:prstClr val="black"/>
                </a:solidFill>
                <a:latin typeface="Times New Roman" pitchFamily="18" charset="0"/>
                <a:cs typeface="Times New Roman" pitchFamily="18" charset="0"/>
              </a:rPr>
              <a:t> </a:t>
            </a:r>
            <a:r>
              <a:rPr lang="ru-RU" sz="2400" dirty="0" err="1">
                <a:solidFill>
                  <a:prstClr val="black"/>
                </a:solidFill>
                <a:latin typeface="Times New Roman" pitchFamily="18" charset="0"/>
                <a:cs typeface="Times New Roman" pitchFamily="18" charset="0"/>
              </a:rPr>
              <a:t>паперів</a:t>
            </a:r>
            <a:r>
              <a:rPr lang="ru-RU" sz="2400" dirty="0">
                <a:solidFill>
                  <a:prstClr val="black"/>
                </a:solidFill>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597756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352928" cy="6109365"/>
          </a:xfrm>
          <a:prstGeom prst="rect">
            <a:avLst/>
          </a:prstGeom>
        </p:spPr>
        <p:txBody>
          <a:bodyPr wrap="square">
            <a:spAutoFit/>
          </a:bodyPr>
          <a:lstStyle/>
          <a:p>
            <a:pPr lvl="0" algn="just"/>
            <a:r>
              <a:rPr lang="ru-RU" sz="2300" dirty="0" err="1" smtClean="0">
                <a:solidFill>
                  <a:prstClr val="black"/>
                </a:solidFill>
                <a:latin typeface="Times New Roman" pitchFamily="18" charset="0"/>
                <a:cs typeface="Times New Roman" pitchFamily="18" charset="0"/>
              </a:rPr>
              <a:t>Важливого</a:t>
            </a:r>
            <a:r>
              <a:rPr lang="ru-RU" sz="2300" dirty="0" smtClean="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значення</a:t>
            </a:r>
            <a:r>
              <a:rPr lang="ru-RU" sz="2300" dirty="0">
                <a:solidFill>
                  <a:prstClr val="black"/>
                </a:solidFill>
                <a:latin typeface="Times New Roman" pitchFamily="18" charset="0"/>
                <a:cs typeface="Times New Roman" pitchFamily="18" charset="0"/>
              </a:rPr>
              <a:t> тут </a:t>
            </a:r>
            <a:r>
              <a:rPr lang="ru-RU" sz="2300" dirty="0" err="1">
                <a:solidFill>
                  <a:prstClr val="black"/>
                </a:solidFill>
                <a:latin typeface="Times New Roman" pitchFamily="18" charset="0"/>
                <a:cs typeface="Times New Roman" pitchFamily="18" charset="0"/>
              </a:rPr>
              <a:t>має</a:t>
            </a:r>
            <a:r>
              <a:rPr lang="ru-RU" sz="2300" dirty="0">
                <a:solidFill>
                  <a:prstClr val="black"/>
                </a:solidFill>
                <a:latin typeface="Times New Roman" pitchFamily="18" charset="0"/>
                <a:cs typeface="Times New Roman" pitchFamily="18" charset="0"/>
              </a:rPr>
              <a:t> </a:t>
            </a:r>
            <a:r>
              <a:rPr lang="ru-RU" sz="2300" i="1" dirty="0" err="1">
                <a:solidFill>
                  <a:prstClr val="black"/>
                </a:solidFill>
                <a:latin typeface="Times New Roman" pitchFamily="18" charset="0"/>
                <a:cs typeface="Times New Roman" pitchFamily="18" charset="0"/>
              </a:rPr>
              <a:t>обмежена</a:t>
            </a:r>
            <a:r>
              <a:rPr lang="ru-RU" sz="2300" i="1" dirty="0">
                <a:solidFill>
                  <a:prstClr val="black"/>
                </a:solidFill>
                <a:latin typeface="Times New Roman" pitchFamily="18" charset="0"/>
                <a:cs typeface="Times New Roman" pitchFamily="18" charset="0"/>
              </a:rPr>
              <a:t> </a:t>
            </a:r>
            <a:r>
              <a:rPr lang="ru-RU" sz="2300" i="1" dirty="0" err="1">
                <a:solidFill>
                  <a:prstClr val="black"/>
                </a:solidFill>
                <a:latin typeface="Times New Roman" pitchFamily="18" charset="0"/>
                <a:cs typeface="Times New Roman" pitchFamily="18" charset="0"/>
              </a:rPr>
              <a:t>відповідальність</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оскільки</a:t>
            </a:r>
            <a:r>
              <a:rPr lang="ru-RU" sz="2300" dirty="0">
                <a:solidFill>
                  <a:prstClr val="black"/>
                </a:solidFill>
                <a:latin typeface="Times New Roman" pitchFamily="18" charset="0"/>
                <a:cs typeface="Times New Roman" pitchFamily="18" charset="0"/>
              </a:rPr>
              <a:t> в </a:t>
            </a:r>
            <a:r>
              <a:rPr lang="ru-RU" sz="2300" dirty="0" err="1">
                <a:solidFill>
                  <a:prstClr val="black"/>
                </a:solidFill>
                <a:latin typeface="Times New Roman" pitchFamily="18" charset="0"/>
                <a:cs typeface="Times New Roman" pitchFamily="18" charset="0"/>
              </a:rPr>
              <a:t>найгіршому</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випадку</a:t>
            </a:r>
            <a:r>
              <a:rPr lang="ru-RU" sz="2300" dirty="0">
                <a:solidFill>
                  <a:prstClr val="black"/>
                </a:solidFill>
                <a:latin typeface="Times New Roman" pitchFamily="18" charset="0"/>
                <a:cs typeface="Times New Roman" pitchFamily="18" charset="0"/>
              </a:rPr>
              <a:t> (при </a:t>
            </a:r>
            <a:r>
              <a:rPr lang="ru-RU" sz="2300" dirty="0" err="1">
                <a:solidFill>
                  <a:prstClr val="black"/>
                </a:solidFill>
                <a:latin typeface="Times New Roman" pitchFamily="18" charset="0"/>
                <a:cs typeface="Times New Roman" pitchFamily="18" charset="0"/>
              </a:rPr>
              <a:t>банкрутстві</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акціонери</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втрачають</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лише</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гроші</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витрачені</a:t>
            </a:r>
            <a:r>
              <a:rPr lang="ru-RU" sz="2300" dirty="0">
                <a:solidFill>
                  <a:prstClr val="black"/>
                </a:solidFill>
                <a:latin typeface="Times New Roman" pitchFamily="18" charset="0"/>
                <a:cs typeface="Times New Roman" pitchFamily="18" charset="0"/>
              </a:rPr>
              <a:t> на </a:t>
            </a:r>
            <a:r>
              <a:rPr lang="ru-RU" sz="2300" dirty="0" err="1">
                <a:solidFill>
                  <a:prstClr val="black"/>
                </a:solidFill>
                <a:latin typeface="Times New Roman" pitchFamily="18" charset="0"/>
                <a:cs typeface="Times New Roman" pitchFamily="18" charset="0"/>
              </a:rPr>
              <a:t>купівлю</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акцій</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Велику</a:t>
            </a:r>
            <a:r>
              <a:rPr lang="ru-RU" sz="2300" dirty="0">
                <a:solidFill>
                  <a:prstClr val="black"/>
                </a:solidFill>
                <a:latin typeface="Times New Roman" pitchFamily="18" charset="0"/>
                <a:cs typeface="Times New Roman" pitchFamily="18" charset="0"/>
              </a:rPr>
              <a:t> роль </a:t>
            </a:r>
            <a:r>
              <a:rPr lang="ru-RU" sz="2300" dirty="0" err="1">
                <a:solidFill>
                  <a:prstClr val="black"/>
                </a:solidFill>
                <a:latin typeface="Times New Roman" pitchFamily="18" charset="0"/>
                <a:cs typeface="Times New Roman" pitchFamily="18" charset="0"/>
              </a:rPr>
              <a:t>відіграє</a:t>
            </a:r>
            <a:r>
              <a:rPr lang="ru-RU" sz="2300" dirty="0">
                <a:solidFill>
                  <a:prstClr val="black"/>
                </a:solidFill>
                <a:latin typeface="Times New Roman" pitchFamily="18" charset="0"/>
                <a:cs typeface="Times New Roman" pitchFamily="18" charset="0"/>
              </a:rPr>
              <a:t> і </a:t>
            </a:r>
            <a:r>
              <a:rPr lang="ru-RU" sz="2300" dirty="0" err="1">
                <a:solidFill>
                  <a:prstClr val="black"/>
                </a:solidFill>
                <a:latin typeface="Times New Roman" pitchFamily="18" charset="0"/>
                <a:cs typeface="Times New Roman" pitchFamily="18" charset="0"/>
              </a:rPr>
              <a:t>ліквідність</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цінних</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паперів</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тобто</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можливість</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вільно</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продати</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або</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обміняти</a:t>
            </a:r>
            <a:r>
              <a:rPr lang="ru-RU" sz="2300" dirty="0">
                <a:solidFill>
                  <a:prstClr val="black"/>
                </a:solidFill>
                <a:latin typeface="Times New Roman" pitchFamily="18" charset="0"/>
                <a:cs typeface="Times New Roman" pitchFamily="18" charset="0"/>
              </a:rPr>
              <a:t>) за </a:t>
            </a:r>
            <a:r>
              <a:rPr lang="ru-RU" sz="2300" dirty="0" err="1">
                <a:solidFill>
                  <a:prstClr val="black"/>
                </a:solidFill>
                <a:latin typeface="Times New Roman" pitchFamily="18" charset="0"/>
                <a:cs typeface="Times New Roman" pitchFamily="18" charset="0"/>
              </a:rPr>
              <a:t>діючим</a:t>
            </a:r>
            <a:r>
              <a:rPr lang="ru-RU" sz="2300" dirty="0">
                <a:solidFill>
                  <a:prstClr val="black"/>
                </a:solidFill>
                <a:latin typeface="Times New Roman" pitchFamily="18" charset="0"/>
                <a:cs typeface="Times New Roman" pitchFamily="18" charset="0"/>
              </a:rPr>
              <a:t> курсом. При </a:t>
            </a:r>
            <a:r>
              <a:rPr lang="ru-RU" sz="2300" dirty="0" err="1">
                <a:solidFill>
                  <a:prstClr val="black"/>
                </a:solidFill>
                <a:latin typeface="Times New Roman" pitchFamily="18" charset="0"/>
                <a:cs typeface="Times New Roman" pitchFamily="18" charset="0"/>
              </a:rPr>
              <a:t>цьому</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хоча</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акції</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можуть</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переходити</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від</a:t>
            </a:r>
            <a:r>
              <a:rPr lang="ru-RU" sz="2300" dirty="0">
                <a:solidFill>
                  <a:prstClr val="black"/>
                </a:solidFill>
                <a:latin typeface="Times New Roman" pitchFamily="18" charset="0"/>
                <a:cs typeface="Times New Roman" pitchFamily="18" charset="0"/>
              </a:rPr>
              <a:t> одних до </a:t>
            </a:r>
            <a:r>
              <a:rPr lang="ru-RU" sz="2300" dirty="0" err="1">
                <a:solidFill>
                  <a:prstClr val="black"/>
                </a:solidFill>
                <a:latin typeface="Times New Roman" pitchFamily="18" charset="0"/>
                <a:cs typeface="Times New Roman" pitchFamily="18" charset="0"/>
              </a:rPr>
              <a:t>інших</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суб’єктів</a:t>
            </a:r>
            <a:r>
              <a:rPr lang="ru-RU" sz="2300" dirty="0">
                <a:solidFill>
                  <a:prstClr val="black"/>
                </a:solidFill>
                <a:latin typeface="Times New Roman" pitchFamily="18" charset="0"/>
                <a:cs typeface="Times New Roman" pitchFamily="18" charset="0"/>
              </a:rPr>
              <a:t> фондового ринку, </a:t>
            </a:r>
            <a:r>
              <a:rPr lang="ru-RU" sz="2300" dirty="0" err="1">
                <a:solidFill>
                  <a:prstClr val="black"/>
                </a:solidFill>
                <a:latin typeface="Times New Roman" pitchFamily="18" charset="0"/>
                <a:cs typeface="Times New Roman" pitchFamily="18" charset="0"/>
              </a:rPr>
              <a:t>активи</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залишаються</a:t>
            </a:r>
            <a:r>
              <a:rPr lang="ru-RU" sz="2300" dirty="0">
                <a:solidFill>
                  <a:prstClr val="black"/>
                </a:solidFill>
                <a:latin typeface="Times New Roman" pitchFamily="18" charset="0"/>
                <a:cs typeface="Times New Roman" pitchFamily="18" charset="0"/>
              </a:rPr>
              <a:t> в </a:t>
            </a:r>
            <a:r>
              <a:rPr lang="ru-RU" sz="2300" dirty="0" err="1">
                <a:solidFill>
                  <a:prstClr val="black"/>
                </a:solidFill>
                <a:latin typeface="Times New Roman" pitchFamily="18" charset="0"/>
                <a:cs typeface="Times New Roman" pitchFamily="18" charset="0"/>
              </a:rPr>
              <a:t>розпорядженні</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самої</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корпорації</a:t>
            </a:r>
            <a:r>
              <a:rPr lang="ru-RU" sz="2300" dirty="0">
                <a:solidFill>
                  <a:prstClr val="black"/>
                </a:solidFill>
                <a:latin typeface="Times New Roman" pitchFamily="18" charset="0"/>
                <a:cs typeface="Times New Roman" pitchFamily="18" charset="0"/>
              </a:rPr>
              <a:t> як </a:t>
            </a:r>
            <a:r>
              <a:rPr lang="ru-RU" sz="2300" dirty="0" err="1">
                <a:solidFill>
                  <a:prstClr val="black"/>
                </a:solidFill>
                <a:latin typeface="Times New Roman" pitchFamily="18" charset="0"/>
                <a:cs typeface="Times New Roman" pitchFamily="18" charset="0"/>
              </a:rPr>
              <a:t>самостійної</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юридичної</a:t>
            </a:r>
            <a:r>
              <a:rPr lang="ru-RU" sz="2300" dirty="0">
                <a:solidFill>
                  <a:prstClr val="black"/>
                </a:solidFill>
                <a:latin typeface="Times New Roman" pitchFamily="18" charset="0"/>
                <a:cs typeface="Times New Roman" pitchFamily="18" charset="0"/>
              </a:rPr>
              <a:t> особи. </a:t>
            </a:r>
            <a:r>
              <a:rPr lang="ru-RU" sz="2300" dirty="0" err="1">
                <a:solidFill>
                  <a:prstClr val="black"/>
                </a:solidFill>
                <a:latin typeface="Times New Roman" pitchFamily="18" charset="0"/>
                <a:cs typeface="Times New Roman" pitchFamily="18" charset="0"/>
              </a:rPr>
              <a:t>Останнє</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передбачає</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таку</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перевагу</a:t>
            </a:r>
            <a:r>
              <a:rPr lang="ru-RU" sz="2300" dirty="0">
                <a:solidFill>
                  <a:prstClr val="black"/>
                </a:solidFill>
                <a:latin typeface="Times New Roman" pitchFamily="18" charset="0"/>
                <a:cs typeface="Times New Roman" pitchFamily="18" charset="0"/>
              </a:rPr>
              <a:t> корпоративного </a:t>
            </a:r>
            <a:r>
              <a:rPr lang="ru-RU" sz="2300" dirty="0" err="1">
                <a:solidFill>
                  <a:prstClr val="black"/>
                </a:solidFill>
                <a:latin typeface="Times New Roman" pitchFamily="18" charset="0"/>
                <a:cs typeface="Times New Roman" pitchFamily="18" charset="0"/>
              </a:rPr>
              <a:t>бізнесу</a:t>
            </a:r>
            <a:r>
              <a:rPr lang="ru-RU" sz="2300" dirty="0">
                <a:solidFill>
                  <a:prstClr val="black"/>
                </a:solidFill>
                <a:latin typeface="Times New Roman" pitchFamily="18" charset="0"/>
                <a:cs typeface="Times New Roman" pitchFamily="18" charset="0"/>
              </a:rPr>
              <a:t>, як </a:t>
            </a:r>
            <a:r>
              <a:rPr lang="ru-RU" sz="2300" dirty="0" err="1">
                <a:solidFill>
                  <a:prstClr val="black"/>
                </a:solidFill>
                <a:latin typeface="Times New Roman" pitchFamily="18" charset="0"/>
                <a:cs typeface="Times New Roman" pitchFamily="18" charset="0"/>
              </a:rPr>
              <a:t>безперервність</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існування</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зрозуміло</a:t>
            </a:r>
            <a:r>
              <a:rPr lang="ru-RU" sz="2300" dirty="0">
                <a:solidFill>
                  <a:prstClr val="black"/>
                </a:solidFill>
                <a:latin typeface="Times New Roman" pitchFamily="18" charset="0"/>
                <a:cs typeface="Times New Roman" pitchFamily="18" charset="0"/>
              </a:rPr>
              <a:t>, за </a:t>
            </a:r>
            <a:r>
              <a:rPr lang="ru-RU" sz="2300" dirty="0" err="1">
                <a:solidFill>
                  <a:prstClr val="black"/>
                </a:solidFill>
                <a:latin typeface="Times New Roman" pitchFamily="18" charset="0"/>
                <a:cs typeface="Times New Roman" pitchFamily="18" charset="0"/>
              </a:rPr>
              <a:t>ефективної</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фінансово-господарської</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діяльності</a:t>
            </a:r>
            <a:r>
              <a:rPr lang="ru-RU" sz="2300" dirty="0">
                <a:solidFill>
                  <a:prstClr val="black"/>
                </a:solidFill>
                <a:latin typeface="Times New Roman" pitchFamily="18" charset="0"/>
                <a:cs typeface="Times New Roman" pitchFamily="18" charset="0"/>
              </a:rPr>
              <a:t>.</a:t>
            </a:r>
          </a:p>
          <a:p>
            <a:pPr lvl="0" algn="just"/>
            <a:r>
              <a:rPr lang="ru-RU" sz="2300" i="1" dirty="0">
                <a:solidFill>
                  <a:prstClr val="black"/>
                </a:solidFill>
                <a:latin typeface="Times New Roman" pitchFamily="18" charset="0"/>
                <a:cs typeface="Times New Roman" pitchFamily="18" charset="0"/>
              </a:rPr>
              <a:t>До </a:t>
            </a:r>
            <a:r>
              <a:rPr lang="ru-RU" sz="2300" i="1" dirty="0" err="1">
                <a:solidFill>
                  <a:prstClr val="black"/>
                </a:solidFill>
                <a:latin typeface="Times New Roman" pitchFamily="18" charset="0"/>
                <a:cs typeface="Times New Roman" pitchFamily="18" charset="0"/>
              </a:rPr>
              <a:t>недоліків</a:t>
            </a:r>
            <a:r>
              <a:rPr lang="ru-RU" sz="2300" i="1" dirty="0">
                <a:solidFill>
                  <a:prstClr val="black"/>
                </a:solidFill>
                <a:latin typeface="Times New Roman" pitchFamily="18" charset="0"/>
                <a:cs typeface="Times New Roman" pitchFamily="18" charset="0"/>
              </a:rPr>
              <a:t> </a:t>
            </a:r>
            <a:r>
              <a:rPr lang="ru-RU" sz="2300" i="1" dirty="0" err="1">
                <a:solidFill>
                  <a:prstClr val="black"/>
                </a:solidFill>
                <a:latin typeface="Times New Roman" pitchFamily="18" charset="0"/>
                <a:cs typeface="Times New Roman" pitchFamily="18" charset="0"/>
              </a:rPr>
              <a:t>корпоративної</a:t>
            </a:r>
            <a:r>
              <a:rPr lang="ru-RU" sz="2300" i="1" dirty="0">
                <a:solidFill>
                  <a:prstClr val="black"/>
                </a:solidFill>
                <a:latin typeface="Times New Roman" pitchFamily="18" charset="0"/>
                <a:cs typeface="Times New Roman" pitchFamily="18" charset="0"/>
              </a:rPr>
              <a:t> </a:t>
            </a:r>
            <a:r>
              <a:rPr lang="ru-RU" sz="2300" i="1" dirty="0" err="1">
                <a:solidFill>
                  <a:prstClr val="black"/>
                </a:solidFill>
                <a:latin typeface="Times New Roman" pitchFamily="18" charset="0"/>
                <a:cs typeface="Times New Roman" pitchFamily="18" charset="0"/>
              </a:rPr>
              <a:t>організації</a:t>
            </a:r>
            <a:r>
              <a:rPr lang="ru-RU" sz="2300" i="1" dirty="0">
                <a:solidFill>
                  <a:prstClr val="black"/>
                </a:solidFill>
                <a:latin typeface="Times New Roman" pitchFamily="18" charset="0"/>
                <a:cs typeface="Times New Roman" pitchFamily="18" charset="0"/>
              </a:rPr>
              <a:t> </a:t>
            </a:r>
            <a:r>
              <a:rPr lang="ru-RU" sz="2300" i="1" dirty="0" err="1">
                <a:solidFill>
                  <a:prstClr val="black"/>
                </a:solidFill>
                <a:latin typeface="Times New Roman" pitchFamily="18" charset="0"/>
                <a:cs typeface="Times New Roman" pitchFamily="18" charset="0"/>
              </a:rPr>
              <a:t>бізнесу</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порівнянно</a:t>
            </a:r>
            <a:r>
              <a:rPr lang="ru-RU" sz="2300" dirty="0">
                <a:solidFill>
                  <a:prstClr val="black"/>
                </a:solidFill>
                <a:latin typeface="Times New Roman" pitchFamily="18" charset="0"/>
                <a:cs typeface="Times New Roman" pitchFamily="18" charset="0"/>
              </a:rPr>
              <a:t> з </a:t>
            </a:r>
            <a:r>
              <a:rPr lang="ru-RU" sz="2300" dirty="0" err="1" smtClean="0">
                <a:solidFill>
                  <a:prstClr val="black"/>
                </a:solidFill>
                <a:latin typeface="Times New Roman" pitchFamily="18" charset="0"/>
                <a:cs typeface="Times New Roman" pitchFamily="18" charset="0"/>
              </a:rPr>
              <a:t>іншими</a:t>
            </a:r>
            <a:r>
              <a:rPr lang="ru-RU" sz="2300" dirty="0" smtClean="0">
                <a:solidFill>
                  <a:prstClr val="black"/>
                </a:solidFill>
                <a:latin typeface="Times New Roman" pitchFamily="18" charset="0"/>
                <a:cs typeface="Times New Roman" pitchFamily="18" charset="0"/>
              </a:rPr>
              <a:t> формами </a:t>
            </a:r>
            <a:r>
              <a:rPr lang="ru-RU" sz="2300" dirty="0" err="1">
                <a:solidFill>
                  <a:prstClr val="black"/>
                </a:solidFill>
                <a:latin typeface="Times New Roman" pitchFamily="18" charset="0"/>
                <a:cs typeface="Times New Roman" pitchFamily="18" charset="0"/>
              </a:rPr>
              <a:t>підприємництва</a:t>
            </a:r>
            <a:r>
              <a:rPr lang="ru-RU" sz="2300" dirty="0">
                <a:solidFill>
                  <a:prstClr val="black"/>
                </a:solidFill>
                <a:latin typeface="Times New Roman" pitchFamily="18" charset="0"/>
                <a:cs typeface="Times New Roman" pitchFamily="18" charset="0"/>
              </a:rPr>
              <a:t>, належать </a:t>
            </a:r>
            <a:r>
              <a:rPr lang="ru-RU" sz="2300" dirty="0" err="1">
                <a:solidFill>
                  <a:prstClr val="black"/>
                </a:solidFill>
                <a:latin typeface="Times New Roman" pitchFamily="18" charset="0"/>
                <a:cs typeface="Times New Roman" pitchFamily="18" charset="0"/>
              </a:rPr>
              <a:t>її</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менша</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гнучкість</a:t>
            </a:r>
            <a:r>
              <a:rPr lang="ru-RU" sz="2300" dirty="0">
                <a:solidFill>
                  <a:prstClr val="black"/>
                </a:solidFill>
                <a:latin typeface="Times New Roman" pitchFamily="18" charset="0"/>
                <a:cs typeface="Times New Roman" pitchFamily="18" charset="0"/>
              </a:rPr>
              <a:t> й </a:t>
            </a:r>
            <a:r>
              <a:rPr lang="ru-RU" sz="2300" dirty="0" err="1">
                <a:solidFill>
                  <a:prstClr val="black"/>
                </a:solidFill>
                <a:latin typeface="Times New Roman" pitchFamily="18" charset="0"/>
                <a:cs typeface="Times New Roman" pitchFamily="18" charset="0"/>
              </a:rPr>
              <a:t>маневреність</a:t>
            </a:r>
            <a:r>
              <a:rPr lang="ru-RU" sz="2300" dirty="0">
                <a:solidFill>
                  <a:prstClr val="black"/>
                </a:solidFill>
                <a:latin typeface="Times New Roman" pitchFamily="18" charset="0"/>
                <a:cs typeface="Times New Roman" pitchFamily="18" charset="0"/>
              </a:rPr>
              <a:t> </a:t>
            </a:r>
            <a:r>
              <a:rPr lang="ru-RU" sz="2300" dirty="0" smtClean="0">
                <a:solidFill>
                  <a:prstClr val="black"/>
                </a:solidFill>
                <a:latin typeface="Times New Roman" pitchFamily="18" charset="0"/>
                <a:cs typeface="Times New Roman" pitchFamily="18" charset="0"/>
              </a:rPr>
              <a:t>в оперативному </a:t>
            </a:r>
            <a:r>
              <a:rPr lang="ru-RU" sz="2300" dirty="0" err="1">
                <a:solidFill>
                  <a:prstClr val="black"/>
                </a:solidFill>
                <a:latin typeface="Times New Roman" pitchFamily="18" charset="0"/>
                <a:cs typeface="Times New Roman" pitchFamily="18" charset="0"/>
              </a:rPr>
              <a:t>прийнятті</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потрібних</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рішень</a:t>
            </a:r>
            <a:r>
              <a:rPr lang="ru-RU" sz="2300" dirty="0">
                <a:solidFill>
                  <a:prstClr val="black"/>
                </a:solidFill>
                <a:latin typeface="Times New Roman" pitchFamily="18" charset="0"/>
                <a:cs typeface="Times New Roman" pitchFamily="18" charset="0"/>
              </a:rPr>
              <a:t>, тому </a:t>
            </a:r>
            <a:r>
              <a:rPr lang="ru-RU" sz="2300" dirty="0" err="1">
                <a:solidFill>
                  <a:prstClr val="black"/>
                </a:solidFill>
                <a:latin typeface="Times New Roman" pitchFamily="18" charset="0"/>
                <a:cs typeface="Times New Roman" pitchFamily="18" charset="0"/>
              </a:rPr>
              <a:t>що</a:t>
            </a:r>
            <a:r>
              <a:rPr lang="ru-RU" sz="2300" dirty="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важливіші</a:t>
            </a:r>
            <a:r>
              <a:rPr lang="ru-RU" sz="2300" dirty="0">
                <a:solidFill>
                  <a:prstClr val="black"/>
                </a:solidFill>
                <a:latin typeface="Times New Roman" pitchFamily="18" charset="0"/>
                <a:cs typeface="Times New Roman" pitchFamily="18" charset="0"/>
              </a:rPr>
              <a:t> з них </a:t>
            </a:r>
            <a:r>
              <a:rPr lang="ru-RU" sz="2300" dirty="0" err="1" smtClean="0">
                <a:solidFill>
                  <a:prstClr val="black"/>
                </a:solidFill>
                <a:latin typeface="Times New Roman" pitchFamily="18" charset="0"/>
                <a:cs typeface="Times New Roman" pitchFamily="18" charset="0"/>
              </a:rPr>
              <a:t>повинні</a:t>
            </a:r>
            <a:r>
              <a:rPr lang="ru-RU" sz="2300" dirty="0" smtClean="0">
                <a:solidFill>
                  <a:prstClr val="black"/>
                </a:solidFill>
                <a:latin typeface="Times New Roman" pitchFamily="18" charset="0"/>
                <a:cs typeface="Times New Roman" pitchFamily="18" charset="0"/>
              </a:rPr>
              <a:t> </a:t>
            </a:r>
            <a:r>
              <a:rPr lang="ru-RU" sz="2300" dirty="0" err="1">
                <a:solidFill>
                  <a:prstClr val="black"/>
                </a:solidFill>
                <a:latin typeface="Times New Roman" pitchFamily="18" charset="0"/>
                <a:cs typeface="Times New Roman" pitchFamily="18" charset="0"/>
              </a:rPr>
              <a:t>узгоджуватися</a:t>
            </a:r>
            <a:r>
              <a:rPr lang="ru-RU" sz="2300" dirty="0">
                <a:solidFill>
                  <a:prstClr val="black"/>
                </a:solidFill>
                <a:latin typeface="Times New Roman" pitchFamily="18" charset="0"/>
                <a:cs typeface="Times New Roman" pitchFamily="18" charset="0"/>
              </a:rPr>
              <a:t> з </a:t>
            </a:r>
            <a:r>
              <a:rPr lang="ru-RU" sz="2300" dirty="0" err="1">
                <a:solidFill>
                  <a:prstClr val="black"/>
                </a:solidFill>
                <a:latin typeface="Times New Roman" pitchFamily="18" charset="0"/>
                <a:cs typeface="Times New Roman" pitchFamily="18" charset="0"/>
              </a:rPr>
              <a:t>акціонерами</a:t>
            </a:r>
            <a:r>
              <a:rPr lang="ru-RU" sz="2300" dirty="0" smtClean="0">
                <a:solidFill>
                  <a:prstClr val="black"/>
                </a:solidFill>
                <a:latin typeface="Times New Roman" pitchFamily="18" charset="0"/>
                <a:cs typeface="Times New Roman" pitchFamily="18" charset="0"/>
              </a:rPr>
              <a:t>.</a:t>
            </a:r>
          </a:p>
          <a:p>
            <a:pPr algn="just"/>
            <a:r>
              <a:rPr lang="ru-RU" sz="2300" dirty="0" smtClean="0">
                <a:latin typeface="Times New Roman" pitchFamily="18" charset="0"/>
                <a:cs typeface="Times New Roman" pitchFamily="18" charset="0"/>
              </a:rPr>
              <a:t>	</a:t>
            </a:r>
            <a:r>
              <a:rPr lang="ru-RU" sz="2300" b="1" dirty="0" err="1" smtClean="0">
                <a:latin typeface="Times New Roman" pitchFamily="18" charset="0"/>
                <a:cs typeface="Times New Roman" pitchFamily="18" charset="0"/>
              </a:rPr>
              <a:t>Відмінності</a:t>
            </a:r>
            <a:r>
              <a:rPr lang="ru-RU" sz="2300" b="1" dirty="0" smtClean="0">
                <a:latin typeface="Times New Roman" pitchFamily="18" charset="0"/>
                <a:cs typeface="Times New Roman" pitchFamily="18" charset="0"/>
              </a:rPr>
              <a:t> </a:t>
            </a:r>
            <a:r>
              <a:rPr lang="ru-RU" sz="2300" b="1" dirty="0" err="1">
                <a:latin typeface="Times New Roman" pitchFamily="18" charset="0"/>
                <a:cs typeface="Times New Roman" pitchFamily="18" charset="0"/>
              </a:rPr>
              <a:t>відповідальності</a:t>
            </a:r>
            <a:r>
              <a:rPr lang="ru-RU" sz="2300" b="1" dirty="0">
                <a:latin typeface="Times New Roman" pitchFamily="18" charset="0"/>
                <a:cs typeface="Times New Roman" pitchFamily="18" charset="0"/>
              </a:rPr>
              <a:t> </a:t>
            </a:r>
            <a:r>
              <a:rPr lang="ru-RU" sz="2300" b="1" dirty="0" err="1">
                <a:latin typeface="Times New Roman" pitchFamily="18" charset="0"/>
                <a:cs typeface="Times New Roman" pitchFamily="18" charset="0"/>
              </a:rPr>
              <a:t>підприємств</a:t>
            </a:r>
            <a:r>
              <a:rPr lang="ru-RU" sz="2300" b="1" dirty="0">
                <a:latin typeface="Times New Roman" pitchFamily="18" charset="0"/>
                <a:cs typeface="Times New Roman" pitchFamily="18" charset="0"/>
              </a:rPr>
              <a:t> </a:t>
            </a:r>
            <a:r>
              <a:rPr lang="ru-RU" sz="2300" b="1" dirty="0" err="1">
                <a:latin typeface="Times New Roman" pitchFamily="18" charset="0"/>
                <a:cs typeface="Times New Roman" pitchFamily="18" charset="0"/>
              </a:rPr>
              <a:t>залежно</a:t>
            </a:r>
            <a:r>
              <a:rPr lang="ru-RU" sz="2300" b="1" dirty="0">
                <a:latin typeface="Times New Roman" pitchFamily="18" charset="0"/>
                <a:cs typeface="Times New Roman" pitchFamily="18" charset="0"/>
              </a:rPr>
              <a:t> </a:t>
            </a:r>
            <a:r>
              <a:rPr lang="ru-RU" sz="2300" b="1" dirty="0" err="1">
                <a:latin typeface="Times New Roman" pitchFamily="18" charset="0"/>
                <a:cs typeface="Times New Roman" pitchFamily="18" charset="0"/>
              </a:rPr>
              <a:t>від</a:t>
            </a:r>
            <a:r>
              <a:rPr lang="ru-RU" sz="2300" b="1" dirty="0">
                <a:latin typeface="Times New Roman" pitchFamily="18" charset="0"/>
                <a:cs typeface="Times New Roman" pitchFamily="18" charset="0"/>
              </a:rPr>
              <a:t> </a:t>
            </a:r>
            <a:r>
              <a:rPr lang="ru-RU" sz="2300" b="1" dirty="0" err="1">
                <a:latin typeface="Times New Roman" pitchFamily="18" charset="0"/>
                <a:cs typeface="Times New Roman" pitchFamily="18" charset="0"/>
              </a:rPr>
              <a:t>форми</a:t>
            </a:r>
            <a:r>
              <a:rPr lang="ru-RU" sz="2300" b="1" dirty="0">
                <a:latin typeface="Times New Roman" pitchFamily="18" charset="0"/>
                <a:cs typeface="Times New Roman" pitchFamily="18" charset="0"/>
              </a:rPr>
              <a:t> </a:t>
            </a:r>
            <a:r>
              <a:rPr lang="ru-RU" sz="2300" b="1" dirty="0" err="1">
                <a:latin typeface="Times New Roman" pitchFamily="18" charset="0"/>
                <a:cs typeface="Times New Roman" pitchFamily="18" charset="0"/>
              </a:rPr>
              <a:t>власності</a:t>
            </a:r>
            <a:r>
              <a:rPr lang="ru-RU" sz="2300" b="1" dirty="0">
                <a:latin typeface="Times New Roman" pitchFamily="18" charset="0"/>
                <a:cs typeface="Times New Roman" pitchFamily="18" charset="0"/>
              </a:rPr>
              <a:t> </a:t>
            </a:r>
            <a:r>
              <a:rPr lang="ru-RU" sz="2300" b="1" dirty="0" err="1">
                <a:latin typeface="Times New Roman" pitchFamily="18" charset="0"/>
                <a:cs typeface="Times New Roman" pitchFamily="18" charset="0"/>
              </a:rPr>
              <a:t>представлені</a:t>
            </a:r>
            <a:r>
              <a:rPr lang="ru-RU" sz="2300" b="1" dirty="0">
                <a:latin typeface="Times New Roman" pitchFamily="18" charset="0"/>
                <a:cs typeface="Times New Roman" pitchFamily="18" charset="0"/>
              </a:rPr>
              <a:t> в </a:t>
            </a:r>
            <a:r>
              <a:rPr lang="ru-RU" sz="2300" b="1" dirty="0" err="1" smtClean="0">
                <a:latin typeface="Times New Roman" pitchFamily="18" charset="0"/>
                <a:cs typeface="Times New Roman" pitchFamily="18" charset="0"/>
              </a:rPr>
              <a:t>таблиці</a:t>
            </a:r>
            <a:r>
              <a:rPr lang="ru-RU" sz="2300" b="1" dirty="0" smtClean="0">
                <a:latin typeface="Times New Roman" pitchFamily="18" charset="0"/>
                <a:cs typeface="Times New Roman" pitchFamily="18" charset="0"/>
              </a:rPr>
              <a:t> 2.</a:t>
            </a:r>
            <a:endParaRPr lang="ru-RU" sz="2300" b="1" dirty="0">
              <a:latin typeface="Times New Roman" pitchFamily="18" charset="0"/>
              <a:cs typeface="Times New Roman" pitchFamily="18" charset="0"/>
            </a:endParaRPr>
          </a:p>
          <a:p>
            <a:pPr lvl="0" algn="just"/>
            <a:endParaRPr lang="ru-RU" sz="2300" dirty="0"/>
          </a:p>
        </p:txBody>
      </p:sp>
    </p:spTree>
    <p:extLst>
      <p:ext uri="{BB962C8B-B14F-4D97-AF65-F5344CB8AC3E}">
        <p14:creationId xmlns:p14="http://schemas.microsoft.com/office/powerpoint/2010/main" val="953921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87" y="-830879"/>
            <a:ext cx="16057784" cy="770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675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1899592"/>
            <a:ext cx="15049672" cy="972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40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280920" cy="6832640"/>
          </a:xfrm>
          <a:prstGeom prst="rect">
            <a:avLst/>
          </a:prstGeom>
        </p:spPr>
        <p:txBody>
          <a:bodyPr wrap="square">
            <a:spAutoFit/>
          </a:bodyPr>
          <a:lstStyle/>
          <a:p>
            <a:pPr algn="just"/>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Вимоги</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до </a:t>
            </a:r>
            <a:r>
              <a:rPr lang="ru-RU" sz="2300" dirty="0" err="1">
                <a:latin typeface="Times New Roman" pitchFamily="18" charset="0"/>
                <a:cs typeface="Times New Roman" pitchFamily="18" charset="0"/>
              </a:rPr>
              <a:t>розміру</a:t>
            </a:r>
            <a:r>
              <a:rPr lang="ru-RU" sz="2300" dirty="0">
                <a:latin typeface="Times New Roman" pitchFamily="18" charset="0"/>
                <a:cs typeface="Times New Roman" pitchFamily="18" charset="0"/>
              </a:rPr>
              <a:t> статутного фонду, </a:t>
            </a:r>
            <a:r>
              <a:rPr lang="ru-RU" sz="2300" dirty="0" err="1" smtClean="0">
                <a:latin typeface="Times New Roman" pitchFamily="18" charset="0"/>
                <a:cs typeface="Times New Roman" pitchFamily="18" charset="0"/>
              </a:rPr>
              <a:t>щовстановлені</a:t>
            </a:r>
            <a:r>
              <a:rPr lang="ru-RU" sz="2300" dirty="0" smtClean="0">
                <a:latin typeface="Times New Roman" pitchFamily="18" charset="0"/>
                <a:cs typeface="Times New Roman" pitchFamily="18" charset="0"/>
              </a:rPr>
              <a:t> </a:t>
            </a:r>
            <a:r>
              <a:rPr lang="ru-RU" sz="2300" dirty="0" err="1">
                <a:latin typeface="Times New Roman" pitchFamily="18" charset="0"/>
                <a:cs typeface="Times New Roman" pitchFamily="18" charset="0"/>
              </a:rPr>
              <a:t>законодавством</a:t>
            </a:r>
            <a:r>
              <a:rPr lang="ru-RU" sz="2300" dirty="0">
                <a:latin typeface="Times New Roman" pitchFamily="18" charset="0"/>
                <a:cs typeface="Times New Roman" pitchFamily="18" charset="0"/>
              </a:rPr>
              <a:t> в </a:t>
            </a:r>
            <a:r>
              <a:rPr lang="ru-RU" sz="2300" dirty="0" err="1">
                <a:latin typeface="Times New Roman" pitchFamily="18" charset="0"/>
                <a:cs typeface="Times New Roman" pitchFamily="18" charset="0"/>
              </a:rPr>
              <a:t>мінімальних</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заробітних</a:t>
            </a:r>
            <a:r>
              <a:rPr lang="ru-RU" sz="2300" dirty="0">
                <a:latin typeface="Times New Roman" pitchFamily="18" charset="0"/>
                <a:cs typeface="Times New Roman" pitchFamily="18" charset="0"/>
              </a:rPr>
              <a:t> платах, </a:t>
            </a:r>
            <a:r>
              <a:rPr lang="ru-RU" sz="2300" dirty="0" err="1" smtClean="0">
                <a:latin typeface="Times New Roman" pitchFamily="18" charset="0"/>
                <a:cs typeface="Times New Roman" pitchFamily="18" charset="0"/>
              </a:rPr>
              <a:t>представлені</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в </a:t>
            </a:r>
            <a:r>
              <a:rPr lang="ru-RU" sz="2300" dirty="0" err="1">
                <a:latin typeface="Times New Roman" pitchFamily="18" charset="0"/>
                <a:cs typeface="Times New Roman" pitchFamily="18" charset="0"/>
              </a:rPr>
              <a:t>таблиці</a:t>
            </a:r>
            <a:r>
              <a:rPr lang="ru-RU" sz="2300" dirty="0">
                <a:latin typeface="Times New Roman" pitchFamily="18" charset="0"/>
                <a:cs typeface="Times New Roman" pitchFamily="18" charset="0"/>
              </a:rPr>
              <a:t> з </a:t>
            </a:r>
            <a:r>
              <a:rPr lang="ru-RU" sz="2300" dirty="0" err="1">
                <a:latin typeface="Times New Roman" pitchFamily="18" charset="0"/>
                <a:cs typeface="Times New Roman" pitchFamily="18" charset="0"/>
              </a:rPr>
              <a:t>розрахунку</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мінімальної</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заробітної</a:t>
            </a:r>
            <a:r>
              <a:rPr lang="ru-RU" sz="2300" dirty="0">
                <a:latin typeface="Times New Roman" pitchFamily="18" charset="0"/>
                <a:cs typeface="Times New Roman" pitchFamily="18" charset="0"/>
              </a:rPr>
              <a:t> плати в </a:t>
            </a:r>
            <a:r>
              <a:rPr lang="ru-RU" sz="2300" dirty="0" err="1">
                <a:latin typeface="Times New Roman" pitchFamily="18" charset="0"/>
                <a:cs typeface="Times New Roman" pitchFamily="18" charset="0"/>
              </a:rPr>
              <a:t>розмірі</a:t>
            </a:r>
            <a:r>
              <a:rPr lang="ru-RU" sz="2300" dirty="0">
                <a:latin typeface="Times New Roman" pitchFamily="18" charset="0"/>
                <a:cs typeface="Times New Roman" pitchFamily="18" charset="0"/>
              </a:rPr>
              <a:t> 185 грн.</a:t>
            </a:r>
          </a:p>
          <a:p>
            <a:pPr algn="just"/>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Незалежно</a:t>
            </a:r>
            <a:r>
              <a:rPr lang="ru-RU" sz="2300" dirty="0" smtClean="0">
                <a:latin typeface="Times New Roman" pitchFamily="18" charset="0"/>
                <a:cs typeface="Times New Roman" pitchFamily="18" charset="0"/>
              </a:rPr>
              <a:t> </a:t>
            </a:r>
            <a:r>
              <a:rPr lang="ru-RU" sz="2300" dirty="0" err="1">
                <a:latin typeface="Times New Roman" pitchFamily="18" charset="0"/>
                <a:cs typeface="Times New Roman" pitchFamily="18" charset="0"/>
              </a:rPr>
              <a:t>від</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організаційно-правової</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форми</a:t>
            </a:r>
            <a:r>
              <a:rPr lang="ru-RU" sz="2300" dirty="0">
                <a:latin typeface="Times New Roman" pitchFamily="18" charset="0"/>
                <a:cs typeface="Times New Roman" pitchFamily="18" charset="0"/>
              </a:rPr>
              <a:t> та </a:t>
            </a:r>
            <a:r>
              <a:rPr lang="ru-RU" sz="2300" dirty="0" err="1">
                <a:latin typeface="Times New Roman" pitchFamily="18" charset="0"/>
                <a:cs typeface="Times New Roman" pitchFamily="18" charset="0"/>
              </a:rPr>
              <a:t>форми</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власності</a:t>
            </a:r>
            <a:r>
              <a:rPr lang="ru-RU" sz="2300" dirty="0" smtClean="0">
                <a:latin typeface="Times New Roman" pitchFamily="18" charset="0"/>
                <a:cs typeface="Times New Roman" pitchFamily="18" charset="0"/>
              </a:rPr>
              <a:t> будь-яка </a:t>
            </a:r>
            <a:r>
              <a:rPr lang="ru-RU" sz="2300" dirty="0" err="1">
                <a:latin typeface="Times New Roman" pitchFamily="18" charset="0"/>
                <a:cs typeface="Times New Roman" pitchFamily="18" charset="0"/>
              </a:rPr>
              <a:t>фінансово-господарська</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діяльність</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підприємства</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розпочинається</a:t>
            </a:r>
            <a:r>
              <a:rPr lang="ru-RU" sz="2300" dirty="0" smtClean="0">
                <a:latin typeface="Times New Roman" pitchFamily="18" charset="0"/>
                <a:cs typeface="Times New Roman" pitchFamily="18" charset="0"/>
              </a:rPr>
              <a:t> з </a:t>
            </a:r>
            <a:r>
              <a:rPr lang="ru-RU" sz="2300" dirty="0" err="1">
                <a:latin typeface="Times New Roman" pitchFamily="18" charset="0"/>
                <a:cs typeface="Times New Roman" pitchFamily="18" charset="0"/>
              </a:rPr>
              <a:t>формування</a:t>
            </a:r>
            <a:r>
              <a:rPr lang="ru-RU" sz="2300" dirty="0">
                <a:latin typeface="Times New Roman" pitchFamily="18" charset="0"/>
                <a:cs typeface="Times New Roman" pitchFamily="18" charset="0"/>
              </a:rPr>
              <a:t> статутного </a:t>
            </a:r>
            <a:r>
              <a:rPr lang="ru-RU" sz="2300" dirty="0" err="1">
                <a:latin typeface="Times New Roman" pitchFamily="18" charset="0"/>
                <a:cs typeface="Times New Roman" pitchFamily="18" charset="0"/>
              </a:rPr>
              <a:t>капіталу</a:t>
            </a:r>
            <a:r>
              <a:rPr lang="ru-RU" sz="2300" dirty="0">
                <a:latin typeface="Times New Roman" pitchFamily="18" charset="0"/>
                <a:cs typeface="Times New Roman" pitchFamily="18" charset="0"/>
              </a:rPr>
              <a:t>.</a:t>
            </a:r>
          </a:p>
          <a:p>
            <a:pPr algn="just"/>
            <a:r>
              <a:rPr lang="ru-RU" sz="2400" b="1" dirty="0" smtClean="0">
                <a:latin typeface="Times New Roman" pitchFamily="18" charset="0"/>
                <a:cs typeface="Times New Roman" pitchFamily="18" charset="0"/>
              </a:rPr>
              <a:t>	</a:t>
            </a:r>
            <a:r>
              <a:rPr lang="ru-RU" sz="2300" b="1" dirty="0" err="1" smtClean="0">
                <a:latin typeface="Times New Roman" pitchFamily="18" charset="0"/>
                <a:cs typeface="Times New Roman" pitchFamily="18" charset="0"/>
              </a:rPr>
              <a:t>Статутний</a:t>
            </a:r>
            <a:r>
              <a:rPr lang="ru-RU" sz="2300" b="1" dirty="0" smtClean="0">
                <a:latin typeface="Times New Roman" pitchFamily="18" charset="0"/>
                <a:cs typeface="Times New Roman" pitchFamily="18" charset="0"/>
              </a:rPr>
              <a:t> </a:t>
            </a:r>
            <a:r>
              <a:rPr lang="ru-RU" sz="2300" b="1" dirty="0" err="1">
                <a:latin typeface="Times New Roman" pitchFamily="18" charset="0"/>
                <a:cs typeface="Times New Roman" pitchFamily="18" charset="0"/>
              </a:rPr>
              <a:t>капітал</a:t>
            </a:r>
            <a:r>
              <a:rPr lang="ru-RU" sz="2300" b="1" dirty="0">
                <a:latin typeface="Times New Roman" pitchFamily="18" charset="0"/>
                <a:cs typeface="Times New Roman" pitchFamily="18" charset="0"/>
              </a:rPr>
              <a:t> </a:t>
            </a:r>
            <a:r>
              <a:rPr lang="ru-RU" sz="2300" dirty="0">
                <a:latin typeface="Times New Roman" pitchFamily="18" charset="0"/>
                <a:cs typeface="Times New Roman" pitchFamily="18" charset="0"/>
              </a:rPr>
              <a:t>— </a:t>
            </a:r>
            <a:r>
              <a:rPr lang="ru-RU" sz="2300" i="1" dirty="0" err="1">
                <a:latin typeface="Times New Roman" pitchFamily="18" charset="0"/>
                <a:cs typeface="Times New Roman" pitchFamily="18" charset="0"/>
              </a:rPr>
              <a:t>це</a:t>
            </a:r>
            <a:r>
              <a:rPr lang="ru-RU" sz="2300" i="1" dirty="0">
                <a:latin typeface="Times New Roman" pitchFamily="18" charset="0"/>
                <a:cs typeface="Times New Roman" pitchFamily="18" charset="0"/>
              </a:rPr>
              <a:t> </a:t>
            </a:r>
            <a:r>
              <a:rPr lang="ru-RU" sz="2300" i="1" dirty="0" err="1">
                <a:latin typeface="Times New Roman" pitchFamily="18" charset="0"/>
                <a:cs typeface="Times New Roman" pitchFamily="18" charset="0"/>
              </a:rPr>
              <a:t>зафіксована</a:t>
            </a:r>
            <a:r>
              <a:rPr lang="ru-RU" sz="2300" i="1" dirty="0">
                <a:latin typeface="Times New Roman" pitchFamily="18" charset="0"/>
                <a:cs typeface="Times New Roman" pitchFamily="18" charset="0"/>
              </a:rPr>
              <a:t> в </a:t>
            </a:r>
            <a:r>
              <a:rPr lang="ru-RU" sz="2300" i="1" dirty="0" err="1">
                <a:latin typeface="Times New Roman" pitchFamily="18" charset="0"/>
                <a:cs typeface="Times New Roman" pitchFamily="18" charset="0"/>
              </a:rPr>
              <a:t>установчих</a:t>
            </a:r>
            <a:r>
              <a:rPr lang="ru-RU" sz="2300" i="1" dirty="0">
                <a:latin typeface="Times New Roman" pitchFamily="18" charset="0"/>
                <a:cs typeface="Times New Roman" pitchFamily="18" charset="0"/>
              </a:rPr>
              <a:t> документах </a:t>
            </a:r>
            <a:r>
              <a:rPr lang="ru-RU" sz="2300" i="1" dirty="0" err="1" smtClean="0">
                <a:latin typeface="Times New Roman" pitchFamily="18" charset="0"/>
                <a:cs typeface="Times New Roman" pitchFamily="18" charset="0"/>
              </a:rPr>
              <a:t>загальна</a:t>
            </a:r>
            <a:r>
              <a:rPr lang="ru-RU" sz="2300" i="1" dirty="0" smtClean="0">
                <a:latin typeface="Times New Roman" pitchFamily="18" charset="0"/>
                <a:cs typeface="Times New Roman" pitchFamily="18" charset="0"/>
              </a:rPr>
              <a:t> </a:t>
            </a:r>
            <a:r>
              <a:rPr lang="ru-RU" sz="2300" i="1" dirty="0" err="1">
                <a:latin typeface="Times New Roman" pitchFamily="18" charset="0"/>
                <a:cs typeface="Times New Roman" pitchFamily="18" charset="0"/>
              </a:rPr>
              <a:t>вартість</a:t>
            </a:r>
            <a:r>
              <a:rPr lang="ru-RU" sz="2300" i="1" dirty="0">
                <a:latin typeface="Times New Roman" pitchFamily="18" charset="0"/>
                <a:cs typeface="Times New Roman" pitchFamily="18" charset="0"/>
              </a:rPr>
              <a:t> </a:t>
            </a:r>
            <a:r>
              <a:rPr lang="ru-RU" sz="2300" i="1" dirty="0" err="1">
                <a:latin typeface="Times New Roman" pitchFamily="18" charset="0"/>
                <a:cs typeface="Times New Roman" pitchFamily="18" charset="0"/>
              </a:rPr>
              <a:t>активів</a:t>
            </a:r>
            <a:r>
              <a:rPr lang="ru-RU" sz="2300" i="1" dirty="0">
                <a:latin typeface="Times New Roman" pitchFamily="18" charset="0"/>
                <a:cs typeface="Times New Roman" pitchFamily="18" charset="0"/>
              </a:rPr>
              <a:t>, </a:t>
            </a:r>
            <a:r>
              <a:rPr lang="ru-RU" sz="2300" i="1" dirty="0" err="1">
                <a:latin typeface="Times New Roman" pitchFamily="18" charset="0"/>
                <a:cs typeface="Times New Roman" pitchFamily="18" charset="0"/>
              </a:rPr>
              <a:t>які</a:t>
            </a:r>
            <a:r>
              <a:rPr lang="ru-RU" sz="2300" i="1" dirty="0">
                <a:latin typeface="Times New Roman" pitchFamily="18" charset="0"/>
                <a:cs typeface="Times New Roman" pitchFamily="18" charset="0"/>
              </a:rPr>
              <a:t> є </a:t>
            </a:r>
            <a:r>
              <a:rPr lang="ru-RU" sz="2300" i="1" dirty="0" err="1">
                <a:latin typeface="Times New Roman" pitchFamily="18" charset="0"/>
                <a:cs typeface="Times New Roman" pitchFamily="18" charset="0"/>
              </a:rPr>
              <a:t>внеском</a:t>
            </a:r>
            <a:r>
              <a:rPr lang="ru-RU" sz="2300" i="1" dirty="0">
                <a:latin typeface="Times New Roman" pitchFamily="18" charset="0"/>
                <a:cs typeface="Times New Roman" pitchFamily="18" charset="0"/>
              </a:rPr>
              <a:t> </a:t>
            </a:r>
            <a:r>
              <a:rPr lang="ru-RU" sz="2300" i="1" dirty="0" err="1">
                <a:latin typeface="Times New Roman" pitchFamily="18" charset="0"/>
                <a:cs typeface="Times New Roman" pitchFamily="18" charset="0"/>
              </a:rPr>
              <a:t>власників</a:t>
            </a:r>
            <a:r>
              <a:rPr lang="ru-RU" sz="2300" i="1" dirty="0">
                <a:latin typeface="Times New Roman" pitchFamily="18" charset="0"/>
                <a:cs typeface="Times New Roman" pitchFamily="18" charset="0"/>
              </a:rPr>
              <a:t> (</a:t>
            </a:r>
            <a:r>
              <a:rPr lang="ru-RU" sz="2300" i="1" dirty="0" err="1">
                <a:latin typeface="Times New Roman" pitchFamily="18" charset="0"/>
                <a:cs typeface="Times New Roman" pitchFamily="18" charset="0"/>
              </a:rPr>
              <a:t>учасників</a:t>
            </a:r>
            <a:r>
              <a:rPr lang="ru-RU" sz="2300" i="1" dirty="0">
                <a:latin typeface="Times New Roman" pitchFamily="18" charset="0"/>
                <a:cs typeface="Times New Roman" pitchFamily="18" charset="0"/>
              </a:rPr>
              <a:t>) до </a:t>
            </a:r>
            <a:r>
              <a:rPr lang="ru-RU" sz="2300" i="1" dirty="0" err="1">
                <a:latin typeface="Times New Roman" pitchFamily="18" charset="0"/>
                <a:cs typeface="Times New Roman" pitchFamily="18" charset="0"/>
              </a:rPr>
              <a:t>капіталу</a:t>
            </a:r>
            <a:r>
              <a:rPr lang="ru-RU" sz="2300" i="1" dirty="0">
                <a:latin typeface="Times New Roman" pitchFamily="18" charset="0"/>
                <a:cs typeface="Times New Roman" pitchFamily="18" charset="0"/>
              </a:rPr>
              <a:t> </a:t>
            </a:r>
            <a:r>
              <a:rPr lang="ru-RU" sz="2300" i="1" dirty="0" err="1" smtClean="0">
                <a:latin typeface="Times New Roman" pitchFamily="18" charset="0"/>
                <a:cs typeface="Times New Roman" pitchFamily="18" charset="0"/>
              </a:rPr>
              <a:t>підприємства</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Статутний</a:t>
            </a:r>
            <a:r>
              <a:rPr lang="ru-RU" sz="2300" dirty="0">
                <a:latin typeface="Times New Roman" pitchFamily="18" charset="0"/>
                <a:cs typeface="Times New Roman" pitchFamily="18" charset="0"/>
              </a:rPr>
              <a:t> фонд </a:t>
            </a:r>
            <a:r>
              <a:rPr lang="ru-RU" sz="2300" dirty="0" err="1">
                <a:latin typeface="Times New Roman" pitchFamily="18" charset="0"/>
                <a:cs typeface="Times New Roman" pitchFamily="18" charset="0"/>
              </a:rPr>
              <a:t>формується</a:t>
            </a:r>
            <a:r>
              <a:rPr lang="ru-RU" sz="2300" dirty="0">
                <a:latin typeface="Times New Roman" pitchFamily="18" charset="0"/>
                <a:cs typeface="Times New Roman" pitchFamily="18" charset="0"/>
              </a:rPr>
              <a:t> на </a:t>
            </a:r>
            <a:r>
              <a:rPr lang="ru-RU" sz="2300" dirty="0" err="1">
                <a:latin typeface="Times New Roman" pitchFamily="18" charset="0"/>
                <a:cs typeface="Times New Roman" pitchFamily="18" charset="0"/>
              </a:rPr>
              <a:t>основі</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виділення</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підприємст</a:t>
            </a:r>
            <a:r>
              <a:rPr lang="ru-RU" sz="2300" dirty="0" err="1">
                <a:latin typeface="Times New Roman" pitchFamily="18" charset="0"/>
                <a:cs typeface="Times New Roman" pitchFamily="18" charset="0"/>
              </a:rPr>
              <a:t>або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залучення</a:t>
            </a:r>
            <a:r>
              <a:rPr lang="ru-RU" sz="2300" dirty="0">
                <a:latin typeface="Times New Roman" pitchFamily="18" charset="0"/>
                <a:cs typeface="Times New Roman" pitchFamily="18" charset="0"/>
              </a:rPr>
              <a:t> ним на засадах, </a:t>
            </a:r>
            <a:r>
              <a:rPr lang="ru-RU" sz="2300" dirty="0" err="1">
                <a:latin typeface="Times New Roman" pitchFamily="18" charset="0"/>
                <a:cs typeface="Times New Roman" pitchFamily="18" charset="0"/>
              </a:rPr>
              <a:t>визначених</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законодавством</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фінансових</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ресурсів</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у </a:t>
            </a:r>
            <a:r>
              <a:rPr lang="ru-RU" sz="2300" dirty="0" err="1">
                <a:latin typeface="Times New Roman" pitchFamily="18" charset="0"/>
                <a:cs typeface="Times New Roman" pitchFamily="18" charset="0"/>
              </a:rPr>
              <a:t>вигляді</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грошових</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коштів</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або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вкладень</a:t>
            </a:r>
            <a:r>
              <a:rPr lang="ru-RU" sz="2300" dirty="0">
                <a:latin typeface="Times New Roman" pitchFamily="18" charset="0"/>
                <a:cs typeface="Times New Roman" pitchFamily="18" charset="0"/>
              </a:rPr>
              <a:t> у </a:t>
            </a:r>
            <a:r>
              <a:rPr lang="ru-RU" sz="2300" dirty="0" err="1">
                <a:latin typeface="Times New Roman" pitchFamily="18" charset="0"/>
                <a:cs typeface="Times New Roman" pitchFamily="18" charset="0"/>
              </a:rPr>
              <a:t>майно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матеріальних</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цінностей</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нематеріальних</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активів</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цінних</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паперів</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що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закріплюються</a:t>
            </a:r>
            <a:r>
              <a:rPr lang="ru-RU" sz="2300" dirty="0">
                <a:latin typeface="Times New Roman" pitchFamily="18" charset="0"/>
                <a:cs typeface="Times New Roman" pitchFamily="18" charset="0"/>
              </a:rPr>
              <a:t> за </a:t>
            </a:r>
            <a:r>
              <a:rPr lang="ru-RU" sz="2300" dirty="0" err="1" smtClean="0">
                <a:latin typeface="Times New Roman" pitchFamily="18" charset="0"/>
                <a:cs typeface="Times New Roman" pitchFamily="18" charset="0"/>
              </a:rPr>
              <a:t>підприємством</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на </a:t>
            </a:r>
            <a:r>
              <a:rPr lang="ru-RU" sz="2300" dirty="0" err="1">
                <a:latin typeface="Times New Roman" pitchFamily="18" charset="0"/>
                <a:cs typeface="Times New Roman" pitchFamily="18" charset="0"/>
              </a:rPr>
              <a:t>праві</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власності</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або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повного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господарського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відання</a:t>
            </a:r>
            <a:r>
              <a:rPr lang="ru-RU" sz="2300" dirty="0">
                <a:latin typeface="Times New Roman" pitchFamily="18" charset="0"/>
                <a:cs typeface="Times New Roman" pitchFamily="18" charset="0"/>
              </a:rPr>
              <a:t>. За </a:t>
            </a:r>
            <a:r>
              <a:rPr lang="ru-RU" sz="2300" dirty="0" err="1" smtClean="0">
                <a:latin typeface="Times New Roman" pitchFamily="18" charset="0"/>
                <a:cs typeface="Times New Roman" pitchFamily="18" charset="0"/>
              </a:rPr>
              <a:t>рахунок</a:t>
            </a:r>
            <a:r>
              <a:rPr lang="ru-RU" sz="2300" dirty="0" smtClean="0">
                <a:latin typeface="Times New Roman" pitchFamily="18" charset="0"/>
                <a:cs typeface="Times New Roman" pitchFamily="18" charset="0"/>
              </a:rPr>
              <a:t> статутного </a:t>
            </a:r>
            <a:r>
              <a:rPr lang="ru-RU" sz="2300" dirty="0" err="1">
                <a:latin typeface="Times New Roman" pitchFamily="18" charset="0"/>
                <a:cs typeface="Times New Roman" pitchFamily="18" charset="0"/>
              </a:rPr>
              <a:t>капіталу</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підприємство</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має</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змогу</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формувати</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свої</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власні</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необхідні</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необоротні</a:t>
            </a:r>
            <a:r>
              <a:rPr lang="ru-RU" sz="2300" dirty="0" smtClean="0">
                <a:latin typeface="Times New Roman" pitchFamily="18" charset="0"/>
                <a:cs typeface="Times New Roman" pitchFamily="18" charset="0"/>
              </a:rPr>
              <a:t> </a:t>
            </a:r>
            <a:r>
              <a:rPr lang="ru-RU" sz="2300" dirty="0">
                <a:latin typeface="Times New Roman" pitchFamily="18" charset="0"/>
                <a:cs typeface="Times New Roman" pitchFamily="18" charset="0"/>
              </a:rPr>
              <a:t>та </a:t>
            </a:r>
            <a:r>
              <a:rPr lang="ru-RU" sz="2300" dirty="0" err="1">
                <a:latin typeface="Times New Roman" pitchFamily="18" charset="0"/>
                <a:cs typeface="Times New Roman" pitchFamily="18" charset="0"/>
              </a:rPr>
              <a:t>оборотні</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активи</a:t>
            </a:r>
            <a:r>
              <a:rPr lang="ru-RU" sz="2300" dirty="0">
                <a:latin typeface="Times New Roman" pitchFamily="18" charset="0"/>
                <a:cs typeface="Times New Roman" pitchFamily="18" charset="0"/>
              </a:rPr>
              <a:t> для </a:t>
            </a:r>
            <a:r>
              <a:rPr lang="ru-RU" sz="2300" dirty="0" err="1">
                <a:latin typeface="Times New Roman" pitchFamily="18" charset="0"/>
                <a:cs typeface="Times New Roman" pitchFamily="18" charset="0"/>
              </a:rPr>
              <a:t>здійснення</a:t>
            </a:r>
            <a:r>
              <a:rPr lang="ru-RU" sz="2300" dirty="0">
                <a:latin typeface="Times New Roman" pitchFamily="18" charset="0"/>
                <a:cs typeface="Times New Roman" pitchFamily="18" charset="0"/>
              </a:rPr>
              <a:t> </a:t>
            </a:r>
            <a:r>
              <a:rPr lang="ru-RU" sz="2300" dirty="0" err="1">
                <a:latin typeface="Times New Roman" pitchFamily="18" charset="0"/>
                <a:cs typeface="Times New Roman" pitchFamily="18" charset="0"/>
              </a:rPr>
              <a:t>операційної</a:t>
            </a:r>
            <a:r>
              <a:rPr lang="ru-RU" sz="2300" dirty="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діяльності</a:t>
            </a:r>
            <a:r>
              <a:rPr lang="ru-RU" sz="2300" dirty="0" smtClean="0">
                <a:latin typeface="Times New Roman" pitchFamily="18" charset="0"/>
                <a:cs typeface="Times New Roman" pitchFamily="18" charset="0"/>
              </a:rPr>
              <a:t>.</a:t>
            </a:r>
            <a:endParaRPr lang="ru-RU" sz="2300" dirty="0">
              <a:latin typeface="Times New Roman" pitchFamily="18" charset="0"/>
              <a:cs typeface="Times New Roman" pitchFamily="18" charset="0"/>
            </a:endParaRPr>
          </a:p>
        </p:txBody>
      </p:sp>
    </p:spTree>
    <p:extLst>
      <p:ext uri="{BB962C8B-B14F-4D97-AF65-F5344CB8AC3E}">
        <p14:creationId xmlns:p14="http://schemas.microsoft.com/office/powerpoint/2010/main" val="4115284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28" y="-1092696"/>
            <a:ext cx="13321480" cy="833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532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3"/>
            <a:ext cx="8352928" cy="5632311"/>
          </a:xfrm>
          <a:prstGeom prst="rect">
            <a:avLst/>
          </a:prstGeom>
        </p:spPr>
        <p:txBody>
          <a:bodyPr wrap="square">
            <a:spAutoFit/>
          </a:bodyPr>
          <a:lstStyle/>
          <a:p>
            <a:pPr algn="just"/>
            <a:r>
              <a:rPr lang="ru-RU" sz="2000" i="1" dirty="0" err="1">
                <a:latin typeface="Times New Roman" pitchFamily="18" charset="0"/>
                <a:cs typeface="Times New Roman" pitchFamily="18" charset="0"/>
              </a:rPr>
              <a:t>Фінансова</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діяльність</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суб’єктів</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підприємницької</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діяльності</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може</a:t>
            </a:r>
            <a:r>
              <a:rPr lang="ru-RU" sz="2000" i="1" dirty="0">
                <a:latin typeface="Times New Roman" pitchFamily="18" charset="0"/>
                <a:cs typeface="Times New Roman" pitchFamily="18" charset="0"/>
              </a:rPr>
              <a:t> </a:t>
            </a:r>
            <a:r>
              <a:rPr lang="ru-RU" sz="2000" i="1" dirty="0" smtClean="0">
                <a:latin typeface="Times New Roman" pitchFamily="18" charset="0"/>
                <a:cs typeface="Times New Roman" pitchFamily="18" charset="0"/>
              </a:rPr>
              <a:t>бути </a:t>
            </a:r>
            <a:r>
              <a:rPr lang="ru-RU" sz="2000" i="1" dirty="0" err="1">
                <a:latin typeface="Times New Roman" pitchFamily="18" charset="0"/>
                <a:cs typeface="Times New Roman" pitchFamily="18" charset="0"/>
              </a:rPr>
              <a:t>організована</a:t>
            </a:r>
            <a:r>
              <a:rPr lang="ru-RU" sz="2000" i="1" dirty="0">
                <a:latin typeface="Times New Roman" pitchFamily="18" charset="0"/>
                <a:cs typeface="Times New Roman" pitchFamily="18" charset="0"/>
              </a:rPr>
              <a:t> за </a:t>
            </a:r>
            <a:r>
              <a:rPr lang="ru-RU" sz="2000" i="1" dirty="0" err="1">
                <a:latin typeface="Times New Roman" pitchFamily="18" charset="0"/>
                <a:cs typeface="Times New Roman" pitchFamily="18" charset="0"/>
              </a:rPr>
              <a:t>трьома</a:t>
            </a:r>
            <a:r>
              <a:rPr lang="ru-RU" sz="2000" i="1" dirty="0">
                <a:latin typeface="Times New Roman" pitchFamily="18" charset="0"/>
                <a:cs typeface="Times New Roman" pitchFamily="18" charset="0"/>
              </a:rPr>
              <a:t> методами.</a:t>
            </a:r>
          </a:p>
          <a:p>
            <a:pPr algn="just"/>
            <a:r>
              <a:rPr lang="ru-RU" sz="2000" dirty="0">
                <a:latin typeface="Times New Roman" pitchFamily="18" charset="0"/>
                <a:cs typeface="Times New Roman" pitchFamily="18" charset="0"/>
              </a:rPr>
              <a:t>1. </a:t>
            </a:r>
            <a:r>
              <a:rPr lang="ru-RU" sz="2000" b="1" dirty="0" err="1">
                <a:latin typeface="Times New Roman" pitchFamily="18" charset="0"/>
                <a:cs typeface="Times New Roman" pitchFamily="18" charset="0"/>
              </a:rPr>
              <a:t>Комерційний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розрахунок</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постійне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порівняння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smtClean="0">
                <a:latin typeface="Times New Roman" pitchFamily="18" charset="0"/>
                <a:cs typeface="Times New Roman" pitchFamily="18" charset="0"/>
              </a:rPr>
              <a:t>у грошовому </a:t>
            </a:r>
            <a:r>
              <a:rPr lang="ru-RU" sz="2000" dirty="0" err="1">
                <a:latin typeface="Times New Roman" pitchFamily="18" charset="0"/>
                <a:cs typeface="Times New Roman" pitchFamily="18" charset="0"/>
              </a:rPr>
              <a:t>вираженні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витрат</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комерційної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Метою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запровадження</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одержання</a:t>
            </a:r>
            <a:r>
              <a:rPr lang="ru-RU" sz="2000" dirty="0">
                <a:latin typeface="Times New Roman" pitchFamily="18" charset="0"/>
                <a:cs typeface="Times New Roman" pitchFamily="18" charset="0"/>
              </a:rPr>
              <a:t> максимального </a:t>
            </a:r>
            <a:r>
              <a:rPr lang="ru-RU" sz="2000" dirty="0" err="1">
                <a:latin typeface="Times New Roman" pitchFamily="18" charset="0"/>
                <a:cs typeface="Times New Roman" pitchFamily="18" charset="0"/>
              </a:rPr>
              <a:t>прибутку</a:t>
            </a:r>
            <a:r>
              <a:rPr lang="ru-RU" sz="2000" dirty="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мінімальних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витрат</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капіталу</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мінімально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можливого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ризику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Цей</a:t>
            </a:r>
            <a:r>
              <a:rPr lang="ru-RU" sz="2000" dirty="0">
                <a:latin typeface="Times New Roman" pitchFamily="18" charset="0"/>
                <a:cs typeface="Times New Roman" pitchFamily="18" charset="0"/>
              </a:rPr>
              <a:t> метод </a:t>
            </a:r>
            <a:r>
              <a:rPr lang="ru-RU" sz="2000" dirty="0" err="1">
                <a:latin typeface="Times New Roman" pitchFamily="18" charset="0"/>
                <a:cs typeface="Times New Roman" pitchFamily="18" charset="0"/>
              </a:rPr>
              <a:t>заснований</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дії</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таких </a:t>
            </a:r>
            <a:r>
              <a:rPr lang="ru-RU" sz="2000" dirty="0" err="1">
                <a:latin typeface="Times New Roman" pitchFamily="18" charset="0"/>
                <a:cs typeface="Times New Roman" pitchFamily="18" charset="0"/>
              </a:rPr>
              <a:t>принципів</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саморегулювання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господарська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юридична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відокремленість</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самоокупність</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самофінансування</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прибутковість</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відповідальність</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2. </a:t>
            </a:r>
            <a:r>
              <a:rPr lang="ru-RU" sz="2000" b="1" dirty="0" err="1">
                <a:latin typeface="Times New Roman" pitchFamily="18" charset="0"/>
                <a:cs typeface="Times New Roman" pitchFamily="18" charset="0"/>
              </a:rPr>
              <a:t>Неприбуткова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діяльність</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визначається</a:t>
            </a:r>
            <a:r>
              <a:rPr lang="ru-RU" sz="2000" dirty="0">
                <a:latin typeface="Times New Roman" pitchFamily="18" charset="0"/>
                <a:cs typeface="Times New Roman" pitchFamily="18" charset="0"/>
              </a:rPr>
              <a:t> через </a:t>
            </a:r>
            <a:r>
              <a:rPr lang="ru-RU" sz="2000" dirty="0" err="1" smtClean="0">
                <a:latin typeface="Times New Roman" pitchFamily="18" charset="0"/>
                <a:cs typeface="Times New Roman" pitchFamily="18" charset="0"/>
              </a:rPr>
              <a:t>співвідношення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власних</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витрат</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доходів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наприклад</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творчих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спілках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благодійних</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фондах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громадських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організаціях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кредитних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спілках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3. </a:t>
            </a:r>
            <a:r>
              <a:rPr lang="ru-RU" sz="2000" b="1" dirty="0" err="1">
                <a:latin typeface="Times New Roman" pitchFamily="18" charset="0"/>
                <a:cs typeface="Times New Roman" pitchFamily="18" charset="0"/>
              </a:rPr>
              <a:t>Кошторисне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фінансування</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утримання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об’єкта</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рахунок</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бюджетних</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коштів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наприклад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соціально</a:t>
            </a:r>
            <a:r>
              <a:rPr lang="ru-RU" sz="2000" dirty="0">
                <a:latin typeface="Times New Roman" pitchFamily="18" charset="0"/>
                <a:cs typeface="Times New Roman" pitchFamily="18" charset="0"/>
              </a:rPr>
              <a:t>-культурного </a:t>
            </a:r>
            <a:r>
              <a:rPr lang="ru-RU" sz="2000" dirty="0" err="1" smtClean="0">
                <a:latin typeface="Times New Roman" pitchFamily="18" charset="0"/>
                <a:cs typeface="Times New Roman" pitchFamily="18" charset="0"/>
              </a:rPr>
              <a:t>призначення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медицини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органів</a:t>
            </a:r>
            <a:r>
              <a:rPr lang="ru-RU" sz="2000" dirty="0">
                <a:latin typeface="Times New Roman" pitchFamily="18" charset="0"/>
                <a:cs typeface="Times New Roman" pitchFamily="18" charset="0"/>
              </a:rPr>
              <a:t> державного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61668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4664"/>
            <a:ext cx="8424936" cy="7325082"/>
          </a:xfrm>
          <a:prstGeom prst="rect">
            <a:avLst/>
          </a:prstGeom>
        </p:spPr>
        <p:txBody>
          <a:bodyPr wrap="square">
            <a:spAutoFit/>
          </a:bodyPr>
          <a:lstStyle/>
          <a:p>
            <a:pPr algn="just">
              <a:spcAft>
                <a:spcPts val="0"/>
              </a:spcAft>
              <a:tabLst>
                <a:tab pos="306070" algn="l"/>
              </a:tabLst>
            </a:pPr>
            <a:r>
              <a:rPr lang="uk-UA" sz="2400" b="1" dirty="0">
                <a:latin typeface="Times New Roman" pitchFamily="18" charset="0"/>
                <a:ea typeface="Times New Roman"/>
                <a:cs typeface="Times New Roman" pitchFamily="18" charset="0"/>
              </a:rPr>
              <a:t>3. Фінансові ресурси підприємства і джерела їх формування</a:t>
            </a:r>
            <a:r>
              <a:rPr lang="uk-UA" sz="2400" b="1" dirty="0" smtClean="0">
                <a:latin typeface="Times New Roman" pitchFamily="18" charset="0"/>
                <a:ea typeface="Times New Roman"/>
                <a:cs typeface="Times New Roman" pitchFamily="18" charset="0"/>
              </a:rPr>
              <a:t>.</a:t>
            </a:r>
          </a:p>
          <a:p>
            <a:pPr algn="just"/>
            <a:r>
              <a:rPr lang="ru-RU" sz="24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Для </a:t>
            </a:r>
            <a:r>
              <a:rPr lang="ru-RU" sz="2200" dirty="0" err="1">
                <a:latin typeface="Times New Roman" pitchFamily="18" charset="0"/>
                <a:cs typeface="Times New Roman" pitchFamily="18" charset="0"/>
              </a:rPr>
              <a:t>здійснення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виробничої</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науково-дослідної</a:t>
            </a:r>
            <a:r>
              <a:rPr lang="ru-RU" sz="2200" dirty="0">
                <a:latin typeface="Times New Roman" pitchFamily="18" charset="0"/>
                <a:cs typeface="Times New Roman" pitchFamily="18" charset="0"/>
              </a:rPr>
              <a:t> й </a:t>
            </a:r>
            <a:r>
              <a:rPr lang="ru-RU" sz="2200" dirty="0" err="1">
                <a:latin typeface="Times New Roman" pitchFamily="18" charset="0"/>
                <a:cs typeface="Times New Roman" pitchFamily="18" charset="0"/>
              </a:rPr>
              <a:t>комерційної</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діяльності</a:t>
            </a:r>
            <a:r>
              <a:rPr lang="ru-RU" sz="2200" dirty="0" smtClean="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використовують</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окремі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види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ресурсів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матеріальні</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трудові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фінансові</a:t>
            </a:r>
            <a:r>
              <a:rPr lang="ru-RU" sz="2200" dirty="0">
                <a:latin typeface="Times New Roman" pitchFamily="18" charset="0"/>
                <a:cs typeface="Times New Roman" pitchFamily="18" charset="0"/>
              </a:rPr>
              <a:t>, а </a:t>
            </a:r>
            <a:r>
              <a:rPr lang="ru-RU" sz="2200" dirty="0" err="1">
                <a:latin typeface="Times New Roman" pitchFamily="18" charset="0"/>
                <a:cs typeface="Times New Roman" pitchFamily="18" charset="0"/>
              </a:rPr>
              <a:t>також</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грошові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кошти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Матеріальні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ресурси</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складають</a:t>
            </a:r>
            <a:r>
              <a:rPr lang="ru-RU" sz="2200" dirty="0" smtClean="0">
                <a:latin typeface="Times New Roman" pitchFamily="18" charset="0"/>
                <a:cs typeface="Times New Roman" pitchFamily="18" charset="0"/>
              </a:rPr>
              <a:t> основу </a:t>
            </a:r>
            <a:r>
              <a:rPr lang="ru-RU" sz="2200" dirty="0" err="1">
                <a:latin typeface="Times New Roman" pitchFamily="18" charset="0"/>
                <a:cs typeface="Times New Roman" pitchFamily="18" charset="0"/>
              </a:rPr>
              <a:t>процесу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виробництва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Їх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формування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здійснюється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зазвичай</a:t>
            </a:r>
            <a:r>
              <a:rPr lang="ru-RU" sz="2200" dirty="0">
                <a:latin typeface="Times New Roman" pitchFamily="18" charset="0"/>
                <a:cs typeface="Times New Roman" pitchFamily="18" charset="0"/>
              </a:rPr>
              <a:t>, за </a:t>
            </a:r>
            <a:r>
              <a:rPr lang="ru-RU" sz="2200" dirty="0" err="1" smtClean="0">
                <a:latin typeface="Times New Roman" pitchFamily="18" charset="0"/>
                <a:cs typeface="Times New Roman" pitchFamily="18" charset="0"/>
              </a:rPr>
              <a:t>ра-</a:t>
            </a:r>
            <a:r>
              <a:rPr lang="ru-RU" sz="2200" dirty="0" err="1">
                <a:latin typeface="Times New Roman" pitchFamily="18" charset="0"/>
                <a:cs typeface="Times New Roman" pitchFamily="18" charset="0"/>
              </a:rPr>
              <a:t>хунок</a:t>
            </a: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різних</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джерел</a:t>
            </a:r>
            <a:r>
              <a:rPr lang="ru-RU" sz="2200" dirty="0">
                <a:latin typeface="Times New Roman" pitchFamily="18" charset="0"/>
                <a:cs typeface="Times New Roman" pitchFamily="18" charset="0"/>
              </a:rPr>
              <a:t>: </a:t>
            </a:r>
            <a:r>
              <a:rPr lang="ru-RU" sz="2200" i="1" dirty="0" err="1">
                <a:latin typeface="Times New Roman" pitchFamily="18" charset="0"/>
                <a:cs typeface="Times New Roman" pitchFamily="18" charset="0"/>
              </a:rPr>
              <a:t>власного</a:t>
            </a:r>
            <a:r>
              <a:rPr lang="ru-RU" sz="2200" i="1" dirty="0">
                <a:latin typeface="Times New Roman" pitchFamily="18" charset="0"/>
                <a:cs typeface="Times New Roman" pitchFamily="18" charset="0"/>
              </a:rPr>
              <a:t> </a:t>
            </a:r>
            <a:r>
              <a:rPr lang="ru-RU" sz="2200" i="1" dirty="0" err="1">
                <a:latin typeface="Times New Roman" pitchFamily="18" charset="0"/>
                <a:cs typeface="Times New Roman" pitchFamily="18" charset="0"/>
              </a:rPr>
              <a:t>капіталу</a:t>
            </a:r>
            <a:r>
              <a:rPr lang="ru-RU" sz="2200" i="1" dirty="0">
                <a:latin typeface="Times New Roman" pitchFamily="18" charset="0"/>
                <a:cs typeface="Times New Roman" pitchFamily="18" charset="0"/>
              </a:rPr>
              <a:t> </a:t>
            </a:r>
            <a:r>
              <a:rPr lang="ru-RU" sz="2200" i="1" dirty="0" err="1">
                <a:latin typeface="Times New Roman" pitchFamily="18" charset="0"/>
                <a:cs typeface="Times New Roman" pitchFamily="18" charset="0"/>
              </a:rPr>
              <a:t>підприємства</a:t>
            </a:r>
            <a:r>
              <a:rPr lang="ru-RU" sz="2200" i="1" dirty="0">
                <a:latin typeface="Times New Roman" pitchFamily="18" charset="0"/>
                <a:cs typeface="Times New Roman" pitchFamily="18" charset="0"/>
              </a:rPr>
              <a:t>, </a:t>
            </a:r>
            <a:r>
              <a:rPr lang="ru-RU" sz="2200" i="1" dirty="0" err="1">
                <a:latin typeface="Times New Roman" pitchFamily="18" charset="0"/>
                <a:cs typeface="Times New Roman" pitchFamily="18" charset="0"/>
              </a:rPr>
              <a:t>позичених</a:t>
            </a:r>
            <a:r>
              <a:rPr lang="ru-RU" sz="2200" i="1" dirty="0">
                <a:latin typeface="Times New Roman" pitchFamily="18" charset="0"/>
                <a:cs typeface="Times New Roman" pitchFamily="18" charset="0"/>
              </a:rPr>
              <a:t> і </a:t>
            </a:r>
            <a:r>
              <a:rPr lang="ru-RU" sz="2200" i="1" dirty="0" err="1" smtClean="0">
                <a:latin typeface="Times New Roman" pitchFamily="18" charset="0"/>
                <a:cs typeface="Times New Roman" pitchFamily="18" charset="0"/>
              </a:rPr>
              <a:t>залучених</a:t>
            </a:r>
            <a:r>
              <a:rPr lang="ru-RU" sz="2200" i="1" dirty="0" smtClean="0">
                <a:latin typeface="Times New Roman" pitchFamily="18" charset="0"/>
                <a:cs typeface="Times New Roman" pitchFamily="18" charset="0"/>
              </a:rPr>
              <a:t> </a:t>
            </a:r>
            <a:r>
              <a:rPr lang="ru-RU" sz="2200" i="1" dirty="0" err="1">
                <a:latin typeface="Times New Roman" pitchFamily="18" charset="0"/>
                <a:cs typeface="Times New Roman" pitchFamily="18" charset="0"/>
              </a:rPr>
              <a:t>фінансових</a:t>
            </a:r>
            <a:r>
              <a:rPr lang="ru-RU" sz="2200" i="1" dirty="0">
                <a:latin typeface="Times New Roman" pitchFamily="18" charset="0"/>
                <a:cs typeface="Times New Roman" pitchFamily="18" charset="0"/>
              </a:rPr>
              <a:t> </a:t>
            </a:r>
            <a:r>
              <a:rPr lang="ru-RU" sz="2200" i="1" dirty="0" err="1" smtClean="0">
                <a:latin typeface="Times New Roman" pitchFamily="18" charset="0"/>
                <a:cs typeface="Times New Roman" pitchFamily="18" charset="0"/>
              </a:rPr>
              <a:t>ресурсів</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При </a:t>
            </a:r>
            <a:r>
              <a:rPr lang="ru-RU" sz="2200" dirty="0" err="1">
                <a:latin typeface="Times New Roman" pitchFamily="18" charset="0"/>
                <a:cs typeface="Times New Roman" pitchFamily="18" charset="0"/>
              </a:rPr>
              <a:t>цьому</a:t>
            </a:r>
            <a:r>
              <a:rPr lang="ru-RU" sz="2200" dirty="0">
                <a:latin typeface="Times New Roman" pitchFamily="18" charset="0"/>
                <a:cs typeface="Times New Roman" pitchFamily="18" charset="0"/>
              </a:rPr>
              <a:t> </a:t>
            </a:r>
            <a:r>
              <a:rPr lang="ru-RU" sz="2200" b="1" i="1" dirty="0" err="1">
                <a:latin typeface="Times New Roman" pitchFamily="18" charset="0"/>
                <a:cs typeface="Times New Roman" pitchFamily="18" charset="0"/>
              </a:rPr>
              <a:t>власні</a:t>
            </a:r>
            <a:r>
              <a:rPr lang="ru-RU" sz="2200" b="1" i="1" dirty="0">
                <a:latin typeface="Times New Roman" pitchFamily="18" charset="0"/>
                <a:cs typeface="Times New Roman" pitchFamily="18" charset="0"/>
              </a:rPr>
              <a:t> </a:t>
            </a:r>
            <a:r>
              <a:rPr lang="ru-RU" sz="2200" b="1" i="1" dirty="0" err="1">
                <a:latin typeface="Times New Roman" pitchFamily="18" charset="0"/>
                <a:cs typeface="Times New Roman" pitchFamily="18" charset="0"/>
              </a:rPr>
              <a:t>кошти</a:t>
            </a:r>
            <a:r>
              <a:rPr lang="ru-RU" sz="2200" b="1" i="1" dirty="0">
                <a:latin typeface="Times New Roman" pitchFamily="18" charset="0"/>
                <a:cs typeface="Times New Roman" pitchFamily="18" charset="0"/>
              </a:rPr>
              <a:t>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це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кошти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постійно</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знаходяться</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в </a:t>
            </a:r>
            <a:r>
              <a:rPr lang="ru-RU" sz="2200" dirty="0" err="1">
                <a:latin typeface="Times New Roman" pitchFamily="18" charset="0"/>
                <a:cs typeface="Times New Roman" pitchFamily="18" charset="0"/>
              </a:rPr>
              <a:t>обігу</a:t>
            </a:r>
            <a:r>
              <a:rPr lang="ru-RU" sz="2200" dirty="0">
                <a:latin typeface="Times New Roman" pitchFamily="18" charset="0"/>
                <a:cs typeface="Times New Roman" pitchFamily="18" charset="0"/>
              </a:rPr>
              <a:t> й </a:t>
            </a:r>
            <a:r>
              <a:rPr lang="ru-RU" sz="2200" dirty="0" err="1">
                <a:latin typeface="Times New Roman" pitchFamily="18" charset="0"/>
                <a:cs typeface="Times New Roman" pitchFamily="18" charset="0"/>
              </a:rPr>
              <a:t>кінцевий</a:t>
            </a:r>
            <a:r>
              <a:rPr lang="ru-RU" sz="2200" dirty="0">
                <a:latin typeface="Times New Roman" pitchFamily="18" charset="0"/>
                <a:cs typeface="Times New Roman" pitchFamily="18" charset="0"/>
              </a:rPr>
              <a:t> строк </a:t>
            </a:r>
            <a:r>
              <a:rPr lang="ru-RU" sz="2200" dirty="0" err="1">
                <a:latin typeface="Times New Roman" pitchFamily="18" charset="0"/>
                <a:cs typeface="Times New Roman" pitchFamily="18" charset="0"/>
              </a:rPr>
              <a:t>використання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яких</a:t>
            </a:r>
            <a:r>
              <a:rPr lang="ru-RU" sz="2200" dirty="0">
                <a:latin typeface="Times New Roman" pitchFamily="18" charset="0"/>
                <a:cs typeface="Times New Roman" pitchFamily="18" charset="0"/>
              </a:rPr>
              <a:t> не </a:t>
            </a:r>
            <a:r>
              <a:rPr lang="ru-RU" sz="2200" dirty="0" err="1">
                <a:latin typeface="Times New Roman" pitchFamily="18" charset="0"/>
                <a:cs typeface="Times New Roman" pitchFamily="18" charset="0"/>
              </a:rPr>
              <a:t>встановлений</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Формуються</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вони за </a:t>
            </a:r>
            <a:r>
              <a:rPr lang="ru-RU" sz="2200" dirty="0" err="1">
                <a:latin typeface="Times New Roman" pitchFamily="18" charset="0"/>
                <a:cs typeface="Times New Roman" pitchFamily="18" charset="0"/>
              </a:rPr>
              <a:t>рахунок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власного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капіталу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тобто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тієї</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частини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активів</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підприємства</a:t>
            </a:r>
            <a:r>
              <a:rPr lang="ru-RU" sz="2200" dirty="0">
                <a:latin typeface="Times New Roman" pitchFamily="18" charset="0"/>
                <a:cs typeface="Times New Roman" pitchFamily="18" charset="0"/>
              </a:rPr>
              <a:t>, яка </a:t>
            </a:r>
            <a:r>
              <a:rPr lang="ru-RU" sz="2200" dirty="0" err="1">
                <a:latin typeface="Times New Roman" pitchFamily="18" charset="0"/>
                <a:cs typeface="Times New Roman" pitchFamily="18" charset="0"/>
              </a:rPr>
              <a:t>залишається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після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виконання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його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зобов’язань</a:t>
            </a:r>
            <a:r>
              <a:rPr lang="ru-RU" sz="2200" dirty="0">
                <a:latin typeface="Times New Roman" pitchFamily="18" charset="0"/>
                <a:cs typeface="Times New Roman" pitchFamily="18" charset="0"/>
              </a:rPr>
              <a:t>.</a:t>
            </a:r>
          </a:p>
          <a:p>
            <a:pPr algn="just"/>
            <a:r>
              <a:rPr lang="ru-RU" sz="2200" b="1" i="1" dirty="0" err="1">
                <a:latin typeface="Times New Roman" pitchFamily="18" charset="0"/>
                <a:cs typeface="Times New Roman" pitchFamily="18" charset="0"/>
              </a:rPr>
              <a:t>Позичені</a:t>
            </a:r>
            <a:r>
              <a:rPr lang="ru-RU" sz="2200" b="1" i="1" dirty="0">
                <a:latin typeface="Times New Roman" pitchFamily="18" charset="0"/>
                <a:cs typeface="Times New Roman" pitchFamily="18" charset="0"/>
              </a:rPr>
              <a:t> </a:t>
            </a:r>
            <a:r>
              <a:rPr lang="ru-RU" sz="2200" b="1" i="1" dirty="0" err="1">
                <a:latin typeface="Times New Roman" pitchFamily="18" charset="0"/>
                <a:cs typeface="Times New Roman" pitchFamily="18" charset="0"/>
              </a:rPr>
              <a:t>кошти</a:t>
            </a:r>
            <a:r>
              <a:rPr lang="ru-RU" sz="2200" b="1" i="1" dirty="0">
                <a:latin typeface="Times New Roman" pitchFamily="18" charset="0"/>
                <a:cs typeface="Times New Roman" pitchFamily="18" charset="0"/>
              </a:rPr>
              <a:t> </a:t>
            </a:r>
            <a:r>
              <a:rPr lang="ru-RU" sz="2200" i="1" dirty="0">
                <a:latin typeface="Times New Roman" pitchFamily="18" charset="0"/>
                <a:cs typeface="Times New Roman" pitchFamily="18" charset="0"/>
              </a:rPr>
              <a:t>— </a:t>
            </a:r>
            <a:r>
              <a:rPr lang="ru-RU" sz="2200" dirty="0" err="1">
                <a:latin typeface="Times New Roman" pitchFamily="18" charset="0"/>
                <a:cs typeface="Times New Roman" pitchFamily="18" charset="0"/>
              </a:rPr>
              <a:t>це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що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одержує</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підприємство</a:t>
            </a:r>
            <a:r>
              <a:rPr lang="ru-RU" sz="2200" dirty="0">
                <a:latin typeface="Times New Roman" pitchFamily="18" charset="0"/>
                <a:cs typeface="Times New Roman" pitchFamily="18" charset="0"/>
              </a:rPr>
              <a:t> на </a:t>
            </a:r>
            <a:r>
              <a:rPr lang="ru-RU" sz="2200" dirty="0" err="1">
                <a:latin typeface="Times New Roman" pitchFamily="18" charset="0"/>
                <a:cs typeface="Times New Roman" pitchFamily="18" charset="0"/>
              </a:rPr>
              <a:t>визначений</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термін</a:t>
            </a:r>
            <a:r>
              <a:rPr lang="ru-RU" sz="2200" dirty="0">
                <a:latin typeface="Times New Roman" pitchFamily="18" charset="0"/>
                <a:cs typeface="Times New Roman" pitchFamily="18" charset="0"/>
              </a:rPr>
              <a:t>, за плату й на </a:t>
            </a:r>
            <a:r>
              <a:rPr lang="ru-RU" sz="2200" dirty="0" err="1">
                <a:latin typeface="Times New Roman" pitchFamily="18" charset="0"/>
                <a:cs typeface="Times New Roman" pitchFamily="18" charset="0"/>
              </a:rPr>
              <a:t>умовах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повернення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Формуються</a:t>
            </a:r>
            <a:r>
              <a:rPr lang="ru-RU" sz="2200" dirty="0">
                <a:latin typeface="Times New Roman" pitchFamily="18" charset="0"/>
                <a:cs typeface="Times New Roman" pitchFamily="18" charset="0"/>
              </a:rPr>
              <a:t> вони, </a:t>
            </a:r>
            <a:r>
              <a:rPr lang="ru-RU" sz="2200" dirty="0" err="1">
                <a:latin typeface="Times New Roman" pitchFamily="18" charset="0"/>
                <a:cs typeface="Times New Roman" pitchFamily="18" charset="0"/>
              </a:rPr>
              <a:t>переважно</a:t>
            </a:r>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за </a:t>
            </a:r>
            <a:r>
              <a:rPr lang="ru-RU" sz="2200" dirty="0" err="1" smtClean="0">
                <a:latin typeface="Times New Roman" pitchFamily="18" charset="0"/>
                <a:cs typeface="Times New Roman" pitchFamily="18" charset="0"/>
              </a:rPr>
              <a:t>рахунок</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коротко- і </a:t>
            </a:r>
            <a:r>
              <a:rPr lang="ru-RU" sz="2200" dirty="0" err="1">
                <a:latin typeface="Times New Roman" pitchFamily="18" charset="0"/>
                <a:cs typeface="Times New Roman" pitchFamily="18" charset="0"/>
              </a:rPr>
              <a:t>довгострокових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кредитів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банків</a:t>
            </a:r>
            <a:r>
              <a:rPr lang="ru-RU" sz="2200" dirty="0">
                <a:latin typeface="Times New Roman" pitchFamily="18" charset="0"/>
                <a:cs typeface="Times New Roman" pitchFamily="18" charset="0"/>
              </a:rPr>
              <a:t>.</a:t>
            </a:r>
          </a:p>
          <a:p>
            <a:pPr algn="just"/>
            <a:r>
              <a:rPr lang="ru-RU" sz="2200" b="1" i="1" dirty="0" err="1">
                <a:latin typeface="Times New Roman" pitchFamily="18" charset="0"/>
                <a:cs typeface="Times New Roman" pitchFamily="18" charset="0"/>
              </a:rPr>
              <a:t>Залучені</a:t>
            </a:r>
            <a:r>
              <a:rPr lang="ru-RU" sz="2200" b="1" i="1" dirty="0">
                <a:latin typeface="Times New Roman" pitchFamily="18" charset="0"/>
                <a:cs typeface="Times New Roman" pitchFamily="18" charset="0"/>
              </a:rPr>
              <a:t> </a:t>
            </a:r>
            <a:r>
              <a:rPr lang="ru-RU" sz="2200" b="1" i="1" dirty="0" err="1">
                <a:latin typeface="Times New Roman" pitchFamily="18" charset="0"/>
                <a:cs typeface="Times New Roman" pitchFamily="18" charset="0"/>
              </a:rPr>
              <a:t>кошти</a:t>
            </a:r>
            <a:r>
              <a:rPr lang="ru-RU" sz="2200" b="1" i="1" dirty="0">
                <a:latin typeface="Times New Roman" pitchFamily="18" charset="0"/>
                <a:cs typeface="Times New Roman" pitchFamily="18" charset="0"/>
              </a:rPr>
              <a:t>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це</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кошти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які</a:t>
            </a:r>
            <a:r>
              <a:rPr lang="ru-RU" sz="2200" dirty="0">
                <a:latin typeface="Times New Roman" pitchFamily="18" charset="0"/>
                <a:cs typeface="Times New Roman" pitchFamily="18" charset="0"/>
              </a:rPr>
              <a:t> не належать </a:t>
            </a:r>
            <a:r>
              <a:rPr lang="ru-RU" sz="2200" dirty="0" err="1">
                <a:latin typeface="Times New Roman" pitchFamily="18" charset="0"/>
                <a:cs typeface="Times New Roman" pitchFamily="18" charset="0"/>
              </a:rPr>
              <a:t>підприємствам</a:t>
            </a:r>
            <a:r>
              <a:rPr lang="ru-RU" sz="2200" dirty="0">
                <a:latin typeface="Times New Roman" pitchFamily="18" charset="0"/>
                <a:cs typeface="Times New Roman" pitchFamily="18" charset="0"/>
              </a:rPr>
              <a:t>, але </a:t>
            </a:r>
            <a:r>
              <a:rPr lang="ru-RU" sz="2200" dirty="0" err="1" smtClean="0">
                <a:latin typeface="Times New Roman" pitchFamily="18" charset="0"/>
                <a:cs typeface="Times New Roman" pitchFamily="18" charset="0"/>
              </a:rPr>
              <a:t>внаслідок</a:t>
            </a:r>
            <a:r>
              <a:rPr lang="ru-RU" sz="2200" dirty="0" smtClean="0">
                <a:latin typeface="Times New Roman" pitchFamily="18" charset="0"/>
                <a:cs typeface="Times New Roman" pitchFamily="18" charset="0"/>
              </a:rPr>
              <a:t> </a:t>
            </a:r>
            <a:r>
              <a:rPr lang="ru-RU" sz="2200" dirty="0" err="1">
                <a:latin typeface="Times New Roman" pitchFamily="18" charset="0"/>
                <a:cs typeface="Times New Roman" pitchFamily="18" charset="0"/>
              </a:rPr>
              <a:t>діючої</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системи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розрахунків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постійно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перебувають</a:t>
            </a:r>
            <a:r>
              <a:rPr lang="ru-RU" sz="2200" dirty="0">
                <a:latin typeface="Times New Roman" pitchFamily="18" charset="0"/>
                <a:cs typeface="Times New Roman" pitchFamily="18" charset="0"/>
              </a:rPr>
              <a:t> в </a:t>
            </a:r>
            <a:r>
              <a:rPr lang="ru-RU" sz="2200" dirty="0" err="1">
                <a:latin typeface="Times New Roman" pitchFamily="18" charset="0"/>
                <a:cs typeface="Times New Roman" pitchFamily="18" charset="0"/>
              </a:rPr>
              <a:t>їх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обігу</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Формуються</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вони за </a:t>
            </a:r>
            <a:r>
              <a:rPr lang="ru-RU" sz="2200" dirty="0" err="1">
                <a:latin typeface="Times New Roman" pitchFamily="18" charset="0"/>
                <a:cs typeface="Times New Roman" pitchFamily="18" charset="0"/>
              </a:rPr>
              <a:t>рахунок</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усіх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видів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кредиторської</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заборгованості</a:t>
            </a:r>
            <a:r>
              <a:rPr lang="ru-RU" sz="2200" dirty="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підприємства</a:t>
            </a:r>
            <a:r>
              <a:rPr lang="ru-RU" sz="2200" dirty="0">
                <a:latin typeface="Times New Roman" pitchFamily="18" charset="0"/>
                <a:cs typeface="Times New Roman" pitchFamily="18" charset="0"/>
              </a:rPr>
              <a:t>.</a:t>
            </a:r>
          </a:p>
          <a:p>
            <a:pPr algn="just">
              <a:spcAft>
                <a:spcPts val="0"/>
              </a:spcAft>
              <a:tabLst>
                <a:tab pos="306070" algn="l"/>
              </a:tabLst>
            </a:pPr>
            <a:r>
              <a:rPr lang="uk-UA" sz="2400" i="1" dirty="0">
                <a:latin typeface="Times New Roman" pitchFamily="18" charset="0"/>
                <a:ea typeface="Times New Roman"/>
                <a:cs typeface="Times New Roman" pitchFamily="18" charset="0"/>
              </a:rPr>
              <a:t> </a:t>
            </a:r>
            <a:endParaRPr lang="ru-RU" sz="24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37114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352928" cy="5262979"/>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Однак</a:t>
            </a:r>
            <a:r>
              <a:rPr lang="ru-RU" sz="2800" dirty="0" smtClean="0">
                <a:latin typeface="Times New Roman" pitchFamily="18" charset="0"/>
                <a:cs typeface="Times New Roman" pitchFamily="18" charset="0"/>
              </a:rPr>
              <a:t> </a:t>
            </a:r>
            <a:r>
              <a:rPr lang="ru-RU" sz="2800" i="1" dirty="0">
                <a:latin typeface="Times New Roman" pitchFamily="18" charset="0"/>
                <a:cs typeface="Times New Roman" pitchFamily="18" charset="0"/>
              </a:rPr>
              <a:t>не </a:t>
            </a:r>
            <a:r>
              <a:rPr lang="ru-RU" sz="2800" i="1" dirty="0" err="1">
                <a:latin typeface="Times New Roman" pitchFamily="18" charset="0"/>
                <a:cs typeface="Times New Roman" pitchFamily="18" charset="0"/>
              </a:rPr>
              <a:t>всі</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грошові</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відносини</a:t>
            </a:r>
            <a:r>
              <a:rPr lang="ru-RU" sz="2800" i="1" dirty="0">
                <a:latin typeface="Times New Roman" pitchFamily="18" charset="0"/>
                <a:cs typeface="Times New Roman" pitchFamily="18" charset="0"/>
              </a:rPr>
              <a:t> належать до </a:t>
            </a:r>
            <a:r>
              <a:rPr lang="ru-RU" sz="2800" i="1" dirty="0" err="1">
                <a:latin typeface="Times New Roman" pitchFamily="18" charset="0"/>
                <a:cs typeface="Times New Roman" pitchFamily="18" charset="0"/>
              </a:rPr>
              <a:t>фінансових</a:t>
            </a:r>
            <a:r>
              <a:rPr lang="ru-RU" sz="2800" i="1" dirty="0">
                <a:latin typeface="Times New Roman" pitchFamily="18" charset="0"/>
                <a:cs typeface="Times New Roman" pitchFamily="18" charset="0"/>
              </a:rPr>
              <a:t>.</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Грошові</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відносини</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перетворюються</a:t>
            </a:r>
            <a:r>
              <a:rPr lang="ru-RU" sz="2800" i="1" dirty="0">
                <a:latin typeface="Times New Roman" pitchFamily="18" charset="0"/>
                <a:cs typeface="Times New Roman" pitchFamily="18" charset="0"/>
              </a:rPr>
              <a:t> на </a:t>
            </a:r>
            <a:r>
              <a:rPr lang="ru-RU" sz="2800" i="1" dirty="0" err="1">
                <a:latin typeface="Times New Roman" pitchFamily="18" charset="0"/>
                <a:cs typeface="Times New Roman" pitchFamily="18" charset="0"/>
              </a:rPr>
              <a:t>фінансові</a:t>
            </a:r>
            <a:r>
              <a:rPr lang="ru-RU" sz="2800" i="1" dirty="0">
                <a:latin typeface="Times New Roman" pitchFamily="18" charset="0"/>
                <a:cs typeface="Times New Roman" pitchFamily="18" charset="0"/>
              </a:rPr>
              <a:t>, коли </a:t>
            </a:r>
            <a:r>
              <a:rPr lang="ru-RU" sz="2800" i="1" dirty="0" err="1">
                <a:latin typeface="Times New Roman" pitchFamily="18" charset="0"/>
                <a:cs typeface="Times New Roman" pitchFamily="18" charset="0"/>
              </a:rPr>
              <a:t>рух</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грошових</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коштів</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стає</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відносно</a:t>
            </a:r>
            <a:r>
              <a:rPr lang="ru-RU" sz="2800" i="1" dirty="0">
                <a:latin typeface="Times New Roman" pitchFamily="18" charset="0"/>
                <a:cs typeface="Times New Roman" pitchFamily="18" charset="0"/>
              </a:rPr>
              <a:t> </a:t>
            </a:r>
            <a:r>
              <a:rPr lang="ru-RU" sz="2800" i="1" dirty="0" err="1">
                <a:latin typeface="Times New Roman" pitchFamily="18" charset="0"/>
                <a:cs typeface="Times New Roman" pitchFamily="18" charset="0"/>
              </a:rPr>
              <a:t>самостійним</a:t>
            </a:r>
            <a:r>
              <a:rPr lang="ru-RU" sz="2800" i="1"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Таке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відбувається</a:t>
            </a:r>
            <a:r>
              <a:rPr lang="ru-RU" sz="2800" dirty="0">
                <a:latin typeface="Times New Roman" pitchFamily="18" charset="0"/>
                <a:cs typeface="Times New Roman" pitchFamily="18" charset="0"/>
              </a:rPr>
              <a:t> в </a:t>
            </a:r>
            <a:r>
              <a:rPr lang="ru-RU" sz="2800" dirty="0" err="1">
                <a:latin typeface="Times New Roman" pitchFamily="18" charset="0"/>
                <a:cs typeface="Times New Roman" pitchFamily="18" charset="0"/>
              </a:rPr>
              <a:t>процесі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формування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розподілу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використання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грошових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доходів</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фондів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згідно</a:t>
            </a:r>
            <a:r>
              <a:rPr lang="ru-RU" sz="2800" dirty="0">
                <a:latin typeface="Times New Roman" pitchFamily="18" charset="0"/>
                <a:cs typeface="Times New Roman" pitchFamily="18" charset="0"/>
              </a:rPr>
              <a:t> з </a:t>
            </a:r>
            <a:r>
              <a:rPr lang="ru-RU" sz="2800" dirty="0" err="1">
                <a:latin typeface="Times New Roman" pitchFamily="18" charset="0"/>
                <a:cs typeface="Times New Roman" pitchFamily="18" charset="0"/>
              </a:rPr>
              <a:t>цільовим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призначенням</a:t>
            </a:r>
            <a:r>
              <a:rPr lang="ru-RU" sz="2800" dirty="0">
                <a:latin typeface="Times New Roman" pitchFamily="18" charset="0"/>
                <a:cs typeface="Times New Roman" pitchFamily="18" charset="0"/>
              </a:rPr>
              <a:t> у </a:t>
            </a:r>
            <a:r>
              <a:rPr lang="ru-RU" sz="2800" dirty="0" err="1">
                <a:latin typeface="Times New Roman" pitchFamily="18" charset="0"/>
                <a:cs typeface="Times New Roman" pitchFamily="18" charset="0"/>
              </a:rPr>
              <a:t>формі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ресурсів</a:t>
            </a:r>
            <a:r>
              <a:rPr lang="ru-RU"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Отже</a:t>
            </a:r>
            <a:r>
              <a:rPr lang="ru-RU" sz="2800"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фінанси</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підприємств</a:t>
            </a:r>
            <a:r>
              <a:rPr lang="ru-RU" sz="2800" b="1" i="1" dirty="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це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економічні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відносини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що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пов’язані</a:t>
            </a:r>
            <a:r>
              <a:rPr lang="ru-RU" sz="2800" dirty="0">
                <a:latin typeface="Times New Roman" pitchFamily="18" charset="0"/>
                <a:cs typeface="Times New Roman" pitchFamily="18" charset="0"/>
              </a:rPr>
              <a:t> з </a:t>
            </a:r>
            <a:r>
              <a:rPr lang="ru-RU" sz="2800" dirty="0" err="1">
                <a:latin typeface="Times New Roman" pitchFamily="18" charset="0"/>
                <a:cs typeface="Times New Roman" pitchFamily="18" charset="0"/>
              </a:rPr>
              <a:t>рухом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грошових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потоків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формуванням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розподілом</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використанням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доходів</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грошових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фондів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суб’єктів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господарювання</a:t>
            </a:r>
            <a:r>
              <a:rPr lang="ru-RU" sz="2800" dirty="0">
                <a:latin typeface="Times New Roman" pitchFamily="18" charset="0"/>
                <a:cs typeface="Times New Roman" pitchFamily="18" charset="0"/>
              </a:rPr>
              <a:t> в </a:t>
            </a:r>
            <a:r>
              <a:rPr lang="ru-RU" sz="2800" dirty="0" err="1">
                <a:latin typeface="Times New Roman" pitchFamily="18" charset="0"/>
                <a:cs typeface="Times New Roman" pitchFamily="18" charset="0"/>
              </a:rPr>
              <a:t>процесі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відтворення</a:t>
            </a:r>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964331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832" y="-817240"/>
            <a:ext cx="15927982" cy="842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27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904" y="-747464"/>
            <a:ext cx="16576054" cy="835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193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7"/>
            <a:ext cx="8280920" cy="5632311"/>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Отже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a:t>
            </a:r>
            <a:r>
              <a:rPr lang="ru-RU" sz="2400"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фінансовими</a:t>
            </a:r>
            <a:r>
              <a:rPr lang="ru-RU" sz="2400" b="1" i="1" dirty="0">
                <a:latin typeface="Times New Roman" pitchFamily="18" charset="0"/>
                <a:cs typeface="Times New Roman" pitchFamily="18" charset="0"/>
              </a:rPr>
              <a:t> ресурсами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слід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розуміти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загальну</a:t>
            </a:r>
            <a:r>
              <a:rPr lang="ru-RU" sz="2400" dirty="0">
                <a:latin typeface="Times New Roman" pitchFamily="18" charset="0"/>
                <a:cs typeface="Times New Roman" pitchFamily="18" charset="0"/>
              </a:rPr>
              <a:t> суму </a:t>
            </a:r>
            <a:r>
              <a:rPr lang="ru-RU" sz="2400" dirty="0" err="1" smtClean="0">
                <a:latin typeface="Times New Roman" pitchFamily="18" charset="0"/>
                <a:cs typeface="Times New Roman" pitchFamily="18" charset="0"/>
              </a:rPr>
              <a:t>власного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позиченого</a:t>
            </a:r>
            <a:r>
              <a:rPr lang="ru-RU" sz="2400" dirty="0" smtClean="0">
                <a:latin typeface="Times New Roman" pitchFamily="18" charset="0"/>
                <a:cs typeface="Times New Roman" pitchFamily="18" charset="0"/>
              </a:rPr>
              <a:t> й </a:t>
            </a:r>
            <a:r>
              <a:rPr lang="ru-RU" sz="2400" dirty="0" err="1" smtClean="0">
                <a:latin typeface="Times New Roman" pitchFamily="18" charset="0"/>
                <a:cs typeface="Times New Roman" pitchFamily="18" charset="0"/>
              </a:rPr>
              <a:t>залученого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капіталу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використовується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підприємствами</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для </a:t>
            </a:r>
            <a:r>
              <a:rPr lang="ru-RU" sz="2400" dirty="0" err="1">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своїх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активів</a:t>
            </a:r>
            <a:r>
              <a:rPr lang="ru-RU" sz="2400" dirty="0">
                <a:latin typeface="Times New Roman" pitchFamily="18" charset="0"/>
                <a:cs typeface="Times New Roman" pitchFamily="18" charset="0"/>
              </a:rPr>
              <a:t> і </a:t>
            </a:r>
            <a:r>
              <a:rPr lang="ru-RU" sz="2400" dirty="0" err="1">
                <a:latin typeface="Times New Roman" pitchFamily="18" charset="0"/>
                <a:cs typeface="Times New Roman" pitchFamily="18" charset="0"/>
              </a:rPr>
              <a:t>здійснення</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виробничо-господарської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діяльності</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з метою </a:t>
            </a:r>
            <a:r>
              <a:rPr lang="ru-RU" sz="2400" dirty="0" err="1">
                <a:latin typeface="Times New Roman" pitchFamily="18" charset="0"/>
                <a:cs typeface="Times New Roman" pitchFamily="18" charset="0"/>
              </a:rPr>
              <a:t>одержання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прибутку</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Розрізняють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складові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  </a:t>
            </a:r>
            <a:r>
              <a:rPr lang="ru-RU" sz="2400" dirty="0" err="1">
                <a:latin typeface="Times New Roman" pitchFamily="18" charset="0"/>
                <a:cs typeface="Times New Roman" pitchFamily="18" charset="0"/>
              </a:rPr>
              <a:t>прибуток</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амортизаційні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відрахування</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обігові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кошти</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бюджетні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асигнування</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надходження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з </a:t>
            </a:r>
            <a:r>
              <a:rPr lang="ru-RU" sz="2400" dirty="0" err="1">
                <a:latin typeface="Times New Roman" pitchFamily="18" charset="0"/>
                <a:cs typeface="Times New Roman" pitchFamily="18" charset="0"/>
              </a:rPr>
              <a:t>цільових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надходження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з </a:t>
            </a:r>
            <a:r>
              <a:rPr lang="ru-RU" sz="2400" dirty="0" err="1">
                <a:latin typeface="Times New Roman" pitchFamily="18" charset="0"/>
                <a:cs typeface="Times New Roman" pitchFamily="18" charset="0"/>
              </a:rPr>
              <a:t>централізованих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корпоративних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кредити</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2935041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3"/>
            <a:ext cx="8208912" cy="6540252"/>
          </a:xfrm>
          <a:prstGeom prst="rect">
            <a:avLst/>
          </a:prstGeom>
        </p:spPr>
        <p:txBody>
          <a:bodyPr wrap="square">
            <a:spAutoFit/>
          </a:bodyPr>
          <a:lstStyle/>
          <a:p>
            <a:pPr algn="just"/>
            <a:r>
              <a:rPr lang="ru-RU" sz="2000" b="1" i="1" dirty="0" smtClean="0">
                <a:latin typeface="Times New Roman" pitchFamily="18" charset="0"/>
                <a:cs typeface="Times New Roman" pitchFamily="18" charset="0"/>
              </a:rPr>
              <a:t>	</a:t>
            </a:r>
            <a:r>
              <a:rPr lang="ru-RU" sz="1900" b="1" i="1" dirty="0" err="1" smtClean="0">
                <a:latin typeface="Times New Roman" pitchFamily="18" charset="0"/>
                <a:cs typeface="Times New Roman" pitchFamily="18" charset="0"/>
              </a:rPr>
              <a:t>Прибуток</a:t>
            </a:r>
            <a:r>
              <a:rPr lang="ru-RU" sz="1900" b="1" i="1" dirty="0" smtClean="0">
                <a:latin typeface="Times New Roman" pitchFamily="18" charset="0"/>
                <a:cs typeface="Times New Roman" pitchFamily="18" charset="0"/>
              </a:rPr>
              <a:t> </a:t>
            </a:r>
            <a:r>
              <a:rPr lang="ru-RU" sz="1900" i="1" dirty="0">
                <a:latin typeface="Times New Roman" pitchFamily="18" charset="0"/>
                <a:cs typeface="Times New Roman" pitchFamily="18" charset="0"/>
              </a:rPr>
              <a:t>— </a:t>
            </a:r>
            <a:r>
              <a:rPr lang="ru-RU" sz="1900" dirty="0" err="1">
                <a:latin typeface="Times New Roman" pitchFamily="18" charset="0"/>
                <a:cs typeface="Times New Roman" pitchFamily="18" charset="0"/>
              </a:rPr>
              <a:t>це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грошовий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вираз</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фінансових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ресурсів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що</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створюються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підприємствами</a:t>
            </a:r>
            <a:r>
              <a:rPr lang="ru-RU" sz="1900" dirty="0" smtClean="0">
                <a:latin typeface="Times New Roman" pitchFamily="18" charset="0"/>
                <a:cs typeface="Times New Roman" pitchFamily="18" charset="0"/>
              </a:rPr>
              <a:t> </a:t>
            </a:r>
            <a:r>
              <a:rPr lang="ru-RU" sz="1900" dirty="0">
                <a:latin typeface="Times New Roman" pitchFamily="18" charset="0"/>
                <a:cs typeface="Times New Roman" pitchFamily="18" charset="0"/>
              </a:rPr>
              <a:t>будь-</a:t>
            </a:r>
            <a:r>
              <a:rPr lang="ru-RU" sz="1900" dirty="0" err="1">
                <a:latin typeface="Times New Roman" pitchFamily="18" charset="0"/>
                <a:cs typeface="Times New Roman" pitchFamily="18" charset="0"/>
              </a:rPr>
              <a:t>якої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форми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власності</a:t>
            </a:r>
            <a:r>
              <a:rPr lang="ru-RU" sz="1900" dirty="0">
                <a:latin typeface="Times New Roman" pitchFamily="18" charset="0"/>
                <a:cs typeface="Times New Roman" pitchFamily="18" charset="0"/>
              </a:rPr>
              <a:t> та </a:t>
            </a:r>
            <a:r>
              <a:rPr lang="ru-RU" sz="1900" dirty="0" err="1">
                <a:latin typeface="Times New Roman" pitchFamily="18" charset="0"/>
                <a:cs typeface="Times New Roman" pitchFamily="18" charset="0"/>
              </a:rPr>
              <a:t>належить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їм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після</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розподілу</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доходів</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від</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господарської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Прибуток</a:t>
            </a:r>
            <a:r>
              <a:rPr lang="ru-RU" sz="1900" dirty="0">
                <a:latin typeface="Times New Roman" pitchFamily="18" charset="0"/>
                <a:cs typeface="Times New Roman" pitchFamily="18" charset="0"/>
              </a:rPr>
              <a:t> — </a:t>
            </a:r>
            <a:r>
              <a:rPr lang="ru-RU" sz="1900" dirty="0" err="1">
                <a:latin typeface="Times New Roman" pitchFamily="18" charset="0"/>
                <a:cs typeface="Times New Roman" pitchFamily="18" charset="0"/>
              </a:rPr>
              <a:t>це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найголовніша</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фінансова</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категорія</a:t>
            </a:r>
            <a:r>
              <a:rPr lang="ru-RU" sz="1900" dirty="0">
                <a:latin typeface="Times New Roman" pitchFamily="18" charset="0"/>
                <a:cs typeface="Times New Roman" pitchFamily="18" charset="0"/>
              </a:rPr>
              <a:t> на </a:t>
            </a:r>
            <a:r>
              <a:rPr lang="ru-RU" sz="1900" dirty="0" err="1">
                <a:latin typeface="Times New Roman" pitchFamily="18" charset="0"/>
                <a:cs typeface="Times New Roman" pitchFamily="18" charset="0"/>
              </a:rPr>
              <a:t>рівні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підприємницьких</a:t>
            </a:r>
            <a:r>
              <a:rPr lang="ru-RU" sz="1900" dirty="0">
                <a:latin typeface="Times New Roman" pitchFamily="18" charset="0"/>
                <a:cs typeface="Times New Roman" pitchFamily="18" charset="0"/>
              </a:rPr>
              <a:t> структур, </a:t>
            </a:r>
            <a:r>
              <a:rPr lang="ru-RU" sz="1900" dirty="0" err="1">
                <a:latin typeface="Times New Roman" pitchFamily="18" charset="0"/>
                <a:cs typeface="Times New Roman" pitchFamily="18" charset="0"/>
              </a:rPr>
              <a:t>що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відображає</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позитивний</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фінансовий</a:t>
            </a:r>
            <a:r>
              <a:rPr lang="ru-RU" sz="1900" dirty="0">
                <a:latin typeface="Times New Roman" pitchFamily="18" charset="0"/>
                <a:cs typeface="Times New Roman" pitchFamily="18" charset="0"/>
              </a:rPr>
              <a:t> результат </a:t>
            </a:r>
            <a:r>
              <a:rPr lang="ru-RU" sz="1900" dirty="0" err="1">
                <a:latin typeface="Times New Roman" pitchFamily="18" charset="0"/>
                <a:cs typeface="Times New Roman" pitchFamily="18" charset="0"/>
              </a:rPr>
              <a:t>господарської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діяльності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підприємства</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характеризує</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ефективність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виробництва</a:t>
            </a:r>
            <a:r>
              <a:rPr lang="ru-RU" sz="1900" dirty="0">
                <a:latin typeface="Times New Roman" pitchFamily="18" charset="0"/>
                <a:cs typeface="Times New Roman" pitchFamily="18" charset="0"/>
              </a:rPr>
              <a:t> і в </a:t>
            </a:r>
            <a:r>
              <a:rPr lang="ru-RU" sz="1900" dirty="0" err="1">
                <a:latin typeface="Times New Roman" pitchFamily="18" charset="0"/>
                <a:cs typeface="Times New Roman" pitchFamily="18" charset="0"/>
              </a:rPr>
              <a:t>кінцевому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рахунку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свідчить</a:t>
            </a:r>
            <a:r>
              <a:rPr lang="ru-RU" sz="1900" dirty="0">
                <a:latin typeface="Times New Roman" pitchFamily="18" charset="0"/>
                <a:cs typeface="Times New Roman" pitchFamily="18" charset="0"/>
              </a:rPr>
              <a:t> про </a:t>
            </a:r>
            <a:r>
              <a:rPr lang="ru-RU" sz="1900" dirty="0" err="1">
                <a:latin typeface="Times New Roman" pitchFamily="18" charset="0"/>
                <a:cs typeface="Times New Roman" pitchFamily="18" charset="0"/>
              </a:rPr>
              <a:t>обсяг</a:t>
            </a:r>
            <a:r>
              <a:rPr lang="ru-RU" sz="1900" dirty="0">
                <a:latin typeface="Times New Roman" pitchFamily="18" charset="0"/>
                <a:cs typeface="Times New Roman" pitchFamily="18" charset="0"/>
              </a:rPr>
              <a:t> </a:t>
            </a:r>
            <a:r>
              <a:rPr lang="ru-RU" sz="1900" dirty="0" smtClean="0">
                <a:latin typeface="Times New Roman" pitchFamily="18" charset="0"/>
                <a:cs typeface="Times New Roman" pitchFamily="18" charset="0"/>
              </a:rPr>
              <a:t>і </a:t>
            </a:r>
            <a:r>
              <a:rPr lang="ru-RU" sz="1900" dirty="0" err="1" smtClean="0">
                <a:latin typeface="Times New Roman" pitchFamily="18" charset="0"/>
                <a:cs typeface="Times New Roman" pitchFamily="18" charset="0"/>
              </a:rPr>
              <a:t>якість</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виробленої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продукції</a:t>
            </a:r>
            <a:r>
              <a:rPr lang="ru-RU" sz="1900" dirty="0">
                <a:latin typeface="Times New Roman" pitchFamily="18" charset="0"/>
                <a:cs typeface="Times New Roman" pitchFamily="18" charset="0"/>
              </a:rPr>
              <a:t>, стан </a:t>
            </a:r>
            <a:r>
              <a:rPr lang="ru-RU" sz="1900" dirty="0" err="1">
                <a:latin typeface="Times New Roman" pitchFamily="18" charset="0"/>
                <a:cs typeface="Times New Roman" pitchFamily="18" charset="0"/>
              </a:rPr>
              <a:t>продуктивності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праці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рівень</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собівартості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Одночасно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прибуток</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впливає</a:t>
            </a:r>
            <a:r>
              <a:rPr lang="ru-RU" sz="1900" dirty="0">
                <a:latin typeface="Times New Roman" pitchFamily="18" charset="0"/>
                <a:cs typeface="Times New Roman" pitchFamily="18" charset="0"/>
              </a:rPr>
              <a:t> на </a:t>
            </a:r>
            <a:r>
              <a:rPr lang="ru-RU" sz="1900" dirty="0" err="1">
                <a:latin typeface="Times New Roman" pitchFamily="18" charset="0"/>
                <a:cs typeface="Times New Roman" pitchFamily="18" charset="0"/>
              </a:rPr>
              <a:t>зміцнення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комерційного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розрахунку</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інтенсифікацію</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виробництва</a:t>
            </a:r>
            <a:r>
              <a:rPr lang="ru-RU" sz="1900" dirty="0">
                <a:latin typeface="Times New Roman" pitchFamily="18" charset="0"/>
                <a:cs typeface="Times New Roman" pitchFamily="18" charset="0"/>
              </a:rPr>
              <a:t> при будь-</a:t>
            </a:r>
            <a:r>
              <a:rPr lang="ru-RU" sz="1900" dirty="0" err="1">
                <a:latin typeface="Times New Roman" pitchFamily="18" charset="0"/>
                <a:cs typeface="Times New Roman" pitchFamily="18" charset="0"/>
              </a:rPr>
              <a:t>якій</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формі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власності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Прибуток</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також</a:t>
            </a:r>
            <a:r>
              <a:rPr lang="ru-RU" sz="1900" dirty="0" smtClean="0">
                <a:latin typeface="Times New Roman" pitchFamily="18" charset="0"/>
                <a:cs typeface="Times New Roman" pitchFamily="18" charset="0"/>
              </a:rPr>
              <a:t> є </a:t>
            </a:r>
            <a:r>
              <a:rPr lang="ru-RU" sz="1900" dirty="0">
                <a:latin typeface="Times New Roman" pitchFamily="18" charset="0"/>
                <a:cs typeface="Times New Roman" pitchFamily="18" charset="0"/>
              </a:rPr>
              <a:t>не </a:t>
            </a:r>
            <a:r>
              <a:rPr lang="ru-RU" sz="1900" dirty="0" err="1">
                <a:latin typeface="Times New Roman" pitchFamily="18" charset="0"/>
                <a:cs typeface="Times New Roman" pitchFamily="18" charset="0"/>
              </a:rPr>
              <a:t>лише</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джерелом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забезпечення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внутрішньогосподарських</a:t>
            </a:r>
            <a:r>
              <a:rPr lang="ru-RU" sz="1900" dirty="0">
                <a:latin typeface="Times New Roman" pitchFamily="18" charset="0"/>
                <a:cs typeface="Times New Roman" pitchFamily="18" charset="0"/>
              </a:rPr>
              <a:t> потреб </a:t>
            </a:r>
            <a:r>
              <a:rPr lang="ru-RU" sz="1900" dirty="0" err="1" smtClean="0">
                <a:latin typeface="Times New Roman" pitchFamily="18" charset="0"/>
                <a:cs typeface="Times New Roman" pitchFamily="18" charset="0"/>
              </a:rPr>
              <a:t>підприємств</a:t>
            </a:r>
            <a:r>
              <a:rPr lang="ru-RU" sz="1900" dirty="0">
                <a:latin typeface="Times New Roman" pitchFamily="18" charset="0"/>
                <a:cs typeface="Times New Roman" pitchFamily="18" charset="0"/>
              </a:rPr>
              <a:t>, а й </a:t>
            </a:r>
            <a:r>
              <a:rPr lang="ru-RU" sz="1900" dirty="0" err="1">
                <a:latin typeface="Times New Roman" pitchFamily="18" charset="0"/>
                <a:cs typeface="Times New Roman" pitchFamily="18" charset="0"/>
              </a:rPr>
              <a:t>джерелом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формування</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бюджетних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ресурсів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держави</a:t>
            </a:r>
            <a:r>
              <a:rPr lang="ru-RU" sz="1900" dirty="0">
                <a:latin typeface="Times New Roman" pitchFamily="18" charset="0"/>
                <a:cs typeface="Times New Roman" pitchFamily="18" charset="0"/>
              </a:rPr>
              <a:t>.</a:t>
            </a:r>
          </a:p>
          <a:p>
            <a:pPr algn="just"/>
            <a:r>
              <a:rPr lang="ru-RU" sz="1900" i="1" dirty="0" smtClean="0">
                <a:latin typeface="Times New Roman" pitchFamily="18" charset="0"/>
                <a:cs typeface="Times New Roman" pitchFamily="18" charset="0"/>
              </a:rPr>
              <a:t>	</a:t>
            </a:r>
            <a:r>
              <a:rPr lang="ru-RU" sz="1900" b="1" i="1" dirty="0" err="1" smtClean="0">
                <a:latin typeface="Times New Roman" pitchFamily="18" charset="0"/>
                <a:cs typeface="Times New Roman" pitchFamily="18" charset="0"/>
              </a:rPr>
              <a:t>Амортизаційні</a:t>
            </a:r>
            <a:r>
              <a:rPr lang="ru-RU" sz="1900" b="1" i="1" dirty="0" smtClean="0">
                <a:latin typeface="Times New Roman" pitchFamily="18" charset="0"/>
                <a:cs typeface="Times New Roman" pitchFamily="18" charset="0"/>
              </a:rPr>
              <a:t> </a:t>
            </a:r>
            <a:r>
              <a:rPr lang="ru-RU" sz="1900" b="1" i="1" dirty="0" err="1">
                <a:latin typeface="Times New Roman" pitchFamily="18" charset="0"/>
                <a:cs typeface="Times New Roman" pitchFamily="18" charset="0"/>
              </a:rPr>
              <a:t>відрахування</a:t>
            </a:r>
            <a:r>
              <a:rPr lang="ru-RU" sz="1900" b="1" i="1" dirty="0">
                <a:latin typeface="Times New Roman" pitchFamily="18" charset="0"/>
                <a:cs typeface="Times New Roman" pitchFamily="18" charset="0"/>
              </a:rPr>
              <a:t> </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це</a:t>
            </a:r>
            <a:r>
              <a:rPr lang="ru-RU" sz="1900" dirty="0">
                <a:latin typeface="Times New Roman" pitchFamily="18" charset="0"/>
                <a:cs typeface="Times New Roman" pitchFamily="18" charset="0"/>
              </a:rPr>
              <a:t> вид </a:t>
            </a:r>
            <a:r>
              <a:rPr lang="ru-RU" sz="1900" dirty="0" err="1">
                <a:latin typeface="Times New Roman" pitchFamily="18" charset="0"/>
                <a:cs typeface="Times New Roman" pitchFamily="18" charset="0"/>
              </a:rPr>
              <a:t>цільових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фінансових</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ресурсів</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які</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відображають</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перенесення</a:t>
            </a:r>
            <a:r>
              <a:rPr lang="ru-RU" sz="1900" dirty="0">
                <a:latin typeface="Times New Roman" pitchFamily="18" charset="0"/>
                <a:cs typeface="Times New Roman" pitchFamily="18" charset="0"/>
              </a:rPr>
              <a:t> на </a:t>
            </a:r>
            <a:r>
              <a:rPr lang="ru-RU" sz="1900" dirty="0" err="1">
                <a:latin typeface="Times New Roman" pitchFamily="18" charset="0"/>
                <a:cs typeface="Times New Roman" pitchFamily="18" charset="0"/>
              </a:rPr>
              <a:t>готову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продукцію</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частини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вартості</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використовуваних</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основних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засобів</a:t>
            </a:r>
            <a:r>
              <a:rPr lang="ru-RU" sz="1900" dirty="0">
                <a:latin typeface="Times New Roman" pitchFamily="18" charset="0"/>
                <a:cs typeface="Times New Roman" pitchFamily="18" charset="0"/>
              </a:rPr>
              <a:t> і є </a:t>
            </a:r>
            <a:r>
              <a:rPr lang="ru-RU" sz="1900" dirty="0" err="1">
                <a:latin typeface="Times New Roman" pitchFamily="18" charset="0"/>
                <a:cs typeface="Times New Roman" pitchFamily="18" charset="0"/>
              </a:rPr>
              <a:t>фінансовими</a:t>
            </a:r>
            <a:r>
              <a:rPr lang="ru-RU" sz="1900" dirty="0">
                <a:latin typeface="Times New Roman" pitchFamily="18" charset="0"/>
                <a:cs typeface="Times New Roman" pitchFamily="18" charset="0"/>
              </a:rPr>
              <a:t> ресурсами </a:t>
            </a:r>
            <a:r>
              <a:rPr lang="ru-RU" sz="1900" dirty="0" err="1" smtClean="0">
                <a:latin typeface="Times New Roman" pitchFamily="18" charset="0"/>
                <a:cs typeface="Times New Roman" pitchFamily="18" charset="0"/>
              </a:rPr>
              <a:t>підприємства</a:t>
            </a:r>
            <a:r>
              <a:rPr lang="ru-RU" sz="1900" dirty="0" smtClean="0">
                <a:latin typeface="Times New Roman" pitchFamily="18" charset="0"/>
                <a:cs typeface="Times New Roman" pitchFamily="18" charset="0"/>
              </a:rPr>
              <a:t> для </a:t>
            </a:r>
            <a:r>
              <a:rPr lang="ru-RU" sz="1900" dirty="0" err="1">
                <a:latin typeface="Times New Roman" pitchFamily="18" charset="0"/>
                <a:cs typeface="Times New Roman" pitchFamily="18" charset="0"/>
              </a:rPr>
              <a:t>їх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відтворення</a:t>
            </a:r>
            <a:r>
              <a:rPr lang="ru-RU" sz="1900" dirty="0">
                <a:latin typeface="Times New Roman" pitchFamily="18" charset="0"/>
                <a:cs typeface="Times New Roman" pitchFamily="18" charset="0"/>
              </a:rPr>
              <a:t>.</a:t>
            </a:r>
          </a:p>
          <a:p>
            <a:pPr algn="just"/>
            <a:r>
              <a:rPr lang="ru-RU" sz="1900" i="1" dirty="0" smtClean="0">
                <a:latin typeface="Times New Roman" pitchFamily="18" charset="0"/>
                <a:cs typeface="Times New Roman" pitchFamily="18" charset="0"/>
              </a:rPr>
              <a:t>	</a:t>
            </a:r>
            <a:r>
              <a:rPr lang="ru-RU" sz="1900" b="1" i="1" dirty="0" err="1" smtClean="0">
                <a:latin typeface="Times New Roman" pitchFamily="18" charset="0"/>
                <a:cs typeface="Times New Roman" pitchFamily="18" charset="0"/>
              </a:rPr>
              <a:t>Обігові</a:t>
            </a:r>
            <a:r>
              <a:rPr lang="ru-RU" sz="1900" b="1" i="1" dirty="0" smtClean="0">
                <a:latin typeface="Times New Roman" pitchFamily="18" charset="0"/>
                <a:cs typeface="Times New Roman" pitchFamily="18" charset="0"/>
              </a:rPr>
              <a:t> </a:t>
            </a:r>
            <a:r>
              <a:rPr lang="ru-RU" sz="1900" b="1" i="1" dirty="0" err="1">
                <a:latin typeface="Times New Roman" pitchFamily="18" charset="0"/>
                <a:cs typeface="Times New Roman" pitchFamily="18" charset="0"/>
              </a:rPr>
              <a:t>кошти</a:t>
            </a:r>
            <a:r>
              <a:rPr lang="ru-RU" sz="1900" b="1" i="1" dirty="0">
                <a:latin typeface="Times New Roman" pitchFamily="18" charset="0"/>
                <a:cs typeface="Times New Roman" pitchFamily="18" charset="0"/>
              </a:rPr>
              <a:t> </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частина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фінансових</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ресурсів</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підприємства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що</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постійно</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перебувають</a:t>
            </a:r>
            <a:r>
              <a:rPr lang="ru-RU" sz="1900" dirty="0">
                <a:latin typeface="Times New Roman" pitchFamily="18" charset="0"/>
                <a:cs typeface="Times New Roman" pitchFamily="18" charset="0"/>
              </a:rPr>
              <a:t> в </a:t>
            </a:r>
            <a:r>
              <a:rPr lang="ru-RU" sz="1900" dirty="0" err="1">
                <a:latin typeface="Times New Roman" pitchFamily="18" charset="0"/>
                <a:cs typeface="Times New Roman" pitchFamily="18" charset="0"/>
              </a:rPr>
              <a:t>господарському</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обороті</a:t>
            </a:r>
            <a:r>
              <a:rPr lang="ru-RU" sz="1900" dirty="0">
                <a:latin typeface="Times New Roman" pitchFamily="18" charset="0"/>
                <a:cs typeface="Times New Roman" pitchFamily="18" charset="0"/>
              </a:rPr>
              <a:t>. До них належать </a:t>
            </a:r>
            <a:r>
              <a:rPr lang="ru-RU" sz="1900" dirty="0" err="1">
                <a:latin typeface="Times New Roman" pitchFamily="18" charset="0"/>
                <a:cs typeface="Times New Roman" pitchFamily="18" charset="0"/>
              </a:rPr>
              <a:t>кошти</a:t>
            </a:r>
            <a:r>
              <a:rPr lang="ru-RU" sz="1900" dirty="0">
                <a:latin typeface="Times New Roman" pitchFamily="18" charset="0"/>
                <a:cs typeface="Times New Roman" pitchFamily="18" charset="0"/>
              </a:rPr>
              <a:t> та </a:t>
            </a:r>
            <a:r>
              <a:rPr lang="ru-RU" sz="1900" dirty="0" err="1" smtClean="0">
                <a:latin typeface="Times New Roman" pitchFamily="18" charset="0"/>
                <a:cs typeface="Times New Roman" pitchFamily="18" charset="0"/>
              </a:rPr>
              <a:t>їх</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еквіваленти</a:t>
            </a:r>
            <a:r>
              <a:rPr lang="ru-RU" sz="1900" dirty="0" smtClean="0">
                <a:latin typeface="Times New Roman" pitchFamily="18" charset="0"/>
                <a:cs typeface="Times New Roman" pitchFamily="18" charset="0"/>
              </a:rPr>
              <a:t> </a:t>
            </a:r>
            <a:r>
              <a:rPr lang="ru-RU" sz="1900" dirty="0">
                <a:latin typeface="Times New Roman" pitchFamily="18" charset="0"/>
                <a:cs typeface="Times New Roman" pitchFamily="18" charset="0"/>
              </a:rPr>
              <a:t>(</a:t>
            </a:r>
            <a:r>
              <a:rPr lang="ru-RU" sz="1900" dirty="0" err="1">
                <a:latin typeface="Times New Roman" pitchFamily="18" charset="0"/>
                <a:cs typeface="Times New Roman" pitchFamily="18" charset="0"/>
              </a:rPr>
              <a:t>короткострокові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високоліквідні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фінансові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інвестиції</a:t>
            </a:r>
            <a:r>
              <a:rPr lang="ru-RU" sz="1900" dirty="0">
                <a:latin typeface="Times New Roman" pitchFamily="18" charset="0"/>
                <a:cs typeface="Times New Roman" pitchFamily="18" charset="0"/>
              </a:rPr>
              <a:t>), не </a:t>
            </a:r>
            <a:r>
              <a:rPr lang="ru-RU" sz="1900" dirty="0" err="1" smtClean="0">
                <a:latin typeface="Times New Roman" pitchFamily="18" charset="0"/>
                <a:cs typeface="Times New Roman" pitchFamily="18" charset="0"/>
              </a:rPr>
              <a:t>обмежені</a:t>
            </a:r>
            <a:r>
              <a:rPr lang="ru-RU" sz="1900" dirty="0" smtClean="0">
                <a:latin typeface="Times New Roman" pitchFamily="18" charset="0"/>
                <a:cs typeface="Times New Roman" pitchFamily="18" charset="0"/>
              </a:rPr>
              <a:t> </a:t>
            </a:r>
            <a:r>
              <a:rPr lang="ru-RU" sz="1900" dirty="0">
                <a:latin typeface="Times New Roman" pitchFamily="18" charset="0"/>
                <a:cs typeface="Times New Roman" pitchFamily="18" charset="0"/>
              </a:rPr>
              <a:t>у </a:t>
            </a:r>
            <a:r>
              <a:rPr lang="ru-RU" sz="1900" dirty="0" err="1">
                <a:latin typeface="Times New Roman" pitchFamily="18" charset="0"/>
                <a:cs typeface="Times New Roman" pitchFamily="18" charset="0"/>
              </a:rPr>
              <a:t>використанні</a:t>
            </a:r>
            <a:r>
              <a:rPr lang="ru-RU" sz="1900" dirty="0">
                <a:latin typeface="Times New Roman" pitchFamily="18" charset="0"/>
                <a:cs typeface="Times New Roman" pitchFamily="18" charset="0"/>
              </a:rPr>
              <a:t>, а </a:t>
            </a:r>
            <a:r>
              <a:rPr lang="ru-RU" sz="1900" dirty="0" err="1">
                <a:latin typeface="Times New Roman" pitchFamily="18" charset="0"/>
                <a:cs typeface="Times New Roman" pitchFamily="18" charset="0"/>
              </a:rPr>
              <a:t>також</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інші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активи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підприємства</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сировина</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матеріали</a:t>
            </a:r>
            <a:r>
              <a:rPr lang="ru-RU" sz="1900" dirty="0">
                <a:latin typeface="Times New Roman" pitchFamily="18" charset="0"/>
                <a:cs typeface="Times New Roman" pitchFamily="18" charset="0"/>
              </a:rPr>
              <a:t>, готова </a:t>
            </a:r>
            <a:r>
              <a:rPr lang="ru-RU" sz="1900" dirty="0" err="1">
                <a:latin typeface="Times New Roman" pitchFamily="18" charset="0"/>
                <a:cs typeface="Times New Roman" pitchFamily="18" charset="0"/>
              </a:rPr>
              <a:t>продукція</a:t>
            </a:r>
            <a:r>
              <a:rPr lang="ru-RU" sz="1900" dirty="0">
                <a:latin typeface="Times New Roman" pitchFamily="18" charset="0"/>
                <a:cs typeface="Times New Roman" pitchFamily="18" charset="0"/>
              </a:rPr>
              <a:t> і т.п.), </a:t>
            </a:r>
            <a:r>
              <a:rPr lang="ru-RU" sz="1900" dirty="0" err="1">
                <a:latin typeface="Times New Roman" pitchFamily="18" charset="0"/>
                <a:cs typeface="Times New Roman" pitchFamily="18" charset="0"/>
              </a:rPr>
              <a:t>які</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призначені</a:t>
            </a:r>
            <a:r>
              <a:rPr lang="ru-RU" sz="1900" dirty="0">
                <a:latin typeface="Times New Roman" pitchFamily="18" charset="0"/>
                <a:cs typeface="Times New Roman" pitchFamily="18" charset="0"/>
              </a:rPr>
              <a:t> для </a:t>
            </a:r>
            <a:r>
              <a:rPr lang="ru-RU" sz="1900" dirty="0" err="1">
                <a:latin typeface="Times New Roman" pitchFamily="18" charset="0"/>
                <a:cs typeface="Times New Roman" pitchFamily="18" charset="0"/>
              </a:rPr>
              <a:t>реалізації</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чи</a:t>
            </a:r>
            <a:r>
              <a:rPr lang="ru-RU" sz="1900" dirty="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споживання</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протягом</a:t>
            </a:r>
            <a:r>
              <a:rPr lang="ru-RU" sz="1900" dirty="0" smtClean="0">
                <a:latin typeface="Times New Roman" pitchFamily="18" charset="0"/>
                <a:cs typeface="Times New Roman" pitchFamily="18" charset="0"/>
              </a:rPr>
              <a:t> </a:t>
            </a:r>
            <a:r>
              <a:rPr lang="ru-RU" sz="1900" dirty="0" err="1">
                <a:latin typeface="Times New Roman" pitchFamily="18" charset="0"/>
                <a:cs typeface="Times New Roman" pitchFamily="18" charset="0"/>
              </a:rPr>
              <a:t>операційного</a:t>
            </a:r>
            <a:r>
              <a:rPr lang="ru-RU" sz="1900" dirty="0">
                <a:latin typeface="Times New Roman" pitchFamily="18" charset="0"/>
                <a:cs typeface="Times New Roman" pitchFamily="18" charset="0"/>
              </a:rPr>
              <a:t> циклу </a:t>
            </a:r>
            <a:r>
              <a:rPr lang="ru-RU" sz="1900" dirty="0" err="1">
                <a:latin typeface="Times New Roman" pitchFamily="18" charset="0"/>
                <a:cs typeface="Times New Roman" pitchFamily="18" charset="0"/>
              </a:rPr>
              <a:t>або</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протягом</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дванадцяти</a:t>
            </a:r>
            <a:r>
              <a:rPr lang="ru-RU" sz="1900" dirty="0">
                <a:latin typeface="Times New Roman" pitchFamily="18" charset="0"/>
                <a:cs typeface="Times New Roman" pitchFamily="18" charset="0"/>
              </a:rPr>
              <a:t> </a:t>
            </a:r>
            <a:r>
              <a:rPr lang="ru-RU" sz="1900" dirty="0" err="1">
                <a:latin typeface="Times New Roman" pitchFamily="18" charset="0"/>
                <a:cs typeface="Times New Roman" pitchFamily="18" charset="0"/>
              </a:rPr>
              <a:t>місяців</a:t>
            </a:r>
            <a:r>
              <a:rPr lang="ru-RU" sz="1900" dirty="0">
                <a:latin typeface="Times New Roman" pitchFamily="18" charset="0"/>
                <a:cs typeface="Times New Roman" pitchFamily="18" charset="0"/>
              </a:rPr>
              <a:t> з </a:t>
            </a:r>
            <a:r>
              <a:rPr lang="ru-RU" sz="1900" dirty="0" err="1">
                <a:latin typeface="Times New Roman" pitchFamily="18" charset="0"/>
                <a:cs typeface="Times New Roman" pitchFamily="18" charset="0"/>
              </a:rPr>
              <a:t>дати</a:t>
            </a:r>
            <a:r>
              <a:rPr lang="ru-RU" sz="1900" dirty="0">
                <a:latin typeface="Times New Roman" pitchFamily="18" charset="0"/>
                <a:cs typeface="Times New Roman" pitchFamily="18" charset="0"/>
              </a:rPr>
              <a:t> </a:t>
            </a:r>
            <a:r>
              <a:rPr lang="ru-RU" sz="1900" dirty="0" smtClean="0">
                <a:latin typeface="Times New Roman" pitchFamily="18" charset="0"/>
                <a:cs typeface="Times New Roman" pitchFamily="18" charset="0"/>
              </a:rPr>
              <a:t>балансу</a:t>
            </a:r>
            <a:r>
              <a:rPr lang="ru-RU" sz="1900" dirty="0">
                <a:latin typeface="Times New Roman" pitchFamily="18" charset="0"/>
                <a:cs typeface="Times New Roman" pitchFamily="18" charset="0"/>
              </a:rPr>
              <a:t>.</a:t>
            </a:r>
          </a:p>
        </p:txBody>
      </p:sp>
    </p:spTree>
    <p:extLst>
      <p:ext uri="{BB962C8B-B14F-4D97-AF65-F5344CB8AC3E}">
        <p14:creationId xmlns:p14="http://schemas.microsoft.com/office/powerpoint/2010/main" val="1329136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352928" cy="4985980"/>
          </a:xfrm>
          <a:prstGeom prst="rect">
            <a:avLst/>
          </a:prstGeom>
        </p:spPr>
        <p:txBody>
          <a:bodyPr wrap="square">
            <a:spAutoFit/>
          </a:bodyPr>
          <a:lstStyle/>
          <a:p>
            <a:pPr algn="just"/>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Бюджетні</a:t>
            </a:r>
            <a:r>
              <a:rPr lang="ru-RU" sz="2000" b="1" i="1" dirty="0" smtClean="0">
                <a:latin typeface="Times New Roman" pitchFamily="18" charset="0"/>
                <a:cs typeface="Times New Roman" pitchFamily="18" charset="0"/>
              </a:rPr>
              <a:t> </a:t>
            </a:r>
            <a:r>
              <a:rPr lang="ru-RU" sz="2000" b="1" i="1" dirty="0" err="1">
                <a:latin typeface="Times New Roman" pitchFamily="18" charset="0"/>
                <a:cs typeface="Times New Roman" pitchFamily="18" charset="0"/>
              </a:rPr>
              <a:t>асигнування</a:t>
            </a:r>
            <a:r>
              <a:rPr lang="ru-RU" sz="2000" b="1" i="1"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завжди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суворо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визначений</a:t>
            </a:r>
            <a:r>
              <a:rPr lang="ru-RU" sz="2000" dirty="0">
                <a:latin typeface="Times New Roman" pitchFamily="18" charset="0"/>
                <a:cs typeface="Times New Roman" pitchFamily="18" charset="0"/>
              </a:rPr>
              <a:t> порядок </a:t>
            </a:r>
            <a:r>
              <a:rPr lang="ru-RU" sz="2000" dirty="0" err="1" smtClean="0">
                <a:latin typeface="Times New Roman" pitchFamily="18" charset="0"/>
                <a:cs typeface="Times New Roman" pitchFamily="18" charset="0"/>
              </a:rPr>
              <a:t>використання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й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надаватися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підприємству</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формі</a:t>
            </a:r>
            <a:r>
              <a:rPr lang="ru-RU" dirty="0" smtClean="0">
                <a:latin typeface="TimesNewRoman"/>
              </a:rPr>
              <a:t>:</a:t>
            </a:r>
          </a:p>
          <a:p>
            <a:pPr algn="just"/>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бюджетних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інвестицій</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виділення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коштів</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вигляді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капітальних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вкладень</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розвиток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виробництва</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пріоритетних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напрямках</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впливають</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ефективність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економіки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загалом</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бюджетних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кредитів</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надаються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підприємствам</a:t>
            </a:r>
            <a:r>
              <a:rPr lang="ru-RU" sz="2000" dirty="0">
                <a:latin typeface="Times New Roman" pitchFamily="18" charset="0"/>
                <a:cs typeface="Times New Roman" pitchFamily="18" charset="0"/>
              </a:rPr>
              <a:t> державного </a:t>
            </a:r>
            <a:r>
              <a:rPr lang="ru-RU" sz="2000" dirty="0" smtClean="0">
                <a:latin typeface="Times New Roman" pitchFamily="18" charset="0"/>
                <a:cs typeface="Times New Roman" pitchFamily="18" charset="0"/>
              </a:rPr>
              <a:t>сектора </a:t>
            </a:r>
            <a:r>
              <a:rPr lang="ru-RU" sz="2000" dirty="0" err="1">
                <a:latin typeface="Times New Roman" pitchFamily="18" charset="0"/>
                <a:cs typeface="Times New Roman" pitchFamily="18" charset="0"/>
              </a:rPr>
              <a:t>економіки</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тимчасові</a:t>
            </a:r>
            <a:r>
              <a:rPr lang="ru-RU" sz="2000" dirty="0">
                <a:latin typeface="Times New Roman" pitchFamily="18" charset="0"/>
                <a:cs typeface="Times New Roman" pitchFamily="18" charset="0"/>
              </a:rPr>
              <a:t> потреби в </a:t>
            </a:r>
            <a:r>
              <a:rPr lang="ru-RU" sz="2000" dirty="0" err="1">
                <a:latin typeface="Times New Roman" pitchFamily="18" charset="0"/>
                <a:cs typeface="Times New Roman" pitchFamily="18" charset="0"/>
              </a:rPr>
              <a:t>разі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ускладнень</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Вони </a:t>
            </a:r>
            <a:r>
              <a:rPr lang="ru-RU" sz="2000" dirty="0" err="1">
                <a:latin typeface="Times New Roman" pitchFamily="18" charset="0"/>
                <a:cs typeface="Times New Roman" pitchFamily="18" charset="0"/>
              </a:rPr>
              <a:t>здійснюються</a:t>
            </a:r>
            <a:r>
              <a:rPr lang="ru-RU" sz="2000" dirty="0">
                <a:latin typeface="Times New Roman" pitchFamily="18" charset="0"/>
                <a:cs typeface="Times New Roman" pitchFamily="18" charset="0"/>
              </a:rPr>
              <a:t>, як правило, на </a:t>
            </a:r>
            <a:r>
              <a:rPr lang="ru-RU" sz="2000" dirty="0" err="1">
                <a:latin typeface="Times New Roman" pitchFamily="18" charset="0"/>
                <a:cs typeface="Times New Roman" pitchFamily="18" charset="0"/>
              </a:rPr>
              <a:t>поворотній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затверджені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проекти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коштів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бути </a:t>
            </a:r>
            <a:r>
              <a:rPr lang="ru-RU" sz="2000" dirty="0" err="1" smtClean="0">
                <a:latin typeface="Times New Roman" pitchFamily="18" charset="0"/>
                <a:cs typeface="Times New Roman" pitchFamily="18" charset="0"/>
              </a:rPr>
              <a:t>безпроцентними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з </a:t>
            </a:r>
            <a:r>
              <a:rPr lang="ru-RU" sz="2000" dirty="0" err="1">
                <a:latin typeface="Times New Roman" pitchFamily="18" charset="0"/>
                <a:cs typeface="Times New Roman" pitchFamily="18" charset="0"/>
              </a:rPr>
              <a:t>невисокою</a:t>
            </a:r>
            <a:r>
              <a:rPr lang="ru-RU" sz="2000" dirty="0">
                <a:latin typeface="Times New Roman" pitchFamily="18" charset="0"/>
                <a:cs typeface="Times New Roman" pitchFamily="18" charset="0"/>
              </a:rPr>
              <a:t> процентною </a:t>
            </a:r>
            <a:r>
              <a:rPr lang="ru-RU" sz="2000" dirty="0" err="1">
                <a:latin typeface="Times New Roman" pitchFamily="18" charset="0"/>
                <a:cs typeface="Times New Roman" pitchFamily="18" charset="0"/>
              </a:rPr>
              <a:t>ставкою</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державних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дотацій</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виділення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коштів</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відшкодування</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збитків</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a:t>
            </a:r>
            <a:r>
              <a:rPr lang="ru-RU" sz="2000" dirty="0">
                <a:latin typeface="Times New Roman" pitchFamily="18" charset="0"/>
                <a:cs typeface="Times New Roman" pitchFamily="18" charset="0"/>
              </a:rPr>
              <a:t>, коли </a:t>
            </a:r>
            <a:r>
              <a:rPr lang="ru-RU" sz="2000" dirty="0" err="1">
                <a:latin typeface="Times New Roman" pitchFamily="18" charset="0"/>
                <a:cs typeface="Times New Roman" pitchFamily="18" charset="0"/>
              </a:rPr>
              <a:t>збитковість</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наслідком</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ринкової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кон’юнктури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політики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держави</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державних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субсидій</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виділення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коштів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бюджету </a:t>
            </a:r>
            <a:r>
              <a:rPr lang="ru-RU" sz="2000" dirty="0" err="1" smtClean="0">
                <a:latin typeface="Times New Roman" pitchFamily="18" charset="0"/>
                <a:cs typeface="Times New Roman" pitchFamily="18" charset="0"/>
              </a:rPr>
              <a:t>суб’єктам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підприємницької</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вирішення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конкретних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завдань</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у межах </a:t>
            </a:r>
            <a:r>
              <a:rPr lang="ru-RU" sz="2000" dirty="0" err="1">
                <a:latin typeface="Times New Roman" pitchFamily="18" charset="0"/>
                <a:cs typeface="Times New Roman" pitchFamily="18" charset="0"/>
              </a:rPr>
              <a:t>спеціальних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державних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3845763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3"/>
            <a:ext cx="8280920" cy="4093428"/>
          </a:xfrm>
          <a:prstGeom prst="rect">
            <a:avLst/>
          </a:prstGeom>
        </p:spPr>
        <p:txBody>
          <a:bodyPr wrap="square">
            <a:spAutoFit/>
          </a:bodyPr>
          <a:lstStyle/>
          <a:p>
            <a:pPr algn="just"/>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Кредити</a:t>
            </a:r>
            <a:r>
              <a:rPr lang="ru-RU" sz="2000" i="1"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ресурси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тимчасово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надані</a:t>
            </a:r>
            <a:r>
              <a:rPr lang="ru-RU" sz="2000" dirty="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користування</a:t>
            </a:r>
            <a:r>
              <a:rPr lang="ru-RU" sz="2000" dirty="0" smtClean="0">
                <a:latin typeface="Times New Roman" pitchFamily="18" charset="0"/>
                <a:cs typeface="Times New Roman" pitchFamily="18" charset="0"/>
              </a:rPr>
              <a:t> та </a:t>
            </a:r>
            <a:r>
              <a:rPr lang="ru-RU" sz="2000" dirty="0" err="1">
                <a:latin typeface="Times New Roman" pitchFamily="18" charset="0"/>
                <a:cs typeface="Times New Roman" pitchFamily="18" charset="0"/>
              </a:rPr>
              <a:t>розпорядження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покриття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тимчасових</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сезонних</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потреб </a:t>
            </a:r>
            <a:r>
              <a:rPr lang="ru-RU" sz="2000" dirty="0" err="1">
                <a:latin typeface="Times New Roman" pitchFamily="18" charset="0"/>
                <a:cs typeface="Times New Roman" pitchFamily="18" charset="0"/>
              </a:rPr>
              <a:t>виробництва</a:t>
            </a:r>
            <a:r>
              <a:rPr lang="ru-RU" sz="2000" dirty="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Кредит </a:t>
            </a:r>
            <a:r>
              <a:rPr lang="ru-RU" sz="2000" dirty="0" err="1">
                <a:latin typeface="Times New Roman" pitchFamily="18" charset="0"/>
                <a:cs typeface="Times New Roman" pitchFamily="18" charset="0"/>
              </a:rPr>
              <a:t>існує</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двох</a:t>
            </a:r>
            <a:r>
              <a:rPr lang="ru-RU" sz="2000" dirty="0">
                <a:latin typeface="Times New Roman" pitchFamily="18" charset="0"/>
                <a:cs typeface="Times New Roman" pitchFamily="18" charset="0"/>
              </a:rPr>
              <a:t> формах:</a:t>
            </a:r>
          </a:p>
          <a:p>
            <a:pPr algn="just"/>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комерційний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товарний</a:t>
            </a:r>
            <a:r>
              <a:rPr lang="ru-RU" sz="2000" b="1" dirty="0">
                <a:latin typeface="Times New Roman" pitchFamily="18" charset="0"/>
                <a:cs typeface="Times New Roman" pitchFamily="18" charset="0"/>
              </a:rPr>
              <a:t>) кредит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придбання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товарів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послуг</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відстрочкою</a:t>
            </a:r>
            <a:r>
              <a:rPr lang="ru-RU" sz="2000" dirty="0">
                <a:latin typeface="Times New Roman" pitchFamily="18" charset="0"/>
                <a:cs typeface="Times New Roman" pitchFamily="18" charset="0"/>
              </a:rPr>
              <a:t> платежу;</a:t>
            </a:r>
          </a:p>
          <a:p>
            <a:pPr algn="just"/>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банківський</a:t>
            </a:r>
            <a:r>
              <a:rPr lang="ru-RU" sz="2000" b="1" dirty="0">
                <a:latin typeface="Times New Roman" pitchFamily="18" charset="0"/>
                <a:cs typeface="Times New Roman" pitchFamily="18" charset="0"/>
              </a:rPr>
              <a:t> кредит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позичка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банку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установ</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у </a:t>
            </a:r>
            <a:r>
              <a:rPr lang="ru-RU" sz="2000" dirty="0" err="1" smtClean="0">
                <a:latin typeface="Times New Roman" pitchFamily="18" charset="0"/>
                <a:cs typeface="Times New Roman" pitchFamily="18" charset="0"/>
              </a:rPr>
              <a:t>грошовій</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формі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певний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відсоток</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Склад </a:t>
            </a:r>
            <a:r>
              <a:rPr lang="ru-RU" sz="2000" dirty="0" err="1">
                <a:latin typeface="Times New Roman" pitchFamily="18" charset="0"/>
                <a:cs typeface="Times New Roman" pitchFamily="18" charset="0"/>
              </a:rPr>
              <a:t>фінансових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ресурсів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обсяги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залежать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виду й </a:t>
            </a:r>
            <a:r>
              <a:rPr lang="ru-RU" sz="2000" dirty="0" err="1">
                <a:latin typeface="Times New Roman" pitchFamily="18" charset="0"/>
                <a:cs typeface="Times New Roman" pitchFamily="18" charset="0"/>
              </a:rPr>
              <a:t>розміру</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приємства</a:t>
            </a:r>
            <a:r>
              <a:rPr lang="ru-RU" sz="2000" dirty="0">
                <a:latin typeface="Times New Roman" pitchFamily="18" charset="0"/>
                <a:cs typeface="Times New Roman" pitchFamily="18" charset="0"/>
              </a:rPr>
              <a:t>, виду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обсягів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виробництва</a:t>
            </a:r>
            <a:r>
              <a:rPr lang="ru-RU" sz="2000" dirty="0">
                <a:latin typeface="Times New Roman" pitchFamily="18" charset="0"/>
                <a:cs typeface="Times New Roman" pitchFamily="18" charset="0"/>
              </a:rPr>
              <a:t>. Чим </a:t>
            </a:r>
            <a:r>
              <a:rPr lang="ru-RU" sz="2000" dirty="0" err="1">
                <a:latin typeface="Times New Roman" pitchFamily="18" charset="0"/>
                <a:cs typeface="Times New Roman" pitchFamily="18" charset="0"/>
              </a:rPr>
              <a:t>більший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обсяг</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виробництва</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вища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ефективність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більшим</a:t>
            </a:r>
            <a:r>
              <a:rPr lang="ru-RU" sz="2000" dirty="0">
                <a:latin typeface="Times New Roman" pitchFamily="18" charset="0"/>
                <a:cs typeface="Times New Roman" pitchFamily="18" charset="0"/>
              </a:rPr>
              <a:t> є об-</a:t>
            </a:r>
          </a:p>
          <a:p>
            <a:pPr algn="just"/>
            <a:r>
              <a:rPr lang="ru-RU" sz="2000" dirty="0" err="1">
                <a:latin typeface="Times New Roman" pitchFamily="18" charset="0"/>
                <a:cs typeface="Times New Roman" pitchFamily="18" charset="0"/>
              </a:rPr>
              <a:t>сяг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ресурсів</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навпаки</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963427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208912" cy="5262979"/>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Матеріально-технічною</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основою </a:t>
            </a:r>
            <a:r>
              <a:rPr lang="ru-RU" sz="2400" dirty="0" err="1">
                <a:latin typeface="Times New Roman" pitchFamily="18" charset="0"/>
                <a:cs typeface="Times New Roman" pitchFamily="18" charset="0"/>
              </a:rPr>
              <a:t>процесу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 на </a:t>
            </a:r>
            <a:r>
              <a:rPr lang="ru-RU" sz="2400" dirty="0" smtClean="0">
                <a:latin typeface="Times New Roman" pitchFamily="18" charset="0"/>
                <a:cs typeface="Times New Roman" pitchFamily="18" charset="0"/>
              </a:rPr>
              <a:t>будь-</a:t>
            </a:r>
            <a:r>
              <a:rPr lang="ru-RU" sz="2400" dirty="0" err="1" smtClean="0">
                <a:latin typeface="Times New Roman" pitchFamily="18" charset="0"/>
                <a:cs typeface="Times New Roman" pitchFamily="18" charset="0"/>
              </a:rPr>
              <a:t>якому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підприємстві</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є </a:t>
            </a:r>
            <a:r>
              <a:rPr lang="ru-RU" sz="2400" b="1" i="1" dirty="0" err="1">
                <a:latin typeface="Times New Roman" pitchFamily="18" charset="0"/>
                <a:cs typeface="Times New Roman" pitchFamily="18" charset="0"/>
              </a:rPr>
              <a:t>основні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виробничі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фонди</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умовах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ринкової</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економіки</a:t>
            </a:r>
            <a:r>
              <a:rPr lang="ru-RU" sz="2400" dirty="0" err="1">
                <a:latin typeface="Times New Roman" pitchFamily="18" charset="0"/>
                <a:cs typeface="Times New Roman" pitchFamily="18" charset="0"/>
              </a:rPr>
              <a:t>первісне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їхнє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функціонування</a:t>
            </a:r>
            <a:r>
              <a:rPr lang="ru-RU" sz="2400" dirty="0">
                <a:latin typeface="Times New Roman" pitchFamily="18" charset="0"/>
                <a:cs typeface="Times New Roman" pitchFamily="18" charset="0"/>
              </a:rPr>
              <a:t> і </a:t>
            </a:r>
            <a:r>
              <a:rPr lang="ru-RU" sz="2400" dirty="0" err="1" smtClean="0">
                <a:latin typeface="Times New Roman" pitchFamily="18" charset="0"/>
                <a:cs typeface="Times New Roman" pitchFamily="18" charset="0"/>
              </a:rPr>
              <a:t>розширене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відтворення</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здійснюється</a:t>
            </a:r>
            <a:r>
              <a:rPr lang="ru-RU" sz="2400" dirty="0">
                <a:latin typeface="Times New Roman" pitchFamily="18" charset="0"/>
                <a:cs typeface="Times New Roman" pitchFamily="18" charset="0"/>
              </a:rPr>
              <a:t> при </a:t>
            </a:r>
            <a:r>
              <a:rPr lang="ru-RU" sz="2400" dirty="0" err="1">
                <a:latin typeface="Times New Roman" pitchFamily="18" charset="0"/>
                <a:cs typeface="Times New Roman" pitchFamily="18" charset="0"/>
              </a:rPr>
              <a:t>безпосередній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участі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фінансів</a:t>
            </a:r>
            <a:r>
              <a:rPr lang="ru-RU" sz="2400" dirty="0">
                <a:latin typeface="Times New Roman" pitchFamily="18" charset="0"/>
                <a:cs typeface="Times New Roman" pitchFamily="18" charset="0"/>
              </a:rPr>
              <a:t>, за </a:t>
            </a:r>
            <a:r>
              <a:rPr lang="ru-RU" sz="2400" dirty="0" err="1" smtClean="0">
                <a:latin typeface="Times New Roman" pitchFamily="18" charset="0"/>
                <a:cs typeface="Times New Roman" pitchFamily="18" charset="0"/>
              </a:rPr>
              <a:t>допомогою</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утворюються</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використовуються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грошові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цільового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призначення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опосередковуючи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набуття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експлуатацію</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відновлення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засобів</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До </a:t>
            </a:r>
            <a:r>
              <a:rPr lang="ru-RU" sz="2400" b="1" dirty="0" err="1">
                <a:latin typeface="Times New Roman" pitchFamily="18" charset="0"/>
                <a:cs typeface="Times New Roman" pitchFamily="18" charset="0"/>
              </a:rPr>
              <a:t>основних</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засобів</a:t>
            </a:r>
            <a:r>
              <a:rPr lang="ru-RU" sz="2400" b="1" dirty="0">
                <a:latin typeface="Times New Roman" pitchFamily="18" charset="0"/>
                <a:cs typeface="Times New Roman" pitchFamily="18" charset="0"/>
              </a:rPr>
              <a:t> </a:t>
            </a:r>
            <a:r>
              <a:rPr lang="ru-RU" sz="2400" i="1" dirty="0">
                <a:latin typeface="Times New Roman" pitchFamily="18" charset="0"/>
                <a:cs typeface="Times New Roman" pitchFamily="18" charset="0"/>
              </a:rPr>
              <a:t>належать </a:t>
            </a:r>
            <a:r>
              <a:rPr lang="ru-RU" sz="2400" i="1" dirty="0" err="1">
                <a:latin typeface="Times New Roman" pitchFamily="18" charset="0"/>
                <a:cs typeface="Times New Roman" pitchFamily="18" charset="0"/>
              </a:rPr>
              <a:t>матеріальні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активи</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які</a:t>
            </a:r>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використовуються</a:t>
            </a:r>
            <a:r>
              <a:rPr lang="ru-RU" sz="2400" i="1" dirty="0" smtClean="0">
                <a:latin typeface="Times New Roman" pitchFamily="18" charset="0"/>
                <a:cs typeface="Times New Roman" pitchFamily="18" charset="0"/>
              </a:rPr>
              <a:t> </a:t>
            </a:r>
            <a:r>
              <a:rPr lang="ru-RU" sz="2400" i="1" dirty="0">
                <a:latin typeface="Times New Roman" pitchFamily="18" charset="0"/>
                <a:cs typeface="Times New Roman" pitchFamily="18" charset="0"/>
              </a:rPr>
              <a:t>у </a:t>
            </a:r>
            <a:r>
              <a:rPr lang="ru-RU" sz="2400" i="1" dirty="0" err="1">
                <a:latin typeface="Times New Roman" pitchFamily="18" charset="0"/>
                <a:cs typeface="Times New Roman" pitchFamily="18" charset="0"/>
              </a:rPr>
              <a:t>процесі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виробництва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надання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послуг</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здавання</a:t>
            </a:r>
            <a:r>
              <a:rPr lang="ru-RU" sz="2400" i="1" dirty="0">
                <a:latin typeface="Times New Roman" pitchFamily="18" charset="0"/>
                <a:cs typeface="Times New Roman" pitchFamily="18" charset="0"/>
              </a:rPr>
              <a:t> в </a:t>
            </a:r>
            <a:r>
              <a:rPr lang="ru-RU" sz="2400" i="1" dirty="0" err="1">
                <a:latin typeface="Times New Roman" pitchFamily="18" charset="0"/>
                <a:cs typeface="Times New Roman" pitchFamily="18" charset="0"/>
              </a:rPr>
              <a:t>оренду</a:t>
            </a:r>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очікуваний</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термін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експлуатації</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яких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більше</a:t>
            </a:r>
            <a:r>
              <a:rPr lang="ru-RU" sz="2400" i="1" dirty="0">
                <a:latin typeface="Times New Roman" pitchFamily="18" charset="0"/>
                <a:cs typeface="Times New Roman" pitchFamily="18" charset="0"/>
              </a:rPr>
              <a:t> одного року та </a:t>
            </a:r>
            <a:r>
              <a:rPr lang="ru-RU" sz="2400" i="1" dirty="0" err="1">
                <a:latin typeface="Times New Roman" pitchFamily="18" charset="0"/>
                <a:cs typeface="Times New Roman" pitchFamily="18" charset="0"/>
              </a:rPr>
              <a:t>вартість</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яких</a:t>
            </a:r>
            <a:r>
              <a:rPr lang="ru-RU" sz="2400" i="1" dirty="0">
                <a:latin typeface="Times New Roman" pitchFamily="18" charset="0"/>
                <a:cs typeface="Times New Roman" pitchFamily="18" charset="0"/>
              </a:rPr>
              <a:t> </a:t>
            </a:r>
            <a:r>
              <a:rPr lang="ru-RU" sz="2400" i="1" smtClean="0">
                <a:latin typeface="Times New Roman" pitchFamily="18" charset="0"/>
                <a:cs typeface="Times New Roman" pitchFamily="18" charset="0"/>
              </a:rPr>
              <a:t>поступово</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зменшується</a:t>
            </a:r>
            <a:r>
              <a:rPr lang="ru-RU" sz="2400" i="1" dirty="0">
                <a:latin typeface="Times New Roman" pitchFamily="18" charset="0"/>
                <a:cs typeface="Times New Roman" pitchFamily="18" charset="0"/>
              </a:rPr>
              <a:t> через </a:t>
            </a:r>
            <a:r>
              <a:rPr lang="ru-RU" sz="2400" i="1" dirty="0" err="1">
                <a:latin typeface="Times New Roman" pitchFamily="18" charset="0"/>
                <a:cs typeface="Times New Roman" pitchFamily="18" charset="0"/>
              </a:rPr>
              <a:t>фізичне</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або</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моральне</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зношення</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3653636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424936" cy="4893647"/>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Матеріально-технічною</a:t>
            </a:r>
            <a:r>
              <a:rPr lang="ru-RU" sz="2400" i="1" dirty="0" smtClean="0">
                <a:latin typeface="Times New Roman" pitchFamily="18" charset="0"/>
                <a:cs typeface="Times New Roman" pitchFamily="18" charset="0"/>
              </a:rPr>
              <a:t> </a:t>
            </a:r>
            <a:r>
              <a:rPr lang="ru-RU" sz="2400" i="1" dirty="0">
                <a:latin typeface="Times New Roman" pitchFamily="18" charset="0"/>
                <a:cs typeface="Times New Roman" pitchFamily="18" charset="0"/>
              </a:rPr>
              <a:t>основою </a:t>
            </a:r>
            <a:r>
              <a:rPr lang="ru-RU" sz="2400" dirty="0" err="1">
                <a:latin typeface="Times New Roman" pitchFamily="18" charset="0"/>
                <a:cs typeface="Times New Roman" pitchFamily="18" charset="0"/>
              </a:rPr>
              <a:t>процесу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 на </a:t>
            </a:r>
            <a:r>
              <a:rPr lang="ru-RU" sz="2400" dirty="0" smtClean="0">
                <a:latin typeface="Times New Roman" pitchFamily="18" charset="0"/>
                <a:cs typeface="Times New Roman" pitchFamily="18" charset="0"/>
              </a:rPr>
              <a:t>будь-</a:t>
            </a:r>
            <a:r>
              <a:rPr lang="ru-RU" sz="2400" dirty="0" err="1" smtClean="0">
                <a:latin typeface="Times New Roman" pitchFamily="18" charset="0"/>
                <a:cs typeface="Times New Roman" pitchFamily="18" charset="0"/>
              </a:rPr>
              <a:t>якому</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підприємстві</a:t>
            </a:r>
            <a:r>
              <a:rPr lang="ru-RU" sz="2400" dirty="0" smtClean="0">
                <a:latin typeface="Times New Roman" pitchFamily="18" charset="0"/>
                <a:cs typeface="Times New Roman" pitchFamily="18" charset="0"/>
              </a:rPr>
              <a:t> </a:t>
            </a:r>
            <a:r>
              <a:rPr lang="ru-RU" sz="2400" b="1" i="1" dirty="0">
                <a:latin typeface="Times New Roman" pitchFamily="18" charset="0"/>
                <a:cs typeface="Times New Roman" pitchFamily="18" charset="0"/>
              </a:rPr>
              <a:t>є </a:t>
            </a:r>
            <a:r>
              <a:rPr lang="ru-RU" sz="2400" b="1" i="1" dirty="0" err="1">
                <a:latin typeface="Times New Roman" pitchFamily="18" charset="0"/>
                <a:cs typeface="Times New Roman" pitchFamily="18" charset="0"/>
              </a:rPr>
              <a:t>основні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виробничі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фонди</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В </a:t>
            </a:r>
            <a:r>
              <a:rPr lang="ru-RU" sz="2400" dirty="0" err="1">
                <a:latin typeface="Times New Roman" pitchFamily="18" charset="0"/>
                <a:cs typeface="Times New Roman" pitchFamily="18" charset="0"/>
              </a:rPr>
              <a:t>умовах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ринкової</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економіки</a:t>
            </a:r>
            <a:r>
              <a:rPr lang="ru-RU" sz="2400" dirty="0" err="1">
                <a:latin typeface="Times New Roman" pitchFamily="18" charset="0"/>
                <a:cs typeface="Times New Roman" pitchFamily="18" charset="0"/>
              </a:rPr>
              <a:t>первісне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їхнє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функціонування</a:t>
            </a:r>
            <a:r>
              <a:rPr lang="ru-RU" sz="2400" dirty="0">
                <a:latin typeface="Times New Roman" pitchFamily="18" charset="0"/>
                <a:cs typeface="Times New Roman" pitchFamily="18" charset="0"/>
              </a:rPr>
              <a:t> і </a:t>
            </a:r>
            <a:r>
              <a:rPr lang="ru-RU" sz="2400" dirty="0" err="1" smtClean="0">
                <a:latin typeface="Times New Roman" pitchFamily="18" charset="0"/>
                <a:cs typeface="Times New Roman" pitchFamily="18" charset="0"/>
              </a:rPr>
              <a:t>розширене</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відтворення</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здійснюється</a:t>
            </a:r>
            <a:r>
              <a:rPr lang="ru-RU" sz="2400" dirty="0">
                <a:latin typeface="Times New Roman" pitchFamily="18" charset="0"/>
                <a:cs typeface="Times New Roman" pitchFamily="18" charset="0"/>
              </a:rPr>
              <a:t> при </a:t>
            </a:r>
            <a:r>
              <a:rPr lang="ru-RU" sz="2400" dirty="0" err="1">
                <a:latin typeface="Times New Roman" pitchFamily="18" charset="0"/>
                <a:cs typeface="Times New Roman" pitchFamily="18" charset="0"/>
              </a:rPr>
              <a:t>безпосередній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участі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фінансів</a:t>
            </a:r>
            <a:r>
              <a:rPr lang="ru-RU" sz="2400" dirty="0">
                <a:latin typeface="Times New Roman" pitchFamily="18" charset="0"/>
                <a:cs typeface="Times New Roman" pitchFamily="18" charset="0"/>
              </a:rPr>
              <a:t>, за </a:t>
            </a:r>
            <a:r>
              <a:rPr lang="ru-RU" sz="2400" dirty="0" err="1" smtClean="0">
                <a:latin typeface="Times New Roman" pitchFamily="18" charset="0"/>
                <a:cs typeface="Times New Roman" pitchFamily="18" charset="0"/>
              </a:rPr>
              <a:t>допомогою</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утворюються</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використовуються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грошові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цільового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призначення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опосередковуючи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набуття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експлуатацію</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відновлення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засобів</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До </a:t>
            </a:r>
            <a:r>
              <a:rPr lang="ru-RU" sz="2400" b="1" dirty="0" err="1">
                <a:latin typeface="Times New Roman" pitchFamily="18" charset="0"/>
                <a:cs typeface="Times New Roman" pitchFamily="18" charset="0"/>
              </a:rPr>
              <a:t>основних</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засобів</a:t>
            </a:r>
            <a:r>
              <a:rPr lang="ru-RU" sz="2400" b="1" dirty="0">
                <a:latin typeface="Times New Roman" pitchFamily="18" charset="0"/>
                <a:cs typeface="Times New Roman" pitchFamily="18" charset="0"/>
              </a:rPr>
              <a:t> </a:t>
            </a:r>
            <a:r>
              <a:rPr lang="ru-RU" sz="2400" i="1" dirty="0">
                <a:latin typeface="Times New Roman" pitchFamily="18" charset="0"/>
                <a:cs typeface="Times New Roman" pitchFamily="18" charset="0"/>
              </a:rPr>
              <a:t>належать </a:t>
            </a:r>
            <a:r>
              <a:rPr lang="ru-RU" sz="2400" i="1" dirty="0" err="1">
                <a:latin typeface="Times New Roman" pitchFamily="18" charset="0"/>
                <a:cs typeface="Times New Roman" pitchFamily="18" charset="0"/>
              </a:rPr>
              <a:t>матеріальні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активи</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які</a:t>
            </a:r>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використовуються</a:t>
            </a:r>
            <a:r>
              <a:rPr lang="ru-RU" sz="2400" i="1" dirty="0" smtClean="0">
                <a:latin typeface="Times New Roman" pitchFamily="18" charset="0"/>
                <a:cs typeface="Times New Roman" pitchFamily="18" charset="0"/>
              </a:rPr>
              <a:t> </a:t>
            </a:r>
            <a:r>
              <a:rPr lang="ru-RU" sz="2400" i="1" dirty="0">
                <a:latin typeface="Times New Roman" pitchFamily="18" charset="0"/>
                <a:cs typeface="Times New Roman" pitchFamily="18" charset="0"/>
              </a:rPr>
              <a:t>у </a:t>
            </a:r>
            <a:r>
              <a:rPr lang="ru-RU" sz="2400" i="1" dirty="0" err="1">
                <a:latin typeface="Times New Roman" pitchFamily="18" charset="0"/>
                <a:cs typeface="Times New Roman" pitchFamily="18" charset="0"/>
              </a:rPr>
              <a:t>процесі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виробництва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надання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послуг</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здавання</a:t>
            </a:r>
            <a:r>
              <a:rPr lang="ru-RU" sz="2400" i="1" dirty="0">
                <a:latin typeface="Times New Roman" pitchFamily="18" charset="0"/>
                <a:cs typeface="Times New Roman" pitchFamily="18" charset="0"/>
              </a:rPr>
              <a:t> в </a:t>
            </a:r>
            <a:r>
              <a:rPr lang="ru-RU" sz="2400" i="1" dirty="0" err="1">
                <a:latin typeface="Times New Roman" pitchFamily="18" charset="0"/>
                <a:cs typeface="Times New Roman" pitchFamily="18" charset="0"/>
              </a:rPr>
              <a:t>оренду</a:t>
            </a:r>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очікуваний</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термін</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експлуатації</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яких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більше</a:t>
            </a:r>
            <a:r>
              <a:rPr lang="ru-RU" sz="2400" i="1" dirty="0">
                <a:latin typeface="Times New Roman" pitchFamily="18" charset="0"/>
                <a:cs typeface="Times New Roman" pitchFamily="18" charset="0"/>
              </a:rPr>
              <a:t> одного року та </a:t>
            </a:r>
            <a:r>
              <a:rPr lang="ru-RU" sz="2400" i="1" dirty="0" err="1">
                <a:latin typeface="Times New Roman" pitchFamily="18" charset="0"/>
                <a:cs typeface="Times New Roman" pitchFamily="18" charset="0"/>
              </a:rPr>
              <a:t>вартість</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яких</a:t>
            </a:r>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поступово</a:t>
            </a:r>
            <a:r>
              <a:rPr lang="ru-RU" sz="2400" i="1" dirty="0" smtClean="0">
                <a:latin typeface="Times New Roman" pitchFamily="18" charset="0"/>
                <a:cs typeface="Times New Roman" pitchFamily="18" charset="0"/>
              </a:rPr>
              <a:t> </a:t>
            </a:r>
            <a:r>
              <a:rPr lang="ru-RU" sz="2400" i="1" dirty="0" err="1">
                <a:latin typeface="Times New Roman" pitchFamily="18" charset="0"/>
                <a:cs typeface="Times New Roman" pitchFamily="18" charset="0"/>
              </a:rPr>
              <a:t>зменшується</a:t>
            </a:r>
            <a:r>
              <a:rPr lang="ru-RU" sz="2400" i="1" dirty="0">
                <a:latin typeface="Times New Roman" pitchFamily="18" charset="0"/>
                <a:cs typeface="Times New Roman" pitchFamily="18" charset="0"/>
              </a:rPr>
              <a:t> через </a:t>
            </a:r>
            <a:r>
              <a:rPr lang="ru-RU" sz="2400" i="1" dirty="0" err="1">
                <a:latin typeface="Times New Roman" pitchFamily="18" charset="0"/>
                <a:cs typeface="Times New Roman" pitchFamily="18" charset="0"/>
              </a:rPr>
              <a:t>фізичне</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або</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моральне</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зношення</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1315869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60648"/>
            <a:ext cx="8280920" cy="6001643"/>
          </a:xfrm>
          <a:prstGeom prst="rect">
            <a:avLst/>
          </a:prstGeom>
        </p:spPr>
        <p:txBody>
          <a:bodyPr wrap="square">
            <a:spAutoFit/>
          </a:bodyPr>
          <a:lstStyle/>
          <a:p>
            <a:pPr algn="just"/>
            <a:r>
              <a:rPr lang="ru-RU" sz="2400" dirty="0" err="1">
                <a:latin typeface="Times New Roman" pitchFamily="18" charset="0"/>
                <a:cs typeface="Times New Roman" pitchFamily="18" charset="0"/>
              </a:rPr>
              <a:t>Первісне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підприємствах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створюються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відбувається</a:t>
            </a:r>
            <a:r>
              <a:rPr lang="ru-RU" sz="2400" dirty="0">
                <a:latin typeface="Times New Roman" pitchFamily="18" charset="0"/>
                <a:cs typeface="Times New Roman" pitchFamily="18" charset="0"/>
              </a:rPr>
              <a:t> за </a:t>
            </a:r>
            <a:r>
              <a:rPr lang="ru-RU" sz="2400" dirty="0" err="1">
                <a:latin typeface="Times New Roman" pitchFamily="18" charset="0"/>
                <a:cs typeface="Times New Roman" pitchFamily="18" charset="0"/>
              </a:rPr>
              <a:t>рахунок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статутного </a:t>
            </a:r>
            <a:r>
              <a:rPr lang="ru-RU" sz="2400" dirty="0" err="1" smtClean="0">
                <a:latin typeface="Times New Roman" pitchFamily="18" charset="0"/>
                <a:cs typeface="Times New Roman" pitchFamily="18" charset="0"/>
              </a:rPr>
              <a:t>капіталу</a:t>
            </a:r>
            <a:r>
              <a:rPr lang="ru-RU" sz="2400" dirty="0">
                <a:latin typeface="Times New Roman" pitchFamily="18" charset="0"/>
                <a:cs typeface="Times New Roman" pitchFamily="18" charset="0"/>
              </a:rPr>
              <a:t>. На час </a:t>
            </a:r>
            <a:r>
              <a:rPr lang="ru-RU" sz="2400" dirty="0" err="1">
                <a:latin typeface="Times New Roman" pitchFamily="18" charset="0"/>
                <a:cs typeface="Times New Roman" pitchFamily="18" charset="0"/>
              </a:rPr>
              <a:t>придбання</a:t>
            </a:r>
            <a:r>
              <a:rPr lang="ru-RU" sz="2400" dirty="0">
                <a:latin typeface="Times New Roman" pitchFamily="18" charset="0"/>
                <a:cs typeface="Times New Roman" pitchFamily="18" charset="0"/>
              </a:rPr>
              <a:t> і </a:t>
            </a:r>
            <a:r>
              <a:rPr lang="ru-RU" sz="2400" dirty="0" err="1">
                <a:latin typeface="Times New Roman" pitchFamily="18" charset="0"/>
                <a:cs typeface="Times New Roman" pitchFamily="18" charset="0"/>
              </a:rPr>
              <a:t>прийняття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на баланс </a:t>
            </a:r>
            <a:r>
              <a:rPr lang="ru-RU" sz="2400" dirty="0" err="1" smtClean="0">
                <a:latin typeface="Times New Roman" pitchFamily="18" charset="0"/>
                <a:cs typeface="Times New Roman" pitchFamily="18" charset="0"/>
              </a:rPr>
              <a:t>підприємства</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обсяг</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кількісно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збігається</a:t>
            </a:r>
            <a:r>
              <a:rPr lang="ru-RU" sz="2400" dirty="0">
                <a:latin typeface="Times New Roman" pitchFamily="18" charset="0"/>
                <a:cs typeface="Times New Roman" pitchFamily="18" charset="0"/>
              </a:rPr>
              <a:t> з </a:t>
            </a:r>
            <a:r>
              <a:rPr lang="ru-RU" sz="2400" dirty="0" err="1">
                <a:latin typeface="Times New Roman" pitchFamily="18" charset="0"/>
                <a:cs typeface="Times New Roman" pitchFamily="18" charset="0"/>
              </a:rPr>
              <a:t>їхньою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вартістю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Надалі</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в</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міру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участі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виробничому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процесі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їхня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вартість</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роздвоюється</a:t>
            </a:r>
            <a:r>
              <a:rPr lang="ru-RU" sz="2400" dirty="0">
                <a:latin typeface="Times New Roman" pitchFamily="18" charset="0"/>
                <a:cs typeface="Times New Roman" pitchFamily="18" charset="0"/>
              </a:rPr>
              <a:t>: одна </a:t>
            </a:r>
            <a:r>
              <a:rPr lang="ru-RU" sz="2400" dirty="0" err="1">
                <a:latin typeface="Times New Roman" pitchFamily="18" charset="0"/>
                <a:cs typeface="Times New Roman" pitchFamily="18" charset="0"/>
              </a:rPr>
              <a:t>її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частка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дорівнює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зношуванню</a:t>
            </a:r>
            <a:r>
              <a:rPr lang="ru-RU" sz="2400" dirty="0">
                <a:latin typeface="Times New Roman" pitchFamily="18" charset="0"/>
                <a:cs typeface="Times New Roman" pitchFamily="18" charset="0"/>
              </a:rPr>
              <a:t>, переноситься на </a:t>
            </a:r>
            <a:r>
              <a:rPr lang="ru-RU" sz="2400" dirty="0" err="1" smtClean="0">
                <a:latin typeface="Times New Roman" pitchFamily="18" charset="0"/>
                <a:cs typeface="Times New Roman" pitchFamily="18" charset="0"/>
              </a:rPr>
              <a:t>готову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продукцію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інша</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виражає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залишкову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наявних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фондів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Зношена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частка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перенесена на </a:t>
            </a:r>
            <a:r>
              <a:rPr lang="ru-RU" sz="2400" dirty="0" err="1" smtClean="0">
                <a:latin typeface="Times New Roman" pitchFamily="18" charset="0"/>
                <a:cs typeface="Times New Roman" pitchFamily="18" charset="0"/>
              </a:rPr>
              <a:t>готову</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продукцію</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міру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реалізації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останньої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поступово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нагромаджується</a:t>
            </a:r>
            <a:r>
              <a:rPr lang="ru-RU" sz="2400" dirty="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грошовій</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формі</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спеціальному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амортизаційному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Цей</a:t>
            </a:r>
            <a:r>
              <a:rPr lang="ru-RU" sz="2400" dirty="0">
                <a:latin typeface="Times New Roman" pitchFamily="18" charset="0"/>
                <a:cs typeface="Times New Roman" pitchFamily="18" charset="0"/>
              </a:rPr>
              <a:t> фонд </a:t>
            </a:r>
            <a:r>
              <a:rPr lang="ru-RU" sz="2400" dirty="0" err="1" smtClean="0">
                <a:latin typeface="Times New Roman" pitchFamily="18" charset="0"/>
                <a:cs typeface="Times New Roman" pitchFamily="18" charset="0"/>
              </a:rPr>
              <a:t>створюється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за </a:t>
            </a:r>
            <a:r>
              <a:rPr lang="ru-RU" sz="2400" dirty="0" err="1">
                <a:latin typeface="Times New Roman" pitchFamily="18" charset="0"/>
                <a:cs typeface="Times New Roman" pitchFamily="18" charset="0"/>
              </a:rPr>
              <a:t>допомогою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щорічних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амортизаційних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відрахувань</a:t>
            </a:r>
            <a:r>
              <a:rPr lang="ru-RU" sz="2400" dirty="0">
                <a:latin typeface="Times New Roman" pitchFamily="18" charset="0"/>
                <a:cs typeface="Times New Roman" pitchFamily="18" charset="0"/>
              </a:rPr>
              <a:t> і </a:t>
            </a:r>
            <a:r>
              <a:rPr lang="ru-RU" sz="2400" dirty="0" err="1" smtClean="0">
                <a:latin typeface="Times New Roman" pitchFamily="18" charset="0"/>
                <a:cs typeface="Times New Roman" pitchFamily="18" charset="0"/>
              </a:rPr>
              <a:t>використовується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для простого та </a:t>
            </a:r>
            <a:r>
              <a:rPr lang="ru-RU" sz="2400" dirty="0" err="1">
                <a:latin typeface="Times New Roman" pitchFamily="18" charset="0"/>
                <a:cs typeface="Times New Roman" pitchFamily="18" charset="0"/>
              </a:rPr>
              <a:t>частково</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розширеного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відтворення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endParaRPr lang="ru-RU" sz="2400" dirty="0">
              <a:latin typeface="Times New Roman" pitchFamily="18" charset="0"/>
              <a:cs typeface="Times New Roman" pitchFamily="18" charset="0"/>
            </a:endParaRPr>
          </a:p>
          <a:p>
            <a:pPr algn="just"/>
            <a:r>
              <a:rPr lang="ru-RU" sz="2400" dirty="0" err="1">
                <a:latin typeface="Times New Roman" pitchFamily="18" charset="0"/>
                <a:cs typeface="Times New Roman" pitchFamily="18" charset="0"/>
              </a:rPr>
              <a:t>фондів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019580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913"/>
            <a:ext cx="8208911"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65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3"/>
            <a:ext cx="8352928"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За </a:t>
            </a:r>
            <a:r>
              <a:rPr lang="uk-UA" sz="2400" dirty="0" err="1" smtClean="0">
                <a:latin typeface="Times New Roman" pitchFamily="18" charset="0"/>
                <a:cs typeface="Times New Roman" pitchFamily="18" charset="0"/>
              </a:rPr>
              <a:t>Федосовим</a:t>
            </a:r>
            <a:r>
              <a:rPr lang="uk-UA" sz="2400" dirty="0" smtClean="0">
                <a:latin typeface="Times New Roman" pitchFamily="18" charset="0"/>
                <a:cs typeface="Times New Roman" pitchFamily="18" charset="0"/>
              </a:rPr>
              <a:t> В.М.)</a:t>
            </a:r>
          </a:p>
          <a:p>
            <a:pPr algn="just"/>
            <a:r>
              <a:rPr lang="uk-UA" sz="2400" b="1" i="1" dirty="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Фінанси</a:t>
            </a:r>
            <a:r>
              <a:rPr lang="ru-RU" sz="2400" b="1" i="1" dirty="0" smtClean="0">
                <a:latin typeface="Times New Roman" pitchFamily="18" charset="0"/>
                <a:cs typeface="Times New Roman" pitchFamily="18" charset="0"/>
              </a:rPr>
              <a:t> </a:t>
            </a:r>
            <a:r>
              <a:rPr lang="ru-RU" sz="2400" b="1" i="1" dirty="0" err="1">
                <a:latin typeface="Times New Roman" pitchFamily="18" charset="0"/>
                <a:cs typeface="Times New Roman" pitchFamily="18" charset="0"/>
              </a:rPr>
              <a:t>підприємств</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це</a:t>
            </a:r>
            <a:r>
              <a:rPr lang="ru-RU" sz="2400" dirty="0">
                <a:latin typeface="Times New Roman" pitchFamily="18" charset="0"/>
                <a:cs typeface="Times New Roman" pitchFamily="18" charset="0"/>
              </a:rPr>
              <a:t> система </a:t>
            </a:r>
            <a:r>
              <a:rPr lang="ru-RU" sz="2400" dirty="0" err="1">
                <a:latin typeface="Times New Roman" pitchFamily="18" charset="0"/>
                <a:cs typeface="Times New Roman" pitchFamily="18" charset="0"/>
              </a:rPr>
              <a:t>економічних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відносин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розподілу</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ефективного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на</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усіх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стадіях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життєвого</a:t>
            </a:r>
            <a:r>
              <a:rPr lang="ru-RU" sz="2400" dirty="0">
                <a:latin typeface="Times New Roman" pitchFamily="18" charset="0"/>
                <a:cs typeface="Times New Roman" pitchFamily="18" charset="0"/>
              </a:rPr>
              <a:t> циклу</a:t>
            </a:r>
            <a:r>
              <a:rPr lang="ru-RU" sz="2400" dirty="0" smtClean="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Призначенням</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a:t>
            </a:r>
            <a:r>
              <a:rPr lang="ru-RU" sz="2400" dirty="0">
                <a:latin typeface="Times New Roman" pitchFamily="18" charset="0"/>
                <a:cs typeface="Times New Roman" pitchFamily="18" charset="0"/>
              </a:rPr>
              <a:t> є </a:t>
            </a:r>
            <a:r>
              <a:rPr lang="ru-RU" sz="2400" dirty="0" err="1">
                <a:latin typeface="Times New Roman" pitchFamily="18" charset="0"/>
                <a:cs typeface="Times New Roman" pitchFamily="18" charset="0"/>
              </a:rPr>
              <a:t>забезпечення</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безперервності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господарюючих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суб’єктів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розширення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виробничих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основних</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обігових</a:t>
            </a:r>
            <a:r>
              <a:rPr lang="ru-RU" sz="2400" dirty="0">
                <a:latin typeface="Times New Roman" pitchFamily="18" charset="0"/>
                <a:cs typeface="Times New Roman" pitchFamily="18" charset="0"/>
              </a:rPr>
              <a:t>), активного </a:t>
            </a:r>
            <a:r>
              <a:rPr lang="ru-RU" sz="2400" dirty="0" err="1">
                <a:latin typeface="Times New Roman" pitchFamily="18" charset="0"/>
                <a:cs typeface="Times New Roman" pitchFamily="18" charset="0"/>
              </a:rPr>
              <a:t>впливу</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зростання</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продуктивності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праці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зниження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собівартості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продукції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збільшення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накопичень</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і </a:t>
            </a:r>
            <a:r>
              <a:rPr lang="ru-RU" sz="2400" dirty="0" err="1" smtClean="0">
                <a:latin typeface="Times New Roman" pitchFamily="18" charset="0"/>
                <a:cs typeface="Times New Roman" pitchFamily="18" charset="0"/>
              </a:rPr>
              <a:t>підвищення</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ефективності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2673982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835292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83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352928" cy="4524315"/>
          </a:xfrm>
          <a:prstGeom prst="rect">
            <a:avLst/>
          </a:prstGeom>
        </p:spPr>
        <p:txBody>
          <a:bodyPr wrap="square">
            <a:spAutoFit/>
          </a:bodyPr>
          <a:lstStyle/>
          <a:p>
            <a:pPr algn="just"/>
            <a:r>
              <a:rPr lang="ru-RU" sz="2400" dirty="0">
                <a:latin typeface="Times New Roman" pitchFamily="18" charset="0"/>
                <a:cs typeface="Times New Roman" pitchFamily="18" charset="0"/>
              </a:rPr>
              <a:t>Для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продукції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поряд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основними</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засобами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необхідні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включають</a:t>
            </a:r>
            <a:r>
              <a:rPr lang="ru-RU" sz="2400" dirty="0">
                <a:latin typeface="Times New Roman" pitchFamily="18" charset="0"/>
                <a:cs typeface="Times New Roman" pitchFamily="18" charset="0"/>
              </a:rPr>
              <a:t> до </a:t>
            </a:r>
            <a:r>
              <a:rPr lang="ru-RU" sz="2400" dirty="0" err="1">
                <a:latin typeface="Times New Roman" pitchFamily="18" charset="0"/>
                <a:cs typeface="Times New Roman" pitchFamily="18" charset="0"/>
              </a:rPr>
              <a:t>свого</a:t>
            </a:r>
            <a:r>
              <a:rPr lang="ru-RU" sz="2400" dirty="0">
                <a:latin typeface="Times New Roman" pitchFamily="18" charset="0"/>
                <a:cs typeface="Times New Roman" pitchFamily="18" charset="0"/>
              </a:rPr>
              <a:t> складу </a:t>
            </a:r>
            <a:r>
              <a:rPr lang="ru-RU" sz="2400" dirty="0" err="1">
                <a:latin typeface="Times New Roman" pitchFamily="18" charset="0"/>
                <a:cs typeface="Times New Roman" pitchFamily="18" charset="0"/>
              </a:rPr>
              <a:t>грошові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кошти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авансовані</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виробничі</a:t>
            </a:r>
            <a:r>
              <a:rPr lang="ru-RU" sz="2400" dirty="0">
                <a:latin typeface="Times New Roman" pitchFamily="18" charset="0"/>
                <a:cs typeface="Times New Roman" pitchFamily="18" charset="0"/>
              </a:rPr>
              <a:t> запаси, </a:t>
            </a:r>
            <a:r>
              <a:rPr lang="ru-RU" sz="2400" dirty="0" err="1">
                <a:latin typeface="Times New Roman" pitchFamily="18" charset="0"/>
                <a:cs typeface="Times New Roman" pitchFamily="18" charset="0"/>
              </a:rPr>
              <a:t>незавершене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виробництво</a:t>
            </a:r>
            <a:r>
              <a:rPr lang="ru-RU" sz="2400" dirty="0">
                <a:latin typeface="Times New Roman" pitchFamily="18" charset="0"/>
                <a:cs typeface="Times New Roman" pitchFamily="18" charset="0"/>
              </a:rPr>
              <a:t>, запаси </a:t>
            </a:r>
            <a:r>
              <a:rPr lang="ru-RU" sz="2400" dirty="0" err="1" smtClean="0">
                <a:latin typeface="Times New Roman" pitchFamily="18" charset="0"/>
                <a:cs typeface="Times New Roman" pitchFamily="18" charset="0"/>
              </a:rPr>
              <a:t>матеріальних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цінностей</a:t>
            </a:r>
            <a:r>
              <a:rPr lang="ru-RU" sz="2400" dirty="0">
                <a:latin typeface="Times New Roman" pitchFamily="18" charset="0"/>
                <a:cs typeface="Times New Roman" pitchFamily="18" charset="0"/>
              </a:rPr>
              <a:t> на складах, </a:t>
            </a:r>
            <a:r>
              <a:rPr lang="ru-RU" sz="2400" dirty="0" err="1">
                <a:latin typeface="Times New Roman" pitchFamily="18" charset="0"/>
                <a:cs typeface="Times New Roman" pitchFamily="18" charset="0"/>
              </a:rPr>
              <a:t>витрати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майбутніх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періодів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Спожиті</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в</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залучаються</a:t>
            </a:r>
            <a:r>
              <a:rPr lang="ru-RU" sz="2400" dirty="0">
                <a:latin typeface="Times New Roman" pitchFamily="18" charset="0"/>
                <a:cs typeface="Times New Roman" pitchFamily="18" charset="0"/>
              </a:rPr>
              <a:t> до </a:t>
            </a:r>
            <a:r>
              <a:rPr lang="ru-RU" sz="2400" dirty="0" err="1">
                <a:latin typeface="Times New Roman" pitchFamily="18" charset="0"/>
                <a:cs typeface="Times New Roman" pitchFamily="18" charset="0"/>
              </a:rPr>
              <a:t>сфери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вже</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a:t>
            </a:r>
            <a:r>
              <a:rPr lang="ru-RU" sz="2400" dirty="0" err="1">
                <a:latin typeface="Times New Roman" pitchFamily="18" charset="0"/>
                <a:cs typeface="Times New Roman" pitchFamily="18" charset="0"/>
              </a:rPr>
              <a:t>товарній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формі</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вигляді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готової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продукції</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складі</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відвантажених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товарів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після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цього</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міру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реалізації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переходять</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грошову</a:t>
            </a:r>
            <a:r>
              <a:rPr lang="ru-RU" sz="2400" dirty="0">
                <a:latin typeface="Times New Roman" pitchFamily="18" charset="0"/>
                <a:cs typeface="Times New Roman" pitchFamily="18" charset="0"/>
              </a:rPr>
              <a:t> форму — </a:t>
            </a:r>
            <a:r>
              <a:rPr lang="ru-RU" sz="2400" dirty="0" err="1" smtClean="0">
                <a:latin typeface="Times New Roman" pitchFamily="18" charset="0"/>
                <a:cs typeface="Times New Roman" pitchFamily="18" charset="0"/>
              </a:rPr>
              <a:t>грошові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засоби</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розрахунках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грошові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засоби</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касі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та на </a:t>
            </a:r>
            <a:r>
              <a:rPr lang="ru-RU" sz="2400" dirty="0" err="1" smtClean="0">
                <a:latin typeface="Times New Roman" pitchFamily="18" charset="0"/>
                <a:cs typeface="Times New Roman" pitchFamily="18" charset="0"/>
              </a:rPr>
              <a:t>його</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рахунку</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 банку. </a:t>
            </a:r>
            <a:r>
              <a:rPr lang="ru-RU" sz="2400" dirty="0" err="1">
                <a:latin typeface="Times New Roman" pitchFamily="18" charset="0"/>
                <a:cs typeface="Times New Roman" pitchFamily="18" charset="0"/>
              </a:rPr>
              <a:t>Товарна</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грошова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перебувають</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у</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сфері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обігу</a:t>
            </a:r>
            <a:r>
              <a:rPr lang="ru-RU" sz="2400" dirty="0">
                <a:latin typeface="Times New Roman" pitchFamily="18" charset="0"/>
                <a:cs typeface="Times New Roman" pitchFamily="18" charset="0"/>
              </a:rPr>
              <a:t>, належать до </a:t>
            </a:r>
            <a:r>
              <a:rPr lang="ru-RU" sz="2400" b="1" dirty="0" err="1">
                <a:latin typeface="Times New Roman" pitchFamily="18" charset="0"/>
                <a:cs typeface="Times New Roman" pitchFamily="18" charset="0"/>
              </a:rPr>
              <a:t>фондів</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обігу</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3470436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1"/>
            <a:ext cx="8280920" cy="4893647"/>
          </a:xfrm>
          <a:prstGeom prst="rect">
            <a:avLst/>
          </a:prstGeom>
        </p:spPr>
        <p:txBody>
          <a:bodyPr wrap="square">
            <a:spAutoFit/>
          </a:bodyPr>
          <a:lstStyle/>
          <a:p>
            <a:pPr algn="just"/>
            <a:r>
              <a:rPr lang="ru-RU" sz="2400" dirty="0">
                <a:latin typeface="Times New Roman" pitchFamily="18" charset="0"/>
                <a:cs typeface="Times New Roman" pitchFamily="18" charset="0"/>
              </a:rPr>
              <a:t>Для </a:t>
            </a:r>
            <a:r>
              <a:rPr lang="ru-RU" sz="2400" dirty="0" err="1">
                <a:latin typeface="Times New Roman" pitchFamily="18" charset="0"/>
                <a:cs typeface="Times New Roman" pitchFamily="18" charset="0"/>
              </a:rPr>
              <a:t>забезпечення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безперервного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процесу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 й </a:t>
            </a:r>
            <a:r>
              <a:rPr lang="ru-RU" sz="2400" dirty="0" err="1" smtClean="0">
                <a:latin typeface="Times New Roman" pitchFamily="18" charset="0"/>
                <a:cs typeface="Times New Roman" pitchFamily="18" charset="0"/>
              </a:rPr>
              <a:t>реалізації</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продукції</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необхідні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водночас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виробничі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та</a:t>
            </a:r>
            <a:r>
              <a:rPr lang="en-US"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фонди</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обігу</a:t>
            </a:r>
            <a:r>
              <a:rPr lang="ru-RU" sz="2400" dirty="0">
                <a:latin typeface="Times New Roman" pitchFamily="18" charset="0"/>
                <a:cs typeface="Times New Roman" pitchFamily="18" charset="0"/>
              </a:rPr>
              <a:t>. Тому на час </a:t>
            </a:r>
            <a:r>
              <a:rPr lang="ru-RU" sz="2400" dirty="0" err="1">
                <a:latin typeface="Times New Roman" pitchFamily="18" charset="0"/>
                <a:cs typeface="Times New Roman" pitchFamily="18" charset="0"/>
              </a:rPr>
              <a:t>введення</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експлуатацію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воно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потребує</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такого</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обсягу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грошових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засобів</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складі</a:t>
            </a:r>
            <a:r>
              <a:rPr lang="ru-RU" sz="2400" dirty="0">
                <a:latin typeface="Times New Roman" pitchFamily="18" charset="0"/>
                <a:cs typeface="Times New Roman" pitchFamily="18" charset="0"/>
              </a:rPr>
              <a:t> статутного фонду, </a:t>
            </a:r>
            <a:r>
              <a:rPr lang="ru-RU" sz="2400" dirty="0" err="1">
                <a:latin typeface="Times New Roman" pitchFamily="18" charset="0"/>
                <a:cs typeface="Times New Roman" pitchFamily="18" charset="0"/>
              </a:rPr>
              <a:t>який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забезпечив</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a:t>
            </a: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йому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придбання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матеріальних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фондів</a:t>
            </a:r>
            <a:r>
              <a:rPr lang="ru-RU" sz="2400" dirty="0">
                <a:latin typeface="Times New Roman" pitchFamily="18" charset="0"/>
                <a:cs typeface="Times New Roman" pitchFamily="18" charset="0"/>
              </a:rPr>
              <a:t> і </a:t>
            </a:r>
            <a:r>
              <a:rPr lang="ru-RU" sz="2400" dirty="0" err="1">
                <a:latin typeface="Times New Roman" pitchFamily="18" charset="0"/>
                <a:cs typeface="Times New Roman" pitchFamily="18" charset="0"/>
              </a:rPr>
              <a:t>був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достатнім</a:t>
            </a:r>
            <a:r>
              <a:rPr lang="ru-RU" sz="2400" dirty="0">
                <a:latin typeface="Times New Roman" pitchFamily="18" charset="0"/>
                <a:cs typeface="Times New Roman" pitchFamily="18" charset="0"/>
              </a:rPr>
              <a:t> для </a:t>
            </a:r>
            <a:r>
              <a:rPr lang="ru-RU" sz="2400" dirty="0" err="1" smtClean="0">
                <a:latin typeface="Times New Roman" pitchFamily="18" charset="0"/>
                <a:cs typeface="Times New Roman" pitchFamily="18" charset="0"/>
              </a:rPr>
              <a:t>обслуговування</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процесу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реалізації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продукції</a:t>
            </a:r>
            <a:r>
              <a:rPr lang="ru-RU" sz="2400"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Грошові</a:t>
            </a:r>
            <a:r>
              <a:rPr lang="ru-RU" sz="2400" b="1" i="1" dirty="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засоби</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авансовані</a:t>
            </a:r>
            <a:r>
              <a:rPr lang="ru-RU" sz="2400" b="1" i="1" dirty="0">
                <a:latin typeface="Times New Roman" pitchFamily="18" charset="0"/>
                <a:cs typeface="Times New Roman" pitchFamily="18" charset="0"/>
              </a:rPr>
              <a:t> в </a:t>
            </a:r>
            <a:r>
              <a:rPr lang="ru-RU" sz="2400" b="1" i="1" dirty="0" err="1">
                <a:latin typeface="Times New Roman" pitchFamily="18" charset="0"/>
                <a:cs typeface="Times New Roman" pitchFamily="18" charset="0"/>
              </a:rPr>
              <a:t>обігові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виробничі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фонди</a:t>
            </a:r>
            <a:r>
              <a:rPr lang="ru-RU" sz="2400" b="1" i="1" dirty="0">
                <a:latin typeface="Times New Roman" pitchFamily="18" charset="0"/>
                <a:cs typeface="Times New Roman" pitchFamily="18" charset="0"/>
              </a:rPr>
              <a:t> і </a:t>
            </a:r>
            <a:r>
              <a:rPr lang="ru-RU" sz="2400" b="1" i="1" dirty="0" err="1">
                <a:latin typeface="Times New Roman" pitchFamily="18" charset="0"/>
                <a:cs typeface="Times New Roman" pitchFamily="18" charset="0"/>
              </a:rPr>
              <a:t>фонди</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обігу</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які</a:t>
            </a:r>
            <a:r>
              <a:rPr lang="ru-RU" sz="2400" b="1" i="1" dirty="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забезпечують</a:t>
            </a:r>
            <a:r>
              <a:rPr lang="en-US"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безперервність</a:t>
            </a:r>
            <a:r>
              <a:rPr lang="ru-RU" sz="2400" b="1" i="1" dirty="0" smtClean="0">
                <a:latin typeface="Times New Roman" pitchFamily="18" charset="0"/>
                <a:cs typeface="Times New Roman" pitchFamily="18" charset="0"/>
              </a:rPr>
              <a:t> </a:t>
            </a:r>
            <a:r>
              <a:rPr lang="ru-RU" sz="2400" b="1" i="1" dirty="0" err="1">
                <a:latin typeface="Times New Roman" pitchFamily="18" charset="0"/>
                <a:cs typeface="Times New Roman" pitchFamily="18" charset="0"/>
              </a:rPr>
              <a:t>процесу</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виробництва</a:t>
            </a:r>
            <a:r>
              <a:rPr lang="ru-RU" sz="2400" b="1" i="1" dirty="0">
                <a:latin typeface="Times New Roman" pitchFamily="18" charset="0"/>
                <a:cs typeface="Times New Roman" pitchFamily="18" charset="0"/>
              </a:rPr>
              <a:t> і </a:t>
            </a:r>
            <a:r>
              <a:rPr lang="ru-RU" sz="2400" b="1" i="1" dirty="0" err="1">
                <a:latin typeface="Times New Roman" pitchFamily="18" charset="0"/>
                <a:cs typeface="Times New Roman" pitchFamily="18" charset="0"/>
              </a:rPr>
              <a:t>проведення</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розрахунків</a:t>
            </a:r>
            <a:r>
              <a:rPr lang="ru-RU" sz="2400" b="1" i="1" dirty="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становлять</a:t>
            </a:r>
            <a:r>
              <a:rPr lang="ru-RU" sz="2400" b="1" i="1" dirty="0" smtClean="0">
                <a:latin typeface="Times New Roman" pitchFamily="18" charset="0"/>
                <a:cs typeface="Times New Roman" pitchFamily="18" charset="0"/>
              </a:rPr>
              <a:t> </a:t>
            </a:r>
            <a:r>
              <a:rPr lang="ru-RU" sz="2400" b="1" i="1" dirty="0" err="1">
                <a:latin typeface="Times New Roman" pitchFamily="18" charset="0"/>
                <a:cs typeface="Times New Roman" pitchFamily="18" charset="0"/>
              </a:rPr>
              <a:t>обігові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кошти</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підприємства</a:t>
            </a:r>
            <a:r>
              <a:rPr lang="ru-RU" sz="2400" b="1" i="1"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Процес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і </a:t>
            </a:r>
            <a:r>
              <a:rPr lang="ru-RU" sz="2400" dirty="0" err="1">
                <a:latin typeface="Times New Roman" pitchFamily="18" charset="0"/>
                <a:cs typeface="Times New Roman" pitchFamily="18" charset="0"/>
              </a:rPr>
              <a:t>функціонування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підприємства</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наведена </a:t>
            </a:r>
            <a:r>
              <a:rPr lang="ru-RU" sz="2400" dirty="0">
                <a:latin typeface="Times New Roman" pitchFamily="18" charset="0"/>
                <a:cs typeface="Times New Roman" pitchFamily="18" charset="0"/>
              </a:rPr>
              <a:t>на </a:t>
            </a:r>
            <a:r>
              <a:rPr lang="ru-RU" sz="2400" dirty="0" smtClean="0">
                <a:latin typeface="Times New Roman" pitchFamily="18" charset="0"/>
                <a:cs typeface="Times New Roman" pitchFamily="18" charset="0"/>
              </a:rPr>
              <a:t>рисунку.</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155972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315416"/>
            <a:ext cx="16216014" cy="849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999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04664"/>
            <a:ext cx="8280920" cy="6370975"/>
          </a:xfrm>
          <a:prstGeom prst="rect">
            <a:avLst/>
          </a:prstGeom>
        </p:spPr>
        <p:txBody>
          <a:bodyPr wrap="square">
            <a:spAutoFit/>
          </a:bodyPr>
          <a:lstStyle/>
          <a:p>
            <a:pPr algn="just"/>
            <a:r>
              <a:rPr lang="ru-RU" sz="2400" dirty="0" err="1">
                <a:latin typeface="Times New Roman" pitchFamily="18" charset="0"/>
                <a:cs typeface="Times New Roman" pitchFamily="18" charset="0"/>
              </a:rPr>
              <a:t>Обігові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виконують</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дві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функції</a:t>
            </a:r>
            <a:r>
              <a:rPr lang="ru-RU" sz="2400" b="1" dirty="0">
                <a:latin typeface="Times New Roman" pitchFamily="18" charset="0"/>
                <a:cs typeface="Times New Roman" pitchFamily="18" charset="0"/>
              </a:rPr>
              <a:t>:</a:t>
            </a:r>
          </a:p>
          <a:p>
            <a:pPr algn="just"/>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виробничу</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суть </a:t>
            </a:r>
            <a:r>
              <a:rPr lang="ru-RU" sz="2400" dirty="0" err="1">
                <a:latin typeface="Times New Roman" pitchFamily="18" charset="0"/>
                <a:cs typeface="Times New Roman" pitchFamily="18" charset="0"/>
              </a:rPr>
              <a:t>якої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полягає</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забезпеченні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безперервності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процесу</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виробництва</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розрахункову</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яка </a:t>
            </a:r>
            <a:r>
              <a:rPr lang="ru-RU" sz="2400" dirty="0" err="1">
                <a:latin typeface="Times New Roman" pitchFamily="18" charset="0"/>
                <a:cs typeface="Times New Roman" pitchFamily="18" charset="0"/>
              </a:rPr>
              <a:t>забезпечує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завершення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процесу</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кругообігу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коштів</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шляхом </a:t>
            </a:r>
            <a:r>
              <a:rPr lang="ru-RU" sz="2400" dirty="0" err="1">
                <a:latin typeface="Times New Roman" pitchFamily="18" charset="0"/>
                <a:cs typeface="Times New Roman" pitchFamily="18" charset="0"/>
              </a:rPr>
              <a:t>перетворення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у </a:t>
            </a:r>
            <a:r>
              <a:rPr lang="ru-RU" sz="2400" dirty="0" err="1" smtClean="0">
                <a:latin typeface="Times New Roman" pitchFamily="18" charset="0"/>
                <a:cs typeface="Times New Roman" pitchFamily="18" charset="0"/>
              </a:rPr>
              <a:t>грошову</a:t>
            </a:r>
            <a:r>
              <a:rPr lang="ru-RU" sz="2400" dirty="0" smtClean="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За </a:t>
            </a:r>
            <a:r>
              <a:rPr lang="ru-RU" sz="2400" dirty="0" err="1">
                <a:latin typeface="Times New Roman" pitchFamily="18" charset="0"/>
                <a:cs typeface="Times New Roman" pitchFamily="18" charset="0"/>
              </a:rPr>
              <a:t>джерелами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обігові</a:t>
            </a: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кошти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поділяють</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на </a:t>
            </a:r>
            <a:r>
              <a:rPr lang="ru-RU" sz="2400" i="1" dirty="0" err="1">
                <a:latin typeface="Times New Roman" pitchFamily="18" charset="0"/>
                <a:cs typeface="Times New Roman" pitchFamily="18" charset="0"/>
              </a:rPr>
              <a:t>власні</a:t>
            </a:r>
            <a:r>
              <a:rPr lang="ru-RU" sz="2400" i="1" dirty="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залучені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позичені</a:t>
            </a:r>
            <a:r>
              <a:rPr lang="ru-RU" sz="2400" dirty="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До </a:t>
            </a:r>
            <a:r>
              <a:rPr lang="ru-RU" sz="2400" i="1" dirty="0" err="1">
                <a:latin typeface="Times New Roman" pitchFamily="18" charset="0"/>
                <a:cs typeface="Times New Roman" pitchFamily="18" charset="0"/>
              </a:rPr>
              <a:t>власних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джерел</a:t>
            </a:r>
            <a:r>
              <a:rPr lang="ru-RU" sz="2400" i="1"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на момент </a:t>
            </a:r>
            <a:r>
              <a:rPr lang="ru-RU" sz="2400" dirty="0" err="1" smtClean="0">
                <a:latin typeface="Times New Roman" pitchFamily="18" charset="0"/>
                <a:cs typeface="Times New Roman" pitchFamily="18" charset="0"/>
              </a:rPr>
              <a:t>створення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підприємствами</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належать </a:t>
            </a:r>
            <a:r>
              <a:rPr lang="ru-RU" sz="2400" dirty="0" err="1">
                <a:latin typeface="Times New Roman" pitchFamily="18" charset="0"/>
                <a:cs typeface="Times New Roman" pitchFamily="18" charset="0"/>
              </a:rPr>
              <a:t>частки</a:t>
            </a:r>
            <a:r>
              <a:rPr lang="ru-RU" sz="2400" dirty="0">
                <a:latin typeface="Times New Roman" pitchFamily="18" charset="0"/>
                <a:cs typeface="Times New Roman" pitchFamily="18" charset="0"/>
              </a:rPr>
              <a:t> майна (</a:t>
            </a:r>
            <a:r>
              <a:rPr lang="ru-RU" sz="2400" dirty="0" err="1">
                <a:latin typeface="Times New Roman" pitchFamily="18" charset="0"/>
                <a:cs typeface="Times New Roman" pitchFamily="18" charset="0"/>
              </a:rPr>
              <a:t>матеріальні</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нематеріальні</a:t>
            </a:r>
            <a:r>
              <a:rPr lang="ru-RU" sz="2400" dirty="0">
                <a:latin typeface="Times New Roman" pitchFamily="18" charset="0"/>
                <a:cs typeface="Times New Roman" pitchFamily="18" charset="0"/>
              </a:rPr>
              <a:t> ) </a:t>
            </a:r>
            <a:r>
              <a:rPr lang="ru-RU" sz="2400" dirty="0" smtClean="0">
                <a:latin typeface="Times New Roman" pitchFamily="18" charset="0"/>
                <a:cs typeface="Times New Roman" pitchFamily="18" charset="0"/>
              </a:rPr>
              <a:t>і </a:t>
            </a:r>
            <a:r>
              <a:rPr lang="ru-RU" sz="2400" dirty="0" err="1" smtClean="0">
                <a:latin typeface="Times New Roman" pitchFamily="18" charset="0"/>
                <a:cs typeface="Times New Roman" pitchFamily="18" charset="0"/>
              </a:rPr>
              <a:t>грошові</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кошти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засновників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спрямовані</a:t>
            </a:r>
            <a:r>
              <a:rPr lang="ru-RU" sz="2400" dirty="0">
                <a:latin typeface="Times New Roman" pitchFamily="18" charset="0"/>
                <a:cs typeface="Times New Roman" pitchFamily="18" charset="0"/>
              </a:rPr>
              <a:t> до статутного фонду.</a:t>
            </a:r>
          </a:p>
          <a:p>
            <a:pPr algn="just"/>
            <a:r>
              <a:rPr lang="ru-RU" sz="2400" dirty="0" smtClean="0">
                <a:latin typeface="Times New Roman" pitchFamily="18" charset="0"/>
                <a:cs typeface="Times New Roman" pitchFamily="18" charset="0"/>
              </a:rPr>
              <a:t>	До </a:t>
            </a:r>
            <a:r>
              <a:rPr lang="ru-RU" sz="2400" i="1" dirty="0" err="1">
                <a:latin typeface="Times New Roman" pitchFamily="18" charset="0"/>
                <a:cs typeface="Times New Roman" pitchFamily="18" charset="0"/>
              </a:rPr>
              <a:t>залучених</a:t>
            </a: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належать </a:t>
            </a:r>
            <a:r>
              <a:rPr lang="ru-RU" sz="2400" dirty="0" err="1">
                <a:latin typeface="Times New Roman" pitchFamily="18" charset="0"/>
                <a:cs typeface="Times New Roman" pitchFamily="18" charset="0"/>
              </a:rPr>
              <a:t>кошти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прирівняні</a:t>
            </a:r>
            <a:r>
              <a:rPr lang="ru-RU" sz="2400" dirty="0">
                <a:latin typeface="Times New Roman" pitchFamily="18" charset="0"/>
                <a:cs typeface="Times New Roman" pitchFamily="18" charset="0"/>
              </a:rPr>
              <a:t> до </a:t>
            </a:r>
            <a:r>
              <a:rPr lang="ru-RU" sz="2400" dirty="0" err="1">
                <a:latin typeface="Times New Roman" pitchFamily="18" charset="0"/>
                <a:cs typeface="Times New Roman" pitchFamily="18" charset="0"/>
              </a:rPr>
              <a:t>власних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стійка</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кредиторська</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заборгованість</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До </a:t>
            </a:r>
            <a:r>
              <a:rPr lang="ru-RU" sz="2400" i="1" dirty="0" err="1">
                <a:latin typeface="Times New Roman" pitchFamily="18" charset="0"/>
                <a:cs typeface="Times New Roman" pitchFamily="18" charset="0"/>
              </a:rPr>
              <a:t>позичених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джерел</a:t>
            </a: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належать </a:t>
            </a:r>
            <a:r>
              <a:rPr lang="ru-RU" sz="2400" dirty="0" err="1">
                <a:latin typeface="Times New Roman" pitchFamily="18" charset="0"/>
                <a:cs typeface="Times New Roman" pitchFamily="18" charset="0"/>
              </a:rPr>
              <a:t>суми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короткотермінових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позик</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банку; </a:t>
            </a:r>
            <a:r>
              <a:rPr lang="ru-RU" sz="2400" dirty="0" err="1" smtClean="0">
                <a:latin typeface="Times New Roman" pitchFamily="18" charset="0"/>
                <a:cs typeface="Times New Roman" pitchFamily="18" charset="0"/>
              </a:rPr>
              <a:t>кошти</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міністерств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отримані</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умовах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повернення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надходження</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a:t>
            </a:r>
            <a:r>
              <a:rPr lang="ru-RU" sz="2400" dirty="0" smtClean="0">
                <a:latin typeface="Times New Roman" pitchFamily="18" charset="0"/>
                <a:cs typeface="Times New Roman" pitchFamily="18" charset="0"/>
              </a:rPr>
              <a:t> продажу </a:t>
            </a:r>
            <a:r>
              <a:rPr lang="ru-RU" sz="2400" dirty="0" err="1">
                <a:latin typeface="Times New Roman" pitchFamily="18" charset="0"/>
                <a:cs typeface="Times New Roman" pitchFamily="18" charset="0"/>
              </a:rPr>
              <a:t>облігацій</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596298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764704"/>
            <a:ext cx="8424936" cy="4893647"/>
          </a:xfrm>
          <a:prstGeom prst="rect">
            <a:avLst/>
          </a:prstGeom>
        </p:spPr>
        <p:txBody>
          <a:bodyPr wrap="square">
            <a:spAutoFit/>
          </a:bodyPr>
          <a:lstStyle/>
          <a:p>
            <a:pPr algn="just"/>
            <a:r>
              <a:rPr lang="ru-RU" sz="2400" dirty="0" err="1">
                <a:latin typeface="Times New Roman" pitchFamily="18" charset="0"/>
                <a:cs typeface="Times New Roman" pitchFamily="18" charset="0"/>
              </a:rPr>
              <a:t>Проте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безпосередньо</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сфері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функціонування</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кошти</a:t>
            </a:r>
            <a:r>
              <a:rPr lang="ru-RU" sz="2400"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виникають</a:t>
            </a:r>
            <a:r>
              <a:rPr lang="ru-RU" sz="2400" b="1" i="1" dirty="0">
                <a:latin typeface="Times New Roman" pitchFamily="18" charset="0"/>
                <a:cs typeface="Times New Roman" pitchFamily="18" charset="0"/>
              </a:rPr>
              <a:t> у </a:t>
            </a:r>
            <a:r>
              <a:rPr lang="ru-RU" sz="2400" b="1" i="1" dirty="0" err="1">
                <a:latin typeface="Times New Roman" pitchFamily="18" charset="0"/>
                <a:cs typeface="Times New Roman" pitchFamily="18" charset="0"/>
              </a:rPr>
              <a:t>трьох</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випадках</a:t>
            </a:r>
            <a:r>
              <a:rPr lang="ru-RU" sz="2400" b="1" i="1"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у </a:t>
            </a:r>
            <a:r>
              <a:rPr lang="ru-RU" sz="2400" dirty="0" err="1">
                <a:latin typeface="Times New Roman" pitchFamily="18" charset="0"/>
                <a:cs typeface="Times New Roman" pitchFamily="18" charset="0"/>
              </a:rPr>
              <a:t>ході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утворення</a:t>
            </a:r>
            <a:r>
              <a:rPr lang="ru-RU" sz="2400" dirty="0">
                <a:latin typeface="Times New Roman" pitchFamily="18" charset="0"/>
                <a:cs typeface="Times New Roman" pitchFamily="18" charset="0"/>
              </a:rPr>
              <a:t> статутного фонду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у </a:t>
            </a:r>
            <a:r>
              <a:rPr lang="ru-RU" sz="2400" dirty="0" err="1">
                <a:latin typeface="Times New Roman" pitchFamily="18" charset="0"/>
                <a:cs typeface="Times New Roman" pitchFamily="18" charset="0"/>
              </a:rPr>
              <a:t>процесі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на </a:t>
            </a:r>
            <a:r>
              <a:rPr lang="ru-RU" sz="2400" dirty="0" err="1" smtClean="0">
                <a:latin typeface="Times New Roman" pitchFamily="18" charset="0"/>
                <a:cs typeface="Times New Roman" pitchFamily="18" charset="0"/>
              </a:rPr>
              <a:t>збільшення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власних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 </a:t>
            </a:r>
            <a:r>
              <a:rPr lang="ru-RU" sz="2400" dirty="0">
                <a:latin typeface="Times New Roman" pitchFamily="18" charset="0"/>
                <a:cs typeface="Times New Roman" pitchFamily="18" charset="0"/>
              </a:rPr>
              <a:t>при </a:t>
            </a:r>
            <a:r>
              <a:rPr lang="ru-RU" sz="2400" dirty="0" err="1">
                <a:latin typeface="Times New Roman" pitchFamily="18" charset="0"/>
                <a:cs typeface="Times New Roman" pitchFamily="18" charset="0"/>
              </a:rPr>
              <a:t>інвестуванні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залишку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обігових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цінні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папери</a:t>
            </a:r>
            <a:r>
              <a:rPr lang="ru-RU" sz="2400" dirty="0" smtClean="0">
                <a:latin typeface="Times New Roman" pitchFamily="18" charset="0"/>
                <a:cs typeface="Times New Roman" pitchFamily="18" charset="0"/>
              </a:rPr>
              <a:t>.</a:t>
            </a:r>
          </a:p>
          <a:p>
            <a:pPr algn="just"/>
            <a:r>
              <a:rPr lang="ru-RU" sz="2400"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Оборотність</a:t>
            </a:r>
            <a:r>
              <a:rPr lang="ru-RU" sz="2400" b="1" i="1" dirty="0" smtClean="0">
                <a:latin typeface="Times New Roman" pitchFamily="18" charset="0"/>
                <a:cs typeface="Times New Roman" pitchFamily="18" charset="0"/>
              </a:rPr>
              <a:t> </a:t>
            </a:r>
            <a:r>
              <a:rPr lang="ru-RU" sz="2400" b="1" i="1" dirty="0" err="1">
                <a:latin typeface="Times New Roman" pitchFamily="18" charset="0"/>
                <a:cs typeface="Times New Roman" pitchFamily="18" charset="0"/>
              </a:rPr>
              <a:t>обігових</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коштів</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показник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ефективності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їхнього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Оборотність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визначається</a:t>
            </a:r>
            <a:r>
              <a:rPr lang="ru-RU" sz="2400" dirty="0">
                <a:latin typeface="Times New Roman" pitchFamily="18" charset="0"/>
                <a:cs typeface="Times New Roman" pitchFamily="18" charset="0"/>
              </a:rPr>
              <a:t> часом, </a:t>
            </a:r>
            <a:r>
              <a:rPr lang="ru-RU" sz="2400" dirty="0" err="1">
                <a:latin typeface="Times New Roman" pitchFamily="18" charset="0"/>
                <a:cs typeface="Times New Roman" pitchFamily="18" charset="0"/>
              </a:rPr>
              <a:t>протягом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якого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грошові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засоби</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здійснюють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повний</a:t>
            </a:r>
            <a:r>
              <a:rPr lang="ru-RU" sz="2400" dirty="0">
                <a:latin typeface="Times New Roman" pitchFamily="18" charset="0"/>
                <a:cs typeface="Times New Roman" pitchFamily="18" charset="0"/>
              </a:rPr>
              <a:t> оборот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часу </a:t>
            </a:r>
            <a:r>
              <a:rPr lang="ru-RU" sz="2400" dirty="0" err="1">
                <a:latin typeface="Times New Roman" pitchFamily="18" charset="0"/>
                <a:cs typeface="Times New Roman" pitchFamily="18" charset="0"/>
              </a:rPr>
              <a:t>набуття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виробничих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запасів</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надходження</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грошей на </a:t>
            </a:r>
            <a:r>
              <a:rPr lang="ru-RU" sz="2400" dirty="0" err="1">
                <a:latin typeface="Times New Roman" pitchFamily="18" charset="0"/>
                <a:cs typeface="Times New Roman" pitchFamily="18" charset="0"/>
              </a:rPr>
              <a:t>рахунок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Тривалість</a:t>
            </a:r>
            <a:r>
              <a:rPr lang="ru-RU" sz="2400" dirty="0">
                <a:latin typeface="Times New Roman" pitchFamily="18" charset="0"/>
                <a:cs typeface="Times New Roman" pitchFamily="18" charset="0"/>
              </a:rPr>
              <a:t> одного обороту</a:t>
            </a:r>
          </a:p>
          <a:p>
            <a:pPr algn="just"/>
            <a:r>
              <a:rPr lang="ru-RU" sz="2400" dirty="0" err="1">
                <a:latin typeface="Times New Roman" pitchFamily="18" charset="0"/>
                <a:cs typeface="Times New Roman" pitchFamily="18" charset="0"/>
              </a:rPr>
              <a:t>визначається</a:t>
            </a:r>
            <a:r>
              <a:rPr lang="ru-RU" sz="2400" dirty="0">
                <a:latin typeface="Times New Roman" pitchFamily="18" charset="0"/>
                <a:cs typeface="Times New Roman" pitchFamily="18" charset="0"/>
              </a:rPr>
              <a:t> в днях.</a:t>
            </a:r>
          </a:p>
        </p:txBody>
      </p:sp>
    </p:spTree>
    <p:extLst>
      <p:ext uri="{BB962C8B-B14F-4D97-AF65-F5344CB8AC3E}">
        <p14:creationId xmlns:p14="http://schemas.microsoft.com/office/powerpoint/2010/main" val="2496921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352928" cy="6247864"/>
          </a:xfrm>
          <a:prstGeom prst="rect">
            <a:avLst/>
          </a:prstGeom>
        </p:spPr>
        <p:txBody>
          <a:bodyPr wrap="square">
            <a:spAutoFit/>
          </a:bodyPr>
          <a:lstStyle/>
          <a:p>
            <a:pPr algn="just"/>
            <a:r>
              <a:rPr lang="ru-RU" sz="2000" b="1" dirty="0" err="1">
                <a:latin typeface="Times New Roman" pitchFamily="18" charset="0"/>
                <a:cs typeface="Times New Roman" pitchFamily="18" charset="0"/>
              </a:rPr>
              <a:t>Витрати</a:t>
            </a:r>
            <a:r>
              <a:rPr lang="ru-RU" sz="2000" b="1" dirty="0">
                <a:latin typeface="Times New Roman" pitchFamily="18" charset="0"/>
                <a:cs typeface="Times New Roman" pitchFamily="18" charset="0"/>
              </a:rPr>
              <a:t> і доходи </a:t>
            </a:r>
            <a:r>
              <a:rPr lang="ru-RU" sz="2000" b="1" dirty="0" err="1">
                <a:latin typeface="Times New Roman" pitchFamily="18" charset="0"/>
                <a:cs typeface="Times New Roman" pitchFamily="18" charset="0"/>
              </a:rPr>
              <a:t>підприємств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їх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класифікація</a:t>
            </a:r>
            <a:endParaRPr lang="ru-RU" sz="2000" b="1" dirty="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Витрати</a:t>
            </a:r>
            <a:r>
              <a:rPr lang="ru-RU" sz="2000" b="1" dirty="0" smtClean="0">
                <a:latin typeface="Times New Roman" pitchFamily="18" charset="0"/>
                <a:cs typeface="Times New Roman" pitchFamily="18" charset="0"/>
              </a:rPr>
              <a:t> </a:t>
            </a:r>
            <a:r>
              <a:rPr lang="ru-RU" sz="2000" b="1" dirty="0" err="1">
                <a:latin typeface="Times New Roman" pitchFamily="18" charset="0"/>
                <a:cs typeface="Times New Roman" pitchFamily="18" charset="0"/>
              </a:rPr>
              <a:t>підприємства</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категорія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характеризує</a:t>
            </a:r>
            <a:r>
              <a:rPr lang="ru-RU" sz="2000" dirty="0">
                <a:latin typeface="Times New Roman" pitchFamily="18" charset="0"/>
                <a:cs typeface="Times New Roman" pitchFamily="18" charset="0"/>
              </a:rPr>
              <a:t> в</a:t>
            </a:r>
          </a:p>
          <a:p>
            <a:pPr algn="just"/>
            <a:r>
              <a:rPr lang="ru-RU" sz="2000" dirty="0" err="1">
                <a:latin typeface="Times New Roman" pitchFamily="18" charset="0"/>
                <a:cs typeface="Times New Roman" pitchFamily="18" charset="0"/>
              </a:rPr>
              <a:t>грошовій</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матеріальній</a:t>
            </a:r>
            <a:r>
              <a:rPr lang="ru-RU" sz="2000" dirty="0">
                <a:latin typeface="Times New Roman" pitchFamily="18" charset="0"/>
                <a:cs typeface="Times New Roman" pitchFamily="18" charset="0"/>
              </a:rPr>
              <a:t> формах </a:t>
            </a:r>
            <a:r>
              <a:rPr lang="ru-RU" sz="2000" dirty="0" err="1">
                <a:latin typeface="Times New Roman" pitchFamily="18" charset="0"/>
                <a:cs typeface="Times New Roman" pitchFamily="18" charset="0"/>
              </a:rPr>
              <a:t>оцінку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господарської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підготовка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організація</a:t>
            </a:r>
            <a:r>
              <a:rPr lang="ru-RU" sz="2000" dirty="0">
                <a:latin typeface="Times New Roman" pitchFamily="18" charset="0"/>
                <a:cs typeface="Times New Roman" pitchFamily="18" charset="0"/>
              </a:rPr>
              <a:t> й </a:t>
            </a:r>
            <a:r>
              <a:rPr lang="ru-RU" sz="2000" dirty="0" err="1">
                <a:latin typeface="Times New Roman" pitchFamily="18" charset="0"/>
                <a:cs typeface="Times New Roman" pitchFamily="18" charset="0"/>
              </a:rPr>
              <a:t>здійснення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виробництва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реалізації</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продукції,товарів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фінансової</a:t>
            </a:r>
            <a:r>
              <a:rPr lang="ru-RU" sz="2000" dirty="0">
                <a:latin typeface="Times New Roman" pitchFamily="18" charset="0"/>
                <a:cs typeface="Times New Roman" pitchFamily="18" charset="0"/>
              </a:rPr>
              <a:t> й </a:t>
            </a:r>
            <a:r>
              <a:rPr lang="ru-RU" sz="2000" dirty="0" err="1">
                <a:latin typeface="Times New Roman" pitchFamily="18" charset="0"/>
                <a:cs typeface="Times New Roman" pitchFamily="18" charset="0"/>
              </a:rPr>
              <a:t>соціальної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Згідно</a:t>
            </a:r>
            <a:r>
              <a:rPr lang="ru-RU" sz="2000" dirty="0">
                <a:latin typeface="Times New Roman" pitchFamily="18" charset="0"/>
                <a:cs typeface="Times New Roman" pitchFamily="18" charset="0"/>
              </a:rPr>
              <a:t> з </a:t>
            </a:r>
            <a:r>
              <a:rPr lang="ru-RU" sz="2000" dirty="0" err="1" smtClean="0">
                <a:latin typeface="Times New Roman" pitchFamily="18" charset="0"/>
                <a:cs typeface="Times New Roman" pitchFamily="18" charset="0"/>
              </a:rPr>
              <a:t>Податковим</a:t>
            </a:r>
            <a:r>
              <a:rPr lang="ru-RU" sz="2000" dirty="0" smtClean="0">
                <a:latin typeface="Times New Roman" pitchFamily="18" charset="0"/>
                <a:cs typeface="Times New Roman" pitchFamily="18" charset="0"/>
              </a:rPr>
              <a:t> кодексом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2 </a:t>
            </a:r>
            <a:r>
              <a:rPr lang="ru-RU" sz="2000" dirty="0" err="1" smtClean="0">
                <a:latin typeface="Times New Roman" pitchFamily="18" charset="0"/>
                <a:cs typeface="Times New Roman" pitchFamily="18" charset="0"/>
              </a:rPr>
              <a:t>рудня</a:t>
            </a:r>
            <a:r>
              <a:rPr lang="ru-RU" sz="2000" dirty="0" smtClean="0">
                <a:latin typeface="Times New Roman" pitchFamily="18" charset="0"/>
                <a:cs typeface="Times New Roman" pitchFamily="18" charset="0"/>
              </a:rPr>
              <a:t> 2010 </a:t>
            </a:r>
            <a:r>
              <a:rPr lang="ru-RU" sz="2000" dirty="0">
                <a:latin typeface="Times New Roman" pitchFamily="18" charset="0"/>
                <a:cs typeface="Times New Roman" pitchFamily="18" charset="0"/>
              </a:rPr>
              <a:t>року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змінами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витрати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виробництва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обігу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далі</a:t>
            </a:r>
            <a:r>
              <a:rPr lang="ru-RU" sz="2000" dirty="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витрати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визначаються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як сума </a:t>
            </a:r>
            <a:r>
              <a:rPr lang="ru-RU" sz="2000" dirty="0">
                <a:latin typeface="Times New Roman" pitchFamily="18" charset="0"/>
                <a:cs typeface="Times New Roman" pitchFamily="18" charset="0"/>
              </a:rPr>
              <a:t>будь-</a:t>
            </a:r>
            <a:r>
              <a:rPr lang="ru-RU" sz="2000" dirty="0" err="1">
                <a:latin typeface="Times New Roman" pitchFamily="18" charset="0"/>
                <a:cs typeface="Times New Roman" pitchFamily="18" charset="0"/>
              </a:rPr>
              <a:t>яких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витрат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платника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податку</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грошовій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нематеріальній</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формах, </a:t>
            </a:r>
            <a:r>
              <a:rPr lang="ru-RU" sz="2000" dirty="0" err="1">
                <a:latin typeface="Times New Roman" pitchFamily="18" charset="0"/>
                <a:cs typeface="Times New Roman" pitchFamily="18" charset="0"/>
              </a:rPr>
              <a:t>здійснюваних</a:t>
            </a:r>
            <a:r>
              <a:rPr lang="ru-RU" sz="2000" dirty="0">
                <a:latin typeface="Times New Roman" pitchFamily="18" charset="0"/>
                <a:cs typeface="Times New Roman" pitchFamily="18" charset="0"/>
              </a:rPr>
              <a:t> як </a:t>
            </a:r>
            <a:r>
              <a:rPr lang="ru-RU" sz="2000" dirty="0" err="1">
                <a:latin typeface="Times New Roman" pitchFamily="18" charset="0"/>
                <a:cs typeface="Times New Roman" pitchFamily="18" charset="0"/>
              </a:rPr>
              <a:t>компенсація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товарів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робіт</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послуг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придбаваються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виготовляються</a:t>
            </a:r>
            <a:r>
              <a:rPr lang="ru-RU" sz="2000" dirty="0">
                <a:latin typeface="Times New Roman" pitchFamily="18" charset="0"/>
                <a:cs typeface="Times New Roman" pitchFamily="18" charset="0"/>
              </a:rPr>
              <a:t>) таким </a:t>
            </a:r>
            <a:r>
              <a:rPr lang="ru-RU" sz="2000" dirty="0" err="1">
                <a:latin typeface="Times New Roman" pitchFamily="18" charset="0"/>
                <a:cs typeface="Times New Roman" pitchFamily="18" charset="0"/>
              </a:rPr>
              <a:t>платником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податку</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їх</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подальшого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використання</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власній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господарській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a:t>
            </a:r>
          </a:p>
          <a:p>
            <a:pPr algn="just"/>
            <a:r>
              <a:rPr lang="ru-RU" sz="2000" i="1" dirty="0">
                <a:latin typeface="Times New Roman" pitchFamily="18" charset="0"/>
                <a:cs typeface="Times New Roman" pitchFamily="18" charset="0"/>
              </a:rPr>
              <a:t>За </a:t>
            </a:r>
            <a:r>
              <a:rPr lang="ru-RU" sz="2000" i="1" dirty="0" err="1">
                <a:latin typeface="Times New Roman" pitchFamily="18" charset="0"/>
                <a:cs typeface="Times New Roman" pitchFamily="18" charset="0"/>
              </a:rPr>
              <a:t>напрямками</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фінансування</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витрати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поділити</a:t>
            </a:r>
            <a:r>
              <a:rPr lang="ru-RU" sz="2000" dirty="0">
                <a:latin typeface="Times New Roman" pitchFamily="18" charset="0"/>
                <a:cs typeface="Times New Roman" pitchFamily="18" charset="0"/>
              </a:rPr>
              <a:t> на:</a:t>
            </a:r>
          </a:p>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виробництво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і </a:t>
            </a:r>
            <a:r>
              <a:rPr lang="ru-RU" sz="2000" dirty="0" err="1">
                <a:latin typeface="Times New Roman" pitchFamily="18" charset="0"/>
                <a:cs typeface="Times New Roman" pitchFamily="18" charset="0"/>
              </a:rPr>
              <a:t>реалізацію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відтворення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засобів</a:t>
            </a:r>
            <a:r>
              <a:rPr lang="ru-RU" sz="2000" dirty="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операційні</a:t>
            </a:r>
            <a:r>
              <a:rPr lang="ru-RU" sz="2000" dirty="0">
                <a:latin typeface="Times New Roman" pitchFamily="18" charset="0"/>
                <a:cs typeface="Times New Roman" pitchFamily="18" charset="0"/>
              </a:rPr>
              <a:t> заходи;</a:t>
            </a:r>
          </a:p>
          <a:p>
            <a:pPr algn="just"/>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соціальні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цілі</a:t>
            </a:r>
            <a:r>
              <a:rPr lang="ru-RU" sz="2000" dirty="0">
                <a:latin typeface="Times New Roman" pitchFamily="18" charset="0"/>
                <a:cs typeface="Times New Roman" pitchFamily="18" charset="0"/>
              </a:rPr>
              <a:t>.</a:t>
            </a:r>
          </a:p>
          <a:p>
            <a:pPr algn="just"/>
            <a:r>
              <a:rPr lang="ru-RU" sz="2000" i="1" dirty="0">
                <a:latin typeface="Times New Roman" pitchFamily="18" charset="0"/>
                <a:cs typeface="Times New Roman" pitchFamily="18" charset="0"/>
              </a:rPr>
              <a:t>За </a:t>
            </a:r>
            <a:r>
              <a:rPr lang="ru-RU" sz="2000" i="1" dirty="0" err="1">
                <a:latin typeface="Times New Roman" pitchFamily="18" charset="0"/>
                <a:cs typeface="Times New Roman" pitchFamily="18" charset="0"/>
              </a:rPr>
              <a:t>джерелами</a:t>
            </a:r>
            <a:r>
              <a:rPr lang="ru-RU" sz="2000" i="1" dirty="0">
                <a:latin typeface="Times New Roman" pitchFamily="18" charset="0"/>
                <a:cs typeface="Times New Roman" pitchFamily="18" charset="0"/>
              </a:rPr>
              <a:t> </a:t>
            </a:r>
            <a:r>
              <a:rPr lang="ru-RU" sz="2000" i="1" dirty="0" err="1">
                <a:latin typeface="Times New Roman" pitchFamily="18" charset="0"/>
                <a:cs typeface="Times New Roman" pitchFamily="18" charset="0"/>
              </a:rPr>
              <a:t>фінансування</a:t>
            </a:r>
            <a:r>
              <a:rPr lang="ru-RU" sz="2000" i="1"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витрати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поділяються</a:t>
            </a:r>
            <a:r>
              <a:rPr lang="ru-RU" sz="2000" dirty="0">
                <a:latin typeface="Times New Roman" pitchFamily="18" charset="0"/>
                <a:cs typeface="Times New Roman" pitchFamily="18" charset="0"/>
              </a:rPr>
              <a:t> на:</a:t>
            </a:r>
          </a:p>
          <a:p>
            <a:pPr algn="just"/>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фінансовими</a:t>
            </a:r>
            <a:r>
              <a:rPr lang="ru-RU" sz="2000" dirty="0">
                <a:latin typeface="Times New Roman" pitchFamily="18" charset="0"/>
                <a:cs typeface="Times New Roman" pitchFamily="18" charset="0"/>
              </a:rPr>
              <a:t> ресурсами;</a:t>
            </a:r>
          </a:p>
          <a:p>
            <a:pPr algn="just"/>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покриті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позиченими</a:t>
            </a:r>
            <a:r>
              <a:rPr lang="ru-RU" sz="2000" dirty="0">
                <a:latin typeface="Times New Roman" pitchFamily="18" charset="0"/>
                <a:cs typeface="Times New Roman" pitchFamily="18" charset="0"/>
              </a:rPr>
              <a:t> коштами;</a:t>
            </a:r>
          </a:p>
          <a:p>
            <a:pPr algn="just"/>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здійснені</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рахунок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залучених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коштів</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509571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3"/>
            <a:ext cx="8352928" cy="6370975"/>
          </a:xfrm>
          <a:prstGeom prst="rect">
            <a:avLst/>
          </a:prstGeom>
        </p:spPr>
        <p:txBody>
          <a:bodyPr wrap="square">
            <a:spAutoFit/>
          </a:bodyPr>
          <a:lstStyle/>
          <a:p>
            <a:pPr algn="just"/>
            <a:r>
              <a:rPr lang="ru-RU" sz="2400" b="1" dirty="0" err="1" smtClean="0">
                <a:latin typeface="Times New Roman" pitchFamily="18" charset="0"/>
                <a:cs typeface="Times New Roman" pitchFamily="18" charset="0"/>
              </a:rPr>
              <a:t>Дохід</a:t>
            </a:r>
            <a:r>
              <a:rPr lang="ru-RU" sz="2400" b="1"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як </a:t>
            </a:r>
            <a:r>
              <a:rPr lang="ru-RU" sz="2400" dirty="0" err="1">
                <a:latin typeface="Times New Roman" pitchFamily="18" charset="0"/>
                <a:cs typeface="Times New Roman" pitchFamily="18" charset="0"/>
              </a:rPr>
              <a:t>загальну</a:t>
            </a:r>
            <a:r>
              <a:rPr lang="ru-RU" sz="2400" dirty="0">
                <a:latin typeface="Times New Roman" pitchFamily="18" charset="0"/>
                <a:cs typeface="Times New Roman" pitchFamily="18" charset="0"/>
              </a:rPr>
              <a:t> суму </a:t>
            </a:r>
            <a:r>
              <a:rPr lang="ru-RU" sz="2400" dirty="0" err="1" smtClean="0">
                <a:latin typeface="Times New Roman" pitchFamily="18" charset="0"/>
                <a:cs typeface="Times New Roman" pitchFamily="18" charset="0"/>
              </a:rPr>
              <a:t>доходуплатника</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податку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усіх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отриманого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нарахованого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протягом</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звітного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періоду</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грошовій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матеріальній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або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нематеріальній</a:t>
            </a:r>
            <a:r>
              <a:rPr lang="ru-RU" sz="2400" dirty="0" smtClean="0">
                <a:latin typeface="Times New Roman" pitchFamily="18" charset="0"/>
                <a:cs typeface="Times New Roman" pitchFamily="18" charset="0"/>
              </a:rPr>
              <a:t> формах </a:t>
            </a:r>
            <a:r>
              <a:rPr lang="ru-RU" sz="2400" dirty="0">
                <a:latin typeface="Times New Roman" pitchFamily="18" charset="0"/>
                <a:cs typeface="Times New Roman" pitchFamily="18" charset="0"/>
              </a:rPr>
              <a:t>як на </a:t>
            </a:r>
            <a:r>
              <a:rPr lang="ru-RU" sz="2400" dirty="0" err="1">
                <a:latin typeface="Times New Roman" pitchFamily="18" charset="0"/>
                <a:cs typeface="Times New Roman" pitchFamily="18" charset="0"/>
              </a:rPr>
              <a:t>території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її</a:t>
            </a:r>
            <a:r>
              <a:rPr lang="ru-RU" sz="2400" dirty="0">
                <a:latin typeface="Times New Roman" pitchFamily="18" charset="0"/>
                <a:cs typeface="Times New Roman" pitchFamily="18" charset="0"/>
              </a:rPr>
              <a:t> континентальному </a:t>
            </a:r>
            <a:r>
              <a:rPr lang="ru-RU" sz="2400" dirty="0" err="1">
                <a:latin typeface="Times New Roman" pitchFamily="18" charset="0"/>
                <a:cs typeface="Times New Roman" pitchFamily="18" charset="0"/>
              </a:rPr>
              <a:t>шельфі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виключній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морській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економічній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зоні</a:t>
            </a:r>
            <a:r>
              <a:rPr lang="ru-RU" sz="2400" dirty="0">
                <a:latin typeface="Times New Roman" pitchFamily="18" charset="0"/>
                <a:cs typeface="Times New Roman" pitchFamily="18" charset="0"/>
              </a:rPr>
              <a:t>, так і за </a:t>
            </a:r>
            <a:r>
              <a:rPr lang="ru-RU" sz="2400" dirty="0" err="1">
                <a:latin typeface="Times New Roman" pitchFamily="18" charset="0"/>
                <a:cs typeface="Times New Roman" pitchFamily="18" charset="0"/>
              </a:rPr>
              <a:t>її</a:t>
            </a:r>
            <a:r>
              <a:rPr lang="ru-RU" sz="2400" dirty="0">
                <a:latin typeface="Times New Roman" pitchFamily="18" charset="0"/>
                <a:cs typeface="Times New Roman" pitchFamily="18" charset="0"/>
              </a:rPr>
              <a:t> межами.</a:t>
            </a:r>
          </a:p>
          <a:p>
            <a:pPr algn="just"/>
            <a:r>
              <a:rPr lang="ru-RU" sz="2400" b="1" dirty="0">
                <a:latin typeface="Times New Roman" pitchFamily="18" charset="0"/>
                <a:cs typeface="Times New Roman" pitchFamily="18" charset="0"/>
              </a:rPr>
              <a:t>Доходи </a:t>
            </a:r>
            <a:r>
              <a:rPr lang="ru-RU" sz="2400" b="1" dirty="0" err="1">
                <a:latin typeface="Times New Roman" pitchFamily="18" charset="0"/>
                <a:cs typeface="Times New Roman" pitchFamily="18" charset="0"/>
              </a:rPr>
              <a:t>підприємства</a:t>
            </a:r>
            <a:r>
              <a:rPr lang="ru-RU" sz="2400" b="1"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можна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поділити</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такі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групи</a:t>
            </a:r>
            <a:r>
              <a:rPr lang="ru-RU" sz="2400" dirty="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основної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операційної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виручка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реалізації</a:t>
            </a:r>
            <a:endParaRPr lang="ru-RU" sz="2400" dirty="0">
              <a:latin typeface="Times New Roman" pitchFamily="18" charset="0"/>
              <a:cs typeface="Times New Roman" pitchFamily="18" charset="0"/>
            </a:endParaRPr>
          </a:p>
          <a:p>
            <a:pPr algn="just"/>
            <a:r>
              <a:rPr lang="ru-RU" sz="2400" dirty="0" err="1">
                <a:latin typeface="Times New Roman" pitchFamily="18" charset="0"/>
                <a:cs typeface="Times New Roman" pitchFamily="18" charset="0"/>
              </a:rPr>
              <a:t>продукції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робіт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послуг</a:t>
            </a:r>
            <a:r>
              <a:rPr lang="ru-RU" sz="2400" dirty="0">
                <a:latin typeface="Times New Roman" pitchFamily="18" charset="0"/>
                <a:cs typeface="Times New Roman" pitchFamily="18" charset="0"/>
              </a:rPr>
              <a:t>;</a:t>
            </a:r>
          </a:p>
          <a:p>
            <a:pPr algn="just"/>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іншої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операційної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реалізація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оборотних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активів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іноземної</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валюти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операційної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оренди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операційних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курсовихрізниць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одержані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штрафи</a:t>
            </a:r>
            <a:r>
              <a:rPr lang="ru-RU" sz="2400" dirty="0">
                <a:latin typeface="Times New Roman" pitchFamily="18" charset="0"/>
                <a:cs typeface="Times New Roman" pitchFamily="18" charset="0"/>
              </a:rPr>
              <a:t>, неустойки;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списання</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кредиторської</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заборгованості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одержані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гранди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субсидії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інші</a:t>
            </a:r>
            <a:r>
              <a:rPr lang="ru-RU" sz="2400" dirty="0">
                <a:latin typeface="Times New Roman" pitchFamily="18" charset="0"/>
                <a:cs typeface="Times New Roman" pitchFamily="18" charset="0"/>
              </a:rPr>
              <a:t> доходи;</a:t>
            </a:r>
          </a:p>
          <a:p>
            <a:pPr algn="just"/>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здійснення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операцій</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спільної</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інвестицій</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 </a:t>
            </a:r>
            <a:r>
              <a:rPr lang="ru-RU" sz="2400" dirty="0" err="1">
                <a:latin typeface="Times New Roman" pitchFamily="18" charset="0"/>
                <a:cs typeface="Times New Roman" pitchFamily="18" charset="0"/>
              </a:rPr>
              <a:t>асоційовані</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дочірні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одержані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дивіденди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одержані</a:t>
            </a:r>
            <a:r>
              <a:rPr lang="ru-RU" sz="2400" dirty="0">
                <a:latin typeface="Times New Roman" pitchFamily="18" charset="0"/>
                <a:cs typeface="Times New Roman" pitchFamily="18" charset="0"/>
              </a:rPr>
              <a:t> доходи за </a:t>
            </a:r>
            <a:r>
              <a:rPr lang="ru-RU" sz="2400" dirty="0" err="1">
                <a:latin typeface="Times New Roman" pitchFamily="18" charset="0"/>
                <a:cs typeface="Times New Roman" pitchFamily="18" charset="0"/>
              </a:rPr>
              <a:t>облігаціями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4243320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48680"/>
            <a:ext cx="8136904" cy="5262979"/>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іншої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звичайної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реалізація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інвестицій,основних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засобів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нематеріальних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активів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безоплатно</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одержаних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оборотних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активів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a:t>
            </a:r>
          </a:p>
          <a:p>
            <a:pPr marL="342900" indent="-342900" algn="just">
              <a:buFontTx/>
              <a:buChar char="-"/>
            </a:pPr>
            <a:r>
              <a:rPr lang="ru-RU" sz="2400" dirty="0" err="1" smtClean="0">
                <a:latin typeface="Times New Roman" pitchFamily="18" charset="0"/>
                <a:cs typeface="Times New Roman" pitchFamily="18" charset="0"/>
              </a:rPr>
              <a:t>від</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надзвичайних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подій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відшкодування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збитків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надзвичайних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подій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надзвичайні</a:t>
            </a:r>
            <a:r>
              <a:rPr lang="ru-RU" sz="2400" dirty="0">
                <a:latin typeface="Times New Roman" pitchFamily="18" charset="0"/>
                <a:cs typeface="Times New Roman" pitchFamily="18" charset="0"/>
              </a:rPr>
              <a:t> доходи</a:t>
            </a:r>
            <a:r>
              <a:rPr lang="ru-RU" sz="2400" dirty="0" smtClean="0">
                <a:latin typeface="Times New Roman" pitchFamily="18" charset="0"/>
                <a:cs typeface="Times New Roman" pitchFamily="18" charset="0"/>
              </a:rPr>
              <a:t>.</a:t>
            </a:r>
          </a:p>
          <a:p>
            <a:pPr algn="just"/>
            <a:r>
              <a:rPr lang="uk-UA" sz="2400" b="1" dirty="0" smtClean="0">
                <a:latin typeface="Times New Roman" pitchFamily="18" charset="0"/>
                <a:ea typeface="Times New Roman"/>
                <a:cs typeface="Times New Roman" pitchFamily="18" charset="0"/>
              </a:rPr>
              <a:t>	Фінансові </a:t>
            </a:r>
            <a:r>
              <a:rPr lang="uk-UA" sz="2400" b="1" dirty="0">
                <a:latin typeface="Times New Roman" pitchFamily="18" charset="0"/>
                <a:ea typeface="Times New Roman"/>
                <a:cs typeface="Times New Roman" pitchFamily="18" charset="0"/>
              </a:rPr>
              <a:t>результати </a:t>
            </a:r>
            <a:r>
              <a:rPr lang="uk-UA" sz="2400" dirty="0">
                <a:latin typeface="Times New Roman" pitchFamily="18" charset="0"/>
                <a:ea typeface="Times New Roman"/>
                <a:cs typeface="Times New Roman" pitchFamily="18" charset="0"/>
              </a:rPr>
              <a:t>інтегровано відображають кількісні й якісні чинники діяльності підприємств. Управління формуванням та розподілом прибутку ґрунтується на впливі на нього через фактори, що визначають фінансові результати. Оскільки прибуток (чи збиток) є інтегрованим показником, то на нього впливають усі фактори діяльності підприємств. Залежно від рівня дії вони поділяються на </a:t>
            </a:r>
            <a:r>
              <a:rPr lang="uk-UA" sz="2400" dirty="0" err="1">
                <a:latin typeface="Times New Roman" pitchFamily="18" charset="0"/>
                <a:ea typeface="Times New Roman"/>
                <a:cs typeface="Times New Roman" pitchFamily="18" charset="0"/>
              </a:rPr>
              <a:t>макро-</a:t>
            </a:r>
            <a:r>
              <a:rPr lang="uk-UA" sz="2400" dirty="0">
                <a:latin typeface="Times New Roman" pitchFamily="18" charset="0"/>
                <a:ea typeface="Times New Roman"/>
                <a:cs typeface="Times New Roman" pitchFamily="18" charset="0"/>
              </a:rPr>
              <a:t> і мікроекономічні.</a:t>
            </a:r>
            <a:endParaRPr lang="ru-RU" sz="2400" b="1" dirty="0">
              <a:latin typeface="Times New Roman" pitchFamily="18" charset="0"/>
              <a:ea typeface="Times New Roman"/>
              <a:cs typeface="Times New Roman" pitchFamily="18" charset="0"/>
            </a:endParaRPr>
          </a:p>
          <a:p>
            <a:pPr marL="342900" indent="-342900" algn="just">
              <a:buFontTx/>
              <a:buChar char="-"/>
            </a:pP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602489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76672"/>
            <a:ext cx="8424936" cy="6370975"/>
          </a:xfrm>
          <a:prstGeom prst="rect">
            <a:avLst/>
          </a:prstGeom>
        </p:spPr>
        <p:txBody>
          <a:bodyPr wrap="square">
            <a:spAutoFit/>
          </a:bodyPr>
          <a:lstStyle/>
          <a:p>
            <a:pPr lvl="0" algn="just">
              <a:tabLst>
                <a:tab pos="306070" algn="l"/>
              </a:tabLst>
            </a:pPr>
            <a:r>
              <a:rPr lang="uk-UA" sz="2400" b="1" dirty="0">
                <a:solidFill>
                  <a:prstClr val="black"/>
                </a:solidFill>
                <a:latin typeface="Times New Roman"/>
                <a:ea typeface="Times New Roman"/>
              </a:rPr>
              <a:t>4. Формування фінансових результатів</a:t>
            </a:r>
            <a:r>
              <a:rPr lang="en-US" sz="2400" b="1" dirty="0">
                <a:solidFill>
                  <a:prstClr val="black"/>
                </a:solidFill>
                <a:latin typeface="Times New Roman"/>
                <a:ea typeface="Times New Roman"/>
              </a:rPr>
              <a:t> </a:t>
            </a:r>
            <a:r>
              <a:rPr lang="uk-UA" sz="2400" b="1" dirty="0">
                <a:solidFill>
                  <a:prstClr val="black"/>
                </a:solidFill>
                <a:latin typeface="Times New Roman"/>
                <a:ea typeface="Times New Roman"/>
              </a:rPr>
              <a:t>суб’єктів господарювання. </a:t>
            </a:r>
            <a:endParaRPr lang="uk-UA" sz="2400" b="1" dirty="0" smtClean="0">
              <a:solidFill>
                <a:prstClr val="black"/>
              </a:solidFill>
              <a:latin typeface="Times New Roman"/>
              <a:ea typeface="Times New Roman"/>
            </a:endParaRPr>
          </a:p>
          <a:p>
            <a:pPr algn="just">
              <a:tabLst>
                <a:tab pos="306070" algn="l"/>
              </a:tabLst>
            </a:pPr>
            <a:r>
              <a:rPr lang="uk-UA" sz="2400" b="1" i="1" dirty="0" smtClean="0">
                <a:latin typeface="Times New Roman" pitchFamily="18" charset="0"/>
                <a:cs typeface="Times New Roman" pitchFamily="18" charset="0"/>
              </a:rPr>
              <a:t>	Фінансові </a:t>
            </a:r>
            <a:r>
              <a:rPr lang="uk-UA" sz="2400" b="1" i="1" dirty="0">
                <a:latin typeface="Times New Roman" pitchFamily="18" charset="0"/>
                <a:cs typeface="Times New Roman" pitchFamily="18" charset="0"/>
              </a:rPr>
              <a:t>результати — це зіставлення регламентованих податковим законодавством </a:t>
            </a:r>
            <a:r>
              <a:rPr lang="uk-UA" sz="2400" b="1" i="1" dirty="0" smtClean="0">
                <a:latin typeface="Times New Roman" pitchFamily="18" charset="0"/>
                <a:cs typeface="Times New Roman" pitchFamily="18" charset="0"/>
              </a:rPr>
              <a:t>доходів </a:t>
            </a:r>
            <a:r>
              <a:rPr lang="uk-UA" sz="2400" b="1" i="1" dirty="0">
                <a:latin typeface="Times New Roman" pitchFamily="18" charset="0"/>
                <a:cs typeface="Times New Roman" pitchFamily="18" charset="0"/>
              </a:rPr>
              <a:t>і </a:t>
            </a:r>
            <a:r>
              <a:rPr lang="uk-UA" sz="2400" b="1" i="1" dirty="0" smtClean="0">
                <a:latin typeface="Times New Roman" pitchFamily="18" charset="0"/>
                <a:cs typeface="Times New Roman" pitchFamily="18" charset="0"/>
              </a:rPr>
              <a:t> </a:t>
            </a:r>
            <a:r>
              <a:rPr lang="uk-UA" sz="2400" b="1" i="1" dirty="0">
                <a:latin typeface="Times New Roman" pitchFamily="18" charset="0"/>
                <a:cs typeface="Times New Roman" pitchFamily="18" charset="0"/>
              </a:rPr>
              <a:t>витрат. Перевищення </a:t>
            </a:r>
            <a:r>
              <a:rPr lang="uk-UA" sz="2400" b="1" i="1" dirty="0" smtClean="0">
                <a:latin typeface="Times New Roman" pitchFamily="18" charset="0"/>
                <a:cs typeface="Times New Roman" pitchFamily="18" charset="0"/>
              </a:rPr>
              <a:t>доходів </a:t>
            </a:r>
            <a:r>
              <a:rPr lang="uk-UA" sz="2400" b="1" i="1" dirty="0">
                <a:latin typeface="Times New Roman" pitchFamily="18" charset="0"/>
                <a:cs typeface="Times New Roman" pitchFamily="18" charset="0"/>
              </a:rPr>
              <a:t>над </a:t>
            </a:r>
            <a:r>
              <a:rPr lang="uk-UA" sz="2400" b="1" i="1" dirty="0" smtClean="0">
                <a:latin typeface="Times New Roman" pitchFamily="18" charset="0"/>
                <a:cs typeface="Times New Roman" pitchFamily="18" charset="0"/>
              </a:rPr>
              <a:t>витратами </a:t>
            </a:r>
            <a:r>
              <a:rPr lang="uk-UA" sz="2400" b="1" i="1" dirty="0">
                <a:latin typeface="Times New Roman" pitchFamily="18" charset="0"/>
                <a:cs typeface="Times New Roman" pitchFamily="18" charset="0"/>
              </a:rPr>
              <a:t>становить прибуток, зворотне явище характеризує збиток.</a:t>
            </a:r>
            <a:r>
              <a:rPr lang="uk-UA" sz="2400" dirty="0">
                <a:latin typeface="Times New Roman" pitchFamily="18" charset="0"/>
                <a:cs typeface="Times New Roman" pitchFamily="18" charset="0"/>
              </a:rPr>
              <a:t> Прибуток є метою підприємницької діяльності й водночас джерелом витрат на розвиток виробництва. Це одна з основних фінансових категорій ринкової економіки. У прибутку, як кінцевому результаті, концентруються фінансові інтереси всіх суб’єктів підприємницької діяльності. Прибуток і його рівень характеризує ефективність виробництва, збиток свідчить про неефективне господарювання. Прибуток означає примноження фінансових ресурсів, збиток — їх втрати. Якщо збитки мають постійний характер, то, врешті-решт, будуть втрачені всі фінансові ресурси.</a:t>
            </a:r>
            <a:endParaRPr lang="ru-RU" sz="2400" dirty="0">
              <a:latin typeface="Times New Roman" pitchFamily="18" charset="0"/>
              <a:cs typeface="Times New Roman" pitchFamily="18" charset="0"/>
            </a:endParaRPr>
          </a:p>
          <a:p>
            <a:pPr lvl="0" algn="just">
              <a:tabLst>
                <a:tab pos="306070" algn="l"/>
              </a:tabLst>
            </a:pPr>
            <a:endParaRPr lang="ru-RU" sz="2400" b="1" dirty="0">
              <a:solidFill>
                <a:prstClr val="black"/>
              </a:solidFill>
              <a:latin typeface="Times New Roman"/>
              <a:ea typeface="Times New Roman"/>
            </a:endParaRPr>
          </a:p>
        </p:txBody>
      </p:sp>
    </p:spTree>
    <p:extLst>
      <p:ext uri="{BB962C8B-B14F-4D97-AF65-F5344CB8AC3E}">
        <p14:creationId xmlns:p14="http://schemas.microsoft.com/office/powerpoint/2010/main" val="380717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5846"/>
            <a:ext cx="8280920" cy="5693866"/>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У </a:t>
            </a:r>
            <a:r>
              <a:rPr lang="ru-RU" sz="2800" dirty="0" err="1">
                <a:latin typeface="Times New Roman" pitchFamily="18" charset="0"/>
                <a:cs typeface="Times New Roman" pitchFamily="18" charset="0"/>
              </a:rPr>
              <a:t>процесі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господарської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діяльності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підприємств</a:t>
            </a:r>
            <a:r>
              <a:rPr lang="ru-RU" sz="2800" dirty="0">
                <a:latin typeface="Times New Roman" pitchFamily="18" charset="0"/>
                <a:cs typeface="Times New Roman" pitchFamily="18" charset="0"/>
              </a:rPr>
              <a:t> як </a:t>
            </a:r>
            <a:r>
              <a:rPr lang="ru-RU" sz="2800" dirty="0" err="1" smtClean="0">
                <a:latin typeface="Times New Roman" pitchFamily="18" charset="0"/>
                <a:cs typeface="Times New Roman" pitchFamily="18" charset="0"/>
              </a:rPr>
              <a:t>економічна</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категорія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виявляють</a:t>
            </a:r>
            <a:r>
              <a:rPr lang="ru-RU" sz="2800" dirty="0">
                <a:latin typeface="Times New Roman" pitchFamily="18" charset="0"/>
                <a:cs typeface="Times New Roman" pitchFamily="18" charset="0"/>
              </a:rPr>
              <a:t> свою </a:t>
            </a:r>
            <a:r>
              <a:rPr lang="ru-RU" sz="2800" dirty="0" err="1">
                <a:latin typeface="Times New Roman" pitchFamily="18" charset="0"/>
                <a:cs typeface="Times New Roman" pitchFamily="18" charset="0"/>
              </a:rPr>
              <a:t>сутність</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внутрішні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властивості</a:t>
            </a:r>
            <a:r>
              <a:rPr lang="ru-RU" sz="2800" dirty="0">
                <a:latin typeface="Times New Roman" pitchFamily="18" charset="0"/>
                <a:cs typeface="Times New Roman" pitchFamily="18" charset="0"/>
              </a:rPr>
              <a:t> через </a:t>
            </a:r>
            <a:r>
              <a:rPr lang="ru-RU" sz="2800" b="1" dirty="0" err="1" smtClean="0">
                <a:latin typeface="Times New Roman" pitchFamily="18" charset="0"/>
                <a:cs typeface="Times New Roman" pitchFamily="18" charset="0"/>
              </a:rPr>
              <a:t>такі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функції</a:t>
            </a:r>
            <a:r>
              <a:rPr lang="ru-RU" sz="2800" b="1" dirty="0">
                <a:latin typeface="Times New Roman" pitchFamily="18" charset="0"/>
                <a:cs typeface="Times New Roman" pitchFamily="18" charset="0"/>
              </a:rPr>
              <a:t>:</a:t>
            </a:r>
          </a:p>
          <a:p>
            <a:pPr algn="just"/>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формування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ресурсів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підприємства</a:t>
            </a:r>
            <a:r>
              <a:rPr lang="ru-RU" sz="2800" dirty="0">
                <a:latin typeface="Times New Roman" pitchFamily="18" charset="0"/>
                <a:cs typeface="Times New Roman" pitchFamily="18" charset="0"/>
              </a:rPr>
              <a:t> у </a:t>
            </a:r>
            <a:r>
              <a:rPr lang="ru-RU" sz="2800" dirty="0" err="1">
                <a:latin typeface="Times New Roman" pitchFamily="18" charset="0"/>
                <a:cs typeface="Times New Roman" pitchFamily="18" charset="0"/>
              </a:rPr>
              <a:t>процесі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його</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виробничо-господарської</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діяльності</a:t>
            </a:r>
            <a:r>
              <a:rPr lang="ru-RU" sz="2800" dirty="0">
                <a:latin typeface="Times New Roman" pitchFamily="18" charset="0"/>
                <a:cs typeface="Times New Roman" pitchFamily="18" charset="0"/>
              </a:rPr>
              <a:t>;</a:t>
            </a:r>
          </a:p>
          <a:p>
            <a:pPr algn="just"/>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розподіл</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використання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ресурсів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підприємства</a:t>
            </a:r>
            <a:r>
              <a:rPr lang="ru-RU" sz="2800" dirty="0">
                <a:latin typeface="Times New Roman" pitchFamily="18" charset="0"/>
                <a:cs typeface="Times New Roman" pitchFamily="18" charset="0"/>
              </a:rPr>
              <a:t> для </a:t>
            </a:r>
            <a:r>
              <a:rPr lang="ru-RU" sz="2800" dirty="0" err="1" smtClean="0">
                <a:latin typeface="Times New Roman" pitchFamily="18" charset="0"/>
                <a:cs typeface="Times New Roman" pitchFamily="18" charset="0"/>
              </a:rPr>
              <a:t>забезпечення</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операційної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виробничої</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інвестиційної</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діяльності</a:t>
            </a:r>
            <a:r>
              <a:rPr lang="ru-RU" sz="2800" dirty="0" smtClean="0">
                <a:latin typeface="Times New Roman" pitchFamily="18" charset="0"/>
                <a:cs typeface="Times New Roman" pitchFamily="18" charset="0"/>
              </a:rPr>
              <a:t>, для </a:t>
            </a:r>
            <a:r>
              <a:rPr lang="ru-RU" sz="2800" dirty="0" err="1">
                <a:latin typeface="Times New Roman" pitchFamily="18" charset="0"/>
                <a:cs typeface="Times New Roman" pitchFamily="18" charset="0"/>
              </a:rPr>
              <a:t>виконання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зобов’язань</a:t>
            </a:r>
            <a:r>
              <a:rPr lang="ru-RU" sz="2800" dirty="0">
                <a:latin typeface="Times New Roman" pitchFamily="18" charset="0"/>
                <a:cs typeface="Times New Roman" pitchFamily="18" charset="0"/>
              </a:rPr>
              <a:t> перед бюджетом, </a:t>
            </a:r>
            <a:r>
              <a:rPr lang="ru-RU" sz="2800" dirty="0" smtClean="0">
                <a:latin typeface="Times New Roman" pitchFamily="18" charset="0"/>
                <a:cs typeface="Times New Roman" pitchFamily="18" charset="0"/>
              </a:rPr>
              <a:t>банками, </a:t>
            </a:r>
            <a:r>
              <a:rPr lang="ru-RU" sz="2800" dirty="0" err="1" smtClean="0">
                <a:latin typeface="Times New Roman" pitchFamily="18" charset="0"/>
                <a:cs typeface="Times New Roman" pitchFamily="18" charset="0"/>
              </a:rPr>
              <a:t>господарюючим</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суб’єктами</a:t>
            </a:r>
            <a:r>
              <a:rPr lang="ru-RU" sz="2800" dirty="0">
                <a:latin typeface="Times New Roman" pitchFamily="18" charset="0"/>
                <a:cs typeface="Times New Roman" pitchFamily="18" charset="0"/>
              </a:rPr>
              <a:t>;</a:t>
            </a:r>
          </a:p>
          <a:p>
            <a:pPr algn="just"/>
            <a:r>
              <a:rPr lang="ru-RU" sz="2800" dirty="0">
                <a:latin typeface="Times New Roman" pitchFamily="18" charset="0"/>
                <a:cs typeface="Times New Roman" pitchFamily="18" charset="0"/>
              </a:rPr>
              <a:t>– контроль за </a:t>
            </a:r>
            <a:r>
              <a:rPr lang="ru-RU" sz="2800" dirty="0" err="1">
                <a:latin typeface="Times New Roman" pitchFamily="18" charset="0"/>
                <a:cs typeface="Times New Roman" pitchFamily="18" charset="0"/>
              </a:rPr>
              <a:t>формуванням</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використанням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ресурсів</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у </a:t>
            </a:r>
            <a:r>
              <a:rPr lang="ru-RU" sz="2800" dirty="0" err="1" smtClean="0">
                <a:latin typeface="Times New Roman" pitchFamily="18" charset="0"/>
                <a:cs typeface="Times New Roman" pitchFamily="18" charset="0"/>
              </a:rPr>
              <a:t>процесі</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відтворення</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621915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04664"/>
            <a:ext cx="8424936" cy="6001643"/>
          </a:xfrm>
          <a:prstGeom prst="rect">
            <a:avLst/>
          </a:prstGeom>
        </p:spPr>
        <p:txBody>
          <a:bodyPr wrap="square">
            <a:spAutoFit/>
          </a:bodyPr>
          <a:lstStyle/>
          <a:p>
            <a:pPr algn="just">
              <a:spcAft>
                <a:spcPts val="0"/>
              </a:spcAft>
              <a:tabLst>
                <a:tab pos="90170" algn="l"/>
              </a:tabLst>
            </a:pPr>
            <a:r>
              <a:rPr lang="uk-UA" sz="2400" spc="10" dirty="0" smtClean="0">
                <a:latin typeface="Times New Roman" pitchFamily="18" charset="0"/>
                <a:ea typeface="Times New Roman"/>
                <a:cs typeface="Times New Roman" pitchFamily="18" charset="0"/>
              </a:rPr>
              <a:t>До </a:t>
            </a:r>
            <a:r>
              <a:rPr lang="uk-UA" sz="2400" b="1" i="1" spc="10" dirty="0" smtClean="0">
                <a:latin typeface="Times New Roman" pitchFamily="18" charset="0"/>
                <a:ea typeface="Times New Roman"/>
                <a:cs typeface="Times New Roman" pitchFamily="18" charset="0"/>
              </a:rPr>
              <a:t>макроекономічних</a:t>
            </a:r>
            <a:r>
              <a:rPr lang="uk-UA" sz="2400" b="1" spc="10" dirty="0" smtClean="0">
                <a:latin typeface="Times New Roman" pitchFamily="18" charset="0"/>
                <a:ea typeface="Times New Roman"/>
                <a:cs typeface="Times New Roman" pitchFamily="18" charset="0"/>
              </a:rPr>
              <a:t> </a:t>
            </a:r>
            <a:r>
              <a:rPr lang="uk-UA" sz="2400" spc="10" dirty="0" smtClean="0">
                <a:latin typeface="Times New Roman" pitchFamily="18" charset="0"/>
                <a:ea typeface="Times New Roman"/>
                <a:cs typeface="Times New Roman" pitchFamily="18" charset="0"/>
              </a:rPr>
              <a:t>факторів належать ті, що характеризують ситуацію на ринку, тобто збалансованість попиту і пропозиції. Діяльність підприємства починається з маркетингових досліджень з метою визначення його місця на ринку, прогнозування відповідних змін. Підприємство не може безпосередньо впливати на ці чинники, однак воно мусить максимально їх враховувати. Безглуздо випускати продукцію, яка потім не матиме збуту. Зміна ситуації на ринку (поява нових товаровиробників, нових ідентичних товарів, переорієнтування попиту на інші товари) може істотно вплинути на рівновагу попиту і пропозиції, що відіб’ється на обсязі продажу і цінах, а в підсумку — на фінансових результатах.</a:t>
            </a:r>
            <a:endParaRPr lang="ru-RU" sz="2400" dirty="0" smtClean="0">
              <a:latin typeface="Times New Roman" pitchFamily="18" charset="0"/>
              <a:ea typeface="Times New Roman"/>
              <a:cs typeface="Times New Roman" pitchFamily="18" charset="0"/>
            </a:endParaRPr>
          </a:p>
          <a:p>
            <a:pPr algn="just">
              <a:tabLst>
                <a:tab pos="90170" algn="l"/>
              </a:tabLst>
            </a:pPr>
            <a:r>
              <a:rPr lang="uk-UA" sz="2400" b="1" i="1" dirty="0" smtClean="0">
                <a:latin typeface="Times New Roman" pitchFamily="18" charset="0"/>
                <a:ea typeface="Times New Roman"/>
                <a:cs typeface="Times New Roman" pitchFamily="18" charset="0"/>
              </a:rPr>
              <a:t>Мікроекономічні</a:t>
            </a:r>
            <a:r>
              <a:rPr lang="uk-UA" sz="2400" b="1" dirty="0" smtClean="0">
                <a:latin typeface="Times New Roman" pitchFamily="18" charset="0"/>
                <a:ea typeface="Times New Roman"/>
                <a:cs typeface="Times New Roman" pitchFamily="18" charset="0"/>
              </a:rPr>
              <a:t> </a:t>
            </a:r>
            <a:r>
              <a:rPr lang="uk-UA" sz="2400" dirty="0">
                <a:latin typeface="Times New Roman" pitchFamily="18" charset="0"/>
                <a:ea typeface="Times New Roman"/>
                <a:cs typeface="Times New Roman" pitchFamily="18" charset="0"/>
              </a:rPr>
              <a:t>фактори відображають діяльність самого підприємства. Вони поділяються на дві групи: техніко-економіч­ні та комплексні</a:t>
            </a:r>
            <a:r>
              <a:rPr lang="uk-UA" sz="2400" dirty="0" smtClean="0">
                <a:latin typeface="Times New Roman" pitchFamily="18" charset="0"/>
                <a:ea typeface="Times New Roman"/>
                <a:cs typeface="Times New Roman" pitchFamily="18" charset="0"/>
              </a:rPr>
              <a:t>.</a:t>
            </a:r>
            <a:r>
              <a:rPr lang="uk-UA" sz="2400" dirty="0">
                <a:latin typeface="Times New Roman" pitchFamily="18" charset="0"/>
                <a:ea typeface="Times New Roman"/>
                <a:cs typeface="Times New Roman" pitchFamily="18" charset="0"/>
              </a:rPr>
              <a:t> </a:t>
            </a:r>
            <a:endParaRPr lang="ru-RU" sz="24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0123862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352928" cy="4154984"/>
          </a:xfrm>
          <a:prstGeom prst="rect">
            <a:avLst/>
          </a:prstGeom>
        </p:spPr>
        <p:txBody>
          <a:bodyPr wrap="square">
            <a:spAutoFit/>
          </a:bodyPr>
          <a:lstStyle/>
          <a:p>
            <a:pPr algn="just"/>
            <a:r>
              <a:rPr lang="uk-UA" sz="2400" dirty="0">
                <a:latin typeface="Times New Roman" pitchFamily="18" charset="0"/>
                <a:ea typeface="Times New Roman"/>
                <a:cs typeface="Times New Roman" pitchFamily="18" charset="0"/>
              </a:rPr>
              <a:t>Система </a:t>
            </a:r>
            <a:r>
              <a:rPr lang="uk-UA" sz="2400" i="1" dirty="0">
                <a:latin typeface="Times New Roman" pitchFamily="18" charset="0"/>
                <a:ea typeface="Times New Roman"/>
                <a:cs typeface="Times New Roman" pitchFamily="18" charset="0"/>
              </a:rPr>
              <a:t>техніко-економічних</a:t>
            </a:r>
            <a:r>
              <a:rPr lang="uk-UA" sz="2400" dirty="0">
                <a:latin typeface="Times New Roman" pitchFamily="18" charset="0"/>
                <a:ea typeface="Times New Roman"/>
                <a:cs typeface="Times New Roman" pitchFamily="18" charset="0"/>
              </a:rPr>
              <a:t> факторів визначається </a:t>
            </a:r>
            <a:r>
              <a:rPr lang="uk-UA" sz="2400" dirty="0" smtClean="0">
                <a:latin typeface="Times New Roman" pitchFamily="18" charset="0"/>
                <a:ea typeface="Times New Roman"/>
                <a:cs typeface="Times New Roman" pitchFamily="18" charset="0"/>
              </a:rPr>
              <a:t>характером </a:t>
            </a:r>
            <a:r>
              <a:rPr lang="uk-UA" sz="2400" dirty="0">
                <a:latin typeface="Times New Roman" pitchFamily="18" charset="0"/>
                <a:ea typeface="Times New Roman"/>
                <a:cs typeface="Times New Roman" pitchFamily="18" charset="0"/>
              </a:rPr>
              <a:t>і умовами формування прибутку в тій чи іншій галузі. </a:t>
            </a:r>
            <a:r>
              <a:rPr lang="uk-UA" sz="2400" dirty="0" smtClean="0">
                <a:latin typeface="Times New Roman" pitchFamily="18" charset="0"/>
                <a:ea typeface="Times New Roman"/>
                <a:cs typeface="Times New Roman" pitchFamily="18" charset="0"/>
              </a:rPr>
              <a:t>Розглянемо </a:t>
            </a:r>
            <a:r>
              <a:rPr lang="uk-UA" sz="2400" dirty="0">
                <a:latin typeface="Times New Roman" pitchFamily="18" charset="0"/>
                <a:ea typeface="Times New Roman"/>
                <a:cs typeface="Times New Roman" pitchFamily="18" charset="0"/>
              </a:rPr>
              <a:t>її на прикладі основної галузі — промисловості. Модель формування прибутку в промисловості зображена на </a:t>
            </a:r>
            <a:r>
              <a:rPr lang="uk-UA" sz="2400" dirty="0" smtClean="0">
                <a:latin typeface="Times New Roman" pitchFamily="18" charset="0"/>
                <a:ea typeface="Times New Roman"/>
                <a:cs typeface="Times New Roman" pitchFamily="18" charset="0"/>
              </a:rPr>
              <a:t>схемі.</a:t>
            </a:r>
          </a:p>
          <a:p>
            <a:pPr algn="just"/>
            <a:r>
              <a:rPr lang="uk-UA" sz="2400" dirty="0" smtClean="0">
                <a:latin typeface="Times New Roman" pitchFamily="18" charset="0"/>
                <a:cs typeface="Times New Roman" pitchFamily="18" charset="0"/>
              </a:rPr>
              <a:t>	Як </a:t>
            </a:r>
            <a:r>
              <a:rPr lang="uk-UA" sz="2400" dirty="0">
                <a:latin typeface="Times New Roman" pitchFamily="18" charset="0"/>
                <a:cs typeface="Times New Roman" pitchFamily="18" charset="0"/>
              </a:rPr>
              <a:t>видно зі схеми, на прибуток у промисловості впливають такі фактори:</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обсяг виробництва товару;</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ціна за одиницю продукції;</a:t>
            </a:r>
            <a:endParaRPr lang="ru-RU" sz="2400" dirty="0">
              <a:latin typeface="Times New Roman" pitchFamily="18" charset="0"/>
              <a:cs typeface="Times New Roman" pitchFamily="18" charset="0"/>
            </a:endParaRPr>
          </a:p>
          <a:p>
            <a:pPr algn="just"/>
            <a:r>
              <a:rPr lang="uk-UA" sz="2400" dirty="0">
                <a:latin typeface="Times New Roman" pitchFamily="18" charset="0"/>
                <a:cs typeface="Times New Roman" pitchFamily="18" charset="0"/>
              </a:rPr>
              <a:t>— собівартість одиниці продукції.</a:t>
            </a:r>
            <a:endParaRPr lang="ru-RU" sz="24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658636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704856"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90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896448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72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424936" cy="5016758"/>
          </a:xfrm>
          <a:prstGeom prst="rect">
            <a:avLst/>
          </a:prstGeom>
        </p:spPr>
        <p:txBody>
          <a:bodyPr wrap="square">
            <a:spAutoFit/>
          </a:bodyPr>
          <a:lstStyle/>
          <a:p>
            <a:pPr algn="just">
              <a:spcAft>
                <a:spcPts val="0"/>
              </a:spcAft>
            </a:pPr>
            <a:r>
              <a:rPr lang="uk-UA" sz="2000" i="1" dirty="0">
                <a:latin typeface="Times New Roman"/>
                <a:ea typeface="Times New Roman"/>
              </a:rPr>
              <a:t>Обсяг виробництва</a:t>
            </a:r>
            <a:r>
              <a:rPr lang="uk-UA" sz="2000" dirty="0">
                <a:latin typeface="Times New Roman"/>
                <a:ea typeface="Times New Roman"/>
              </a:rPr>
              <a:t> залежить від трьох груп факторів, які характеризують складові елементи виробничого процесу, а саме: використання основних фондів, трудових і матеріальних ресурсів. З кожного напрямку виокремлюються два види факторів — екстенсивні та інтенсивні. Екстенсивними факторами є </a:t>
            </a:r>
            <a:r>
              <a:rPr lang="uk-UA" sz="2000" dirty="0" err="1">
                <a:latin typeface="Times New Roman"/>
                <a:ea typeface="Times New Roman"/>
              </a:rPr>
              <a:t>фондо-</a:t>
            </a:r>
            <a:r>
              <a:rPr lang="uk-UA" sz="2000" dirty="0">
                <a:latin typeface="Times New Roman"/>
                <a:ea typeface="Times New Roman"/>
              </a:rPr>
              <a:t> і </a:t>
            </a:r>
            <a:r>
              <a:rPr lang="uk-UA" sz="2000" spc="-20" dirty="0" err="1">
                <a:latin typeface="Times New Roman"/>
                <a:ea typeface="Times New Roman"/>
              </a:rPr>
              <a:t>матеріалозабезпеченість</a:t>
            </a:r>
            <a:r>
              <a:rPr lang="uk-UA" sz="2000" spc="-20" dirty="0">
                <a:latin typeface="Times New Roman"/>
                <a:ea typeface="Times New Roman"/>
              </a:rPr>
              <a:t>, чисельність працюючих, інтенсивними</a:t>
            </a:r>
            <a:r>
              <a:rPr lang="uk-UA" sz="2000" dirty="0">
                <a:latin typeface="Times New Roman"/>
                <a:ea typeface="Times New Roman"/>
              </a:rPr>
              <a:t> — </a:t>
            </a:r>
            <a:r>
              <a:rPr lang="uk-UA" sz="2000" dirty="0" err="1">
                <a:latin typeface="Times New Roman"/>
                <a:ea typeface="Times New Roman"/>
              </a:rPr>
              <a:t>фондо-</a:t>
            </a:r>
            <a:r>
              <a:rPr lang="uk-UA" sz="2000" dirty="0">
                <a:latin typeface="Times New Roman"/>
                <a:ea typeface="Times New Roman"/>
              </a:rPr>
              <a:t> і </a:t>
            </a:r>
            <a:r>
              <a:rPr lang="uk-UA" sz="2000" dirty="0" err="1">
                <a:latin typeface="Times New Roman"/>
                <a:ea typeface="Times New Roman"/>
              </a:rPr>
              <a:t>матеріаловіддача</a:t>
            </a:r>
            <a:r>
              <a:rPr lang="uk-UA" sz="2000" dirty="0">
                <a:latin typeface="Times New Roman"/>
                <a:ea typeface="Times New Roman"/>
              </a:rPr>
              <a:t>, продуктивність праці.</a:t>
            </a:r>
            <a:endParaRPr lang="ru-RU" sz="2000" dirty="0">
              <a:latin typeface="Times New Roman"/>
              <a:ea typeface="Times New Roman"/>
            </a:endParaRPr>
          </a:p>
          <a:p>
            <a:pPr algn="just">
              <a:spcAft>
                <a:spcPts val="0"/>
              </a:spcAft>
            </a:pPr>
            <a:r>
              <a:rPr lang="uk-UA" sz="2000" dirty="0">
                <a:latin typeface="Times New Roman"/>
                <a:ea typeface="Times New Roman"/>
              </a:rPr>
              <a:t>Фондозабезпеченість відображає достатність або недостачу фондів для ведення виробничого процесу. Вона характеризується рухом фондів, тобто введенням у дію нових потужностей і заміною зношених та застарілих фондів, а також структурою фондів, яка дає змогу забезпечити всі сторони виробничої діяльності. Фондовіддача залежить від технічного стану основних фондів, який характеризується рівнем фізичного і морального зносу, та від ефективності використання фондів, що визначається коефіцієнтом змінності та відсутністю втрат від неповного використання основних засобів.</a:t>
            </a:r>
            <a:endParaRPr lang="ru-RU" sz="2000" dirty="0">
              <a:effectLst/>
              <a:latin typeface="Times New Roman"/>
              <a:ea typeface="Times New Roman"/>
            </a:endParaRPr>
          </a:p>
        </p:txBody>
      </p:sp>
    </p:spTree>
    <p:extLst>
      <p:ext uri="{BB962C8B-B14F-4D97-AF65-F5344CB8AC3E}">
        <p14:creationId xmlns:p14="http://schemas.microsoft.com/office/powerpoint/2010/main" val="32541660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7064" y="408155"/>
            <a:ext cx="8383408" cy="5324535"/>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Ціна</a:t>
            </a:r>
            <a:r>
              <a:rPr lang="ru-RU" sz="2000" b="1"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є </a:t>
            </a:r>
            <a:r>
              <a:rPr lang="ru-RU" sz="2000" dirty="0" err="1">
                <a:latin typeface="Times New Roman" pitchFamily="18" charset="0"/>
                <a:cs typeface="Times New Roman" pitchFamily="18" charset="0"/>
              </a:rPr>
              <a:t>визначальним</a:t>
            </a:r>
            <a:r>
              <a:rPr lang="ru-RU" sz="2000" dirty="0">
                <a:latin typeface="Times New Roman" pitchFamily="18" charset="0"/>
                <a:cs typeface="Times New Roman" pitchFamily="18" charset="0"/>
              </a:rPr>
              <a:t> фактором </a:t>
            </a:r>
            <a:r>
              <a:rPr lang="ru-RU" sz="2000" dirty="0" err="1">
                <a:latin typeface="Times New Roman" pitchFamily="18" charset="0"/>
                <a:cs typeface="Times New Roman" pitchFamily="18" charset="0"/>
              </a:rPr>
              <a:t>формування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фінансових</a:t>
            </a:r>
            <a:r>
              <a:rPr lang="ru-RU" sz="2000" dirty="0">
                <a:latin typeface="Times New Roman" pitchFamily="18" charset="0"/>
                <a:cs typeface="Times New Roman" pitchFamily="18" charset="0"/>
              </a:rPr>
              <a:t> ре-</a:t>
            </a:r>
            <a:r>
              <a:rPr lang="ru-RU" sz="2000" dirty="0" err="1">
                <a:latin typeface="Times New Roman" pitchFamily="18" charset="0"/>
                <a:cs typeface="Times New Roman" pitchFamily="18" charset="0"/>
              </a:rPr>
              <a:t>зультатів</a:t>
            </a:r>
            <a:r>
              <a:rPr lang="ru-RU" sz="2000" dirty="0">
                <a:latin typeface="Times New Roman" pitchFamily="18" charset="0"/>
                <a:cs typeface="Times New Roman" pitchFamily="18" charset="0"/>
              </a:rPr>
              <a:t>. Вона </a:t>
            </a:r>
            <a:r>
              <a:rPr lang="ru-RU" sz="2000" dirty="0" err="1">
                <a:latin typeface="Times New Roman" pitchFamily="18" charset="0"/>
                <a:cs typeface="Times New Roman" pitchFamily="18" charset="0"/>
              </a:rPr>
              <a:t>залежить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внутрішніх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зовнішніх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Внутрішнім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чинником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ціноутворення</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собівартість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одиниці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рівень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рентабельності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спрямовують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зусилля</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мінімізацію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собівартості</a:t>
            </a:r>
            <a:r>
              <a:rPr lang="ru-RU" sz="2000" dirty="0">
                <a:latin typeface="Times New Roman" pitchFamily="18" charset="0"/>
                <a:cs typeface="Times New Roman" pitchFamily="18" charset="0"/>
              </a:rPr>
              <a:t> й </a:t>
            </a:r>
            <a:r>
              <a:rPr lang="ru-RU" sz="2000" dirty="0" err="1">
                <a:latin typeface="Times New Roman" pitchFamily="18" charset="0"/>
                <a:cs typeface="Times New Roman" pitchFamily="18" charset="0"/>
              </a:rPr>
              <a:t>оптимізацію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рівня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рентабельності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Зниження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рівня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собівартості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завжди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доцільне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Однак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воно</a:t>
            </a:r>
            <a:r>
              <a:rPr lang="ru-RU" sz="2000" dirty="0">
                <a:latin typeface="Times New Roman" pitchFamily="18" charset="0"/>
                <a:cs typeface="Times New Roman" pitchFamily="18" charset="0"/>
              </a:rPr>
              <a:t> не повинно </a:t>
            </a:r>
            <a:r>
              <a:rPr lang="ru-RU" sz="2000" dirty="0" err="1">
                <a:latin typeface="Times New Roman" pitchFamily="18" charset="0"/>
                <a:cs typeface="Times New Roman" pitchFamily="18" charset="0"/>
              </a:rPr>
              <a:t>досягатися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рахунок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зниження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призвести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зменшення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обсягу</a:t>
            </a:r>
            <a:r>
              <a:rPr lang="ru-RU" sz="2000" dirty="0">
                <a:latin typeface="Times New Roman" pitchFamily="18" charset="0"/>
                <a:cs typeface="Times New Roman" pitchFamily="18" charset="0"/>
              </a:rPr>
              <a:t> продажу. </a:t>
            </a:r>
            <a:r>
              <a:rPr lang="ru-RU" sz="2000" dirty="0" err="1">
                <a:latin typeface="Times New Roman" pitchFamily="18" charset="0"/>
                <a:cs typeface="Times New Roman" pitchFamily="18" charset="0"/>
              </a:rPr>
              <a:t>Рівень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рентабельності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з одного боку, </a:t>
            </a:r>
            <a:r>
              <a:rPr lang="ru-RU" sz="2000" dirty="0" err="1">
                <a:latin typeface="Times New Roman" pitchFamily="18" charset="0"/>
                <a:cs typeface="Times New Roman" pitchFamily="18" charset="0"/>
              </a:rPr>
              <a:t>забезпечити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достатніми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фінансовими</a:t>
            </a:r>
            <a:r>
              <a:rPr lang="ru-RU" sz="2000" dirty="0">
                <a:latin typeface="Times New Roman" pitchFamily="18" charset="0"/>
                <a:cs typeface="Times New Roman" pitchFamily="18" charset="0"/>
              </a:rPr>
              <a:t> ресурсами, а з </a:t>
            </a:r>
            <a:r>
              <a:rPr lang="ru-RU" sz="2000" dirty="0" err="1">
                <a:latin typeface="Times New Roman" pitchFamily="18" charset="0"/>
                <a:cs typeface="Times New Roman" pitchFamily="18" charset="0"/>
              </a:rPr>
              <a:t>іншого</a:t>
            </a:r>
            <a:r>
              <a:rPr lang="ru-RU" sz="2000" dirty="0">
                <a:latin typeface="Times New Roman" pitchFamily="18" charset="0"/>
                <a:cs typeface="Times New Roman" pitchFamily="18" charset="0"/>
              </a:rPr>
              <a:t> — не вести до </a:t>
            </a:r>
            <a:r>
              <a:rPr lang="ru-RU" sz="2000" dirty="0" err="1">
                <a:latin typeface="Times New Roman" pitchFamily="18" charset="0"/>
                <a:cs typeface="Times New Roman" pitchFamily="18" charset="0"/>
              </a:rPr>
              <a:t>значного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негативно </a:t>
            </a:r>
            <a:r>
              <a:rPr lang="ru-RU" sz="2000" dirty="0" err="1">
                <a:latin typeface="Times New Roman" pitchFamily="18" charset="0"/>
                <a:cs typeface="Times New Roman" pitchFamily="18" charset="0"/>
              </a:rPr>
              <a:t>відіб’ється</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реалізації</a:t>
            </a:r>
            <a:r>
              <a:rPr lang="ru-RU" sz="2000" dirty="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Зовнішніми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відносно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ціни</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основні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ринкові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чинники</a:t>
            </a:r>
            <a:r>
              <a:rPr lang="ru-RU" sz="2000" dirty="0">
                <a:latin typeface="Times New Roman" pitchFamily="18" charset="0"/>
                <a:cs typeface="Times New Roman" pitchFamily="18" charset="0"/>
              </a:rPr>
              <a:t> — попит і </a:t>
            </a:r>
            <a:r>
              <a:rPr lang="ru-RU" sz="2000" dirty="0" err="1">
                <a:latin typeface="Times New Roman" pitchFamily="18" charset="0"/>
                <a:cs typeface="Times New Roman" pitchFamily="18" charset="0"/>
              </a:rPr>
              <a:t>пропозиція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макроекономічні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фактори</a:t>
            </a:r>
            <a:r>
              <a:rPr lang="ru-RU" sz="2000" dirty="0">
                <a:latin typeface="Times New Roman" pitchFamily="18" charset="0"/>
                <a:cs typeface="Times New Roman" pitchFamily="18" charset="0"/>
              </a:rPr>
              <a:t>. Проблема </a:t>
            </a:r>
            <a:r>
              <a:rPr lang="ru-RU" sz="2000" dirty="0" err="1" smtClean="0">
                <a:latin typeface="Times New Roman" pitchFamily="18" charset="0"/>
                <a:cs typeface="Times New Roman" pitchFamily="18" charset="0"/>
              </a:rPr>
              <a:t>управління</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ціною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полягає</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узгодженні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внутрішніх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зовніш-німи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Мінімізація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собівартості</a:t>
            </a:r>
            <a:r>
              <a:rPr lang="ru-RU" sz="2000" dirty="0">
                <a:latin typeface="Times New Roman" pitchFamily="18" charset="0"/>
                <a:cs typeface="Times New Roman" pitchFamily="18" charset="0"/>
              </a:rPr>
              <a:t> при </a:t>
            </a:r>
            <a:r>
              <a:rPr lang="ru-RU" sz="2000" dirty="0" err="1">
                <a:latin typeface="Times New Roman" pitchFamily="18" charset="0"/>
                <a:cs typeface="Times New Roman" pitchFamily="18" charset="0"/>
              </a:rPr>
              <a:t>цьому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спрямована</a:t>
            </a:r>
            <a:r>
              <a:rPr lang="ru-RU" sz="2000" dirty="0">
                <a:latin typeface="Times New Roman" pitchFamily="18" charset="0"/>
                <a:cs typeface="Times New Roman" pitchFamily="18" charset="0"/>
              </a:rPr>
              <a:t> на хеджу-</a:t>
            </a:r>
            <a:r>
              <a:rPr lang="ru-RU" sz="2000" dirty="0" err="1">
                <a:latin typeface="Times New Roman" pitchFamily="18" charset="0"/>
                <a:cs typeface="Times New Roman" pitchFamily="18" charset="0"/>
              </a:rPr>
              <a:t>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цінового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ризику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рівень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собівартості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бути таким, </a:t>
            </a:r>
            <a:r>
              <a:rPr lang="ru-RU" sz="2000" dirty="0" err="1">
                <a:latin typeface="Times New Roman" pitchFamily="18" charset="0"/>
                <a:cs typeface="Times New Roman" pitchFamily="18" charset="0"/>
              </a:rPr>
              <a:t>щоб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навіть</a:t>
            </a:r>
            <a:r>
              <a:rPr lang="ru-RU" sz="2000" dirty="0">
                <a:latin typeface="Times New Roman" pitchFamily="18" charset="0"/>
                <a:cs typeface="Times New Roman" pitchFamily="18" charset="0"/>
              </a:rPr>
              <a:t> при </a:t>
            </a:r>
            <a:r>
              <a:rPr lang="ru-RU" sz="2000" dirty="0" err="1">
                <a:latin typeface="Times New Roman" pitchFamily="18" charset="0"/>
                <a:cs typeface="Times New Roman" pitchFamily="18" charset="0"/>
              </a:rPr>
              <a:t>непередбаченому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падінні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a:t>
            </a:r>
            <a:r>
              <a:rPr lang="ru-RU" sz="2000" dirty="0">
                <a:latin typeface="Times New Roman" pitchFamily="18" charset="0"/>
                <a:cs typeface="Times New Roman" pitchFamily="18" charset="0"/>
              </a:rPr>
              <a:t> на ринку </a:t>
            </a:r>
            <a:r>
              <a:rPr lang="ru-RU" sz="2000" dirty="0" err="1">
                <a:latin typeface="Times New Roman" pitchFamily="18" charset="0"/>
                <a:cs typeface="Times New Roman" pitchFamily="18" charset="0"/>
              </a:rPr>
              <a:t>підприєм-ство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отримало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певний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прибуток</a:t>
            </a:r>
            <a:r>
              <a:rPr lang="ru-RU" sz="2000" dirty="0">
                <a:latin typeface="Times New Roman" pitchFamily="18" charset="0"/>
                <a:cs typeface="Times New Roman" pitchFamily="18" charset="0"/>
              </a:rPr>
              <a:t>, а при </a:t>
            </a:r>
            <a:r>
              <a:rPr lang="ru-RU" sz="2000" dirty="0" err="1">
                <a:latin typeface="Times New Roman" pitchFamily="18" charset="0"/>
                <a:cs typeface="Times New Roman" pitchFamily="18" charset="0"/>
              </a:rPr>
              <a:t>значному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зниженні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збитки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були</a:t>
            </a:r>
            <a:r>
              <a:rPr lang="ru-RU" sz="2000" dirty="0">
                <a:latin typeface="Times New Roman" pitchFamily="18" charset="0"/>
                <a:cs typeface="Times New Roman" pitchFamily="18" charset="0"/>
              </a:rPr>
              <a:t> б </a:t>
            </a:r>
            <a:r>
              <a:rPr lang="ru-RU" sz="2000" dirty="0" err="1">
                <a:latin typeface="Times New Roman" pitchFamily="18" charset="0"/>
                <a:cs typeface="Times New Roman" pitchFamily="18" charset="0"/>
              </a:rPr>
              <a:t>мінімальними</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241304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404664"/>
            <a:ext cx="8208912" cy="6370975"/>
          </a:xfrm>
          <a:prstGeom prst="rect">
            <a:avLst/>
          </a:prstGeom>
        </p:spPr>
        <p:txBody>
          <a:bodyPr wrap="square">
            <a:spAutoFit/>
          </a:bodyPr>
          <a:lstStyle/>
          <a:p>
            <a:pPr algn="just"/>
            <a:r>
              <a:rPr lang="ru-RU" sz="2400" b="1" dirty="0">
                <a:latin typeface="Times New Roman" pitchFamily="18" charset="0"/>
                <a:cs typeface="Times New Roman" pitchFamily="18" charset="0"/>
              </a:rPr>
              <a:t>На </a:t>
            </a:r>
            <a:r>
              <a:rPr lang="ru-RU" sz="2400" b="1" dirty="0" err="1">
                <a:latin typeface="Times New Roman" pitchFamily="18" charset="0"/>
                <a:cs typeface="Times New Roman" pitchFamily="18" charset="0"/>
              </a:rPr>
              <a:t>собівартість</a:t>
            </a:r>
            <a:r>
              <a:rPr lang="ru-RU" sz="2400" b="1" dirty="0">
                <a:latin typeface="Times New Roman" pitchFamily="18" charset="0"/>
                <a:cs typeface="Times New Roman" pitchFamily="18" charset="0"/>
              </a:rPr>
              <a:t> </a:t>
            </a:r>
            <a:r>
              <a:rPr lang="ru-RU" sz="2400" dirty="0" err="1">
                <a:latin typeface="Times New Roman" pitchFamily="18" charset="0"/>
                <a:cs typeface="Times New Roman" pitchFamily="18" charset="0"/>
              </a:rPr>
              <a:t>впливають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структурні</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відповідні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техніко-економічні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фактори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Структурні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фактори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відображають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складові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елементи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собівартості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сировини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матеріалів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напівфаб-рикатів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палива</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енергії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заробітна</a:t>
            </a:r>
            <a:r>
              <a:rPr lang="ru-RU" sz="2400" dirty="0">
                <a:latin typeface="Times New Roman" pitchFamily="18" charset="0"/>
                <a:cs typeface="Times New Roman" pitchFamily="18" charset="0"/>
              </a:rPr>
              <a:t> плата та </a:t>
            </a:r>
            <a:r>
              <a:rPr lang="ru-RU" sz="2400" dirty="0" err="1">
                <a:latin typeface="Times New Roman" pitchFamily="18" charset="0"/>
                <a:cs typeface="Times New Roman" pitchFamily="18" charset="0"/>
              </a:rPr>
              <a:t>нарахування</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неї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утримання</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експлуатації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обладнання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накладні</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інші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витрати</a:t>
            </a:r>
            <a:r>
              <a:rPr lang="ru-RU" sz="2400"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Техніко-економічні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фактори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характеризують</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формування</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витрат</a:t>
            </a:r>
            <a:r>
              <a:rPr lang="ru-RU" sz="2400" dirty="0">
                <a:latin typeface="Times New Roman" pitchFamily="18" charset="0"/>
                <a:cs typeface="Times New Roman" pitchFamily="18" charset="0"/>
              </a:rPr>
              <a:t> з кожного </a:t>
            </a:r>
            <a:r>
              <a:rPr lang="ru-RU" sz="2400" dirty="0" err="1">
                <a:latin typeface="Times New Roman" pitchFamily="18" charset="0"/>
                <a:cs typeface="Times New Roman" pitchFamily="18" charset="0"/>
              </a:rPr>
              <a:t>елемента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включають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місткість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витрат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матеріаломісткість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енергомісткість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трудомісткість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ціни</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матеріали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сировину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енергоносії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заробітна</a:t>
            </a:r>
            <a:r>
              <a:rPr lang="ru-RU" sz="2400" dirty="0">
                <a:latin typeface="Times New Roman" pitchFamily="18" charset="0"/>
                <a:cs typeface="Times New Roman" pitchFamily="18" charset="0"/>
              </a:rPr>
              <a:t> плата </a:t>
            </a:r>
            <a:r>
              <a:rPr lang="ru-RU" sz="2400" dirty="0" err="1">
                <a:latin typeface="Times New Roman" pitchFamily="18" charset="0"/>
                <a:cs typeface="Times New Roman" pitchFamily="18" charset="0"/>
              </a:rPr>
              <a:t>тощо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Місткість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характеризується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обсягом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сировини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енергії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заробітної</a:t>
            </a:r>
            <a:r>
              <a:rPr lang="ru-RU" sz="2400" dirty="0">
                <a:latin typeface="Times New Roman" pitchFamily="18" charset="0"/>
                <a:cs typeface="Times New Roman" pitchFamily="18" charset="0"/>
              </a:rPr>
              <a:t> плати та </a:t>
            </a:r>
            <a:r>
              <a:rPr lang="ru-RU" sz="2400" dirty="0" err="1">
                <a:latin typeface="Times New Roman" pitchFamily="18" charset="0"/>
                <a:cs typeface="Times New Roman" pitchFamily="18" charset="0"/>
              </a:rPr>
              <a:t>інших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елементів</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виробництво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одиниці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робіт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послуг</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Зменшення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ємності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витрат</a:t>
            </a:r>
            <a:r>
              <a:rPr lang="ru-RU" sz="2400" dirty="0">
                <a:latin typeface="Times New Roman" pitchFamily="18" charset="0"/>
                <a:cs typeface="Times New Roman" pitchFamily="18" charset="0"/>
              </a:rPr>
              <a:t> є </a:t>
            </a:r>
            <a:r>
              <a:rPr lang="ru-RU" sz="2400" dirty="0" err="1">
                <a:latin typeface="Times New Roman" pitchFamily="18" charset="0"/>
                <a:cs typeface="Times New Roman" pitchFamily="18" charset="0"/>
              </a:rPr>
              <a:t>основним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чинником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зниження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собівартості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оскільки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вартісний</a:t>
            </a:r>
            <a:r>
              <a:rPr lang="ru-RU" sz="2400" dirty="0">
                <a:latin typeface="Times New Roman" pitchFamily="18" charset="0"/>
                <a:cs typeface="Times New Roman" pitchFamily="18" charset="0"/>
              </a:rPr>
              <a:t> фактор є </a:t>
            </a:r>
            <a:r>
              <a:rPr lang="ru-RU" sz="2400" dirty="0" err="1">
                <a:latin typeface="Times New Roman" pitchFamily="18" charset="0"/>
                <a:cs typeface="Times New Roman" pitchFamily="18" charset="0"/>
              </a:rPr>
              <a:t>зовнішнім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хоча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звісна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річ</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обирає</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найвигідніші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умови</a:t>
            </a:r>
            <a:r>
              <a:rPr lang="ru-RU" sz="2400" dirty="0">
                <a:latin typeface="Times New Roman" pitchFamily="18" charset="0"/>
                <a:cs typeface="Times New Roman" pitchFamily="18" charset="0"/>
              </a:rPr>
              <a:t> поставок.</a:t>
            </a:r>
          </a:p>
        </p:txBody>
      </p:sp>
    </p:spTree>
    <p:extLst>
      <p:ext uri="{BB962C8B-B14F-4D97-AF65-F5344CB8AC3E}">
        <p14:creationId xmlns:p14="http://schemas.microsoft.com/office/powerpoint/2010/main" val="719046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0"/>
            <a:ext cx="8208912" cy="3816429"/>
          </a:xfrm>
          <a:prstGeom prst="rect">
            <a:avLst/>
          </a:prstGeom>
        </p:spPr>
        <p:txBody>
          <a:bodyPr wrap="square">
            <a:spAutoFit/>
          </a:bodyPr>
          <a:lstStyle/>
          <a:p>
            <a:pPr algn="just"/>
            <a:r>
              <a:rPr lang="ru-RU" sz="2800" dirty="0">
                <a:latin typeface="Times New Roman" pitchFamily="18" charset="0"/>
                <a:cs typeface="Times New Roman" pitchFamily="18" charset="0"/>
              </a:rPr>
              <a:t>Таким чином, </a:t>
            </a:r>
            <a:r>
              <a:rPr lang="ru-RU" sz="2800" dirty="0" err="1">
                <a:latin typeface="Times New Roman" pitchFamily="18" charset="0"/>
                <a:cs typeface="Times New Roman" pitchFamily="18" charset="0"/>
              </a:rPr>
              <a:t>формування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фінансових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результатів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визнача-ється</a:t>
            </a:r>
            <a:r>
              <a:rPr lang="ru-RU" sz="2800" dirty="0">
                <a:latin typeface="Times New Roman" pitchFamily="18" charset="0"/>
                <a:cs typeface="Times New Roman" pitchFamily="18" charset="0"/>
              </a:rPr>
              <a:t> широким колом </a:t>
            </a:r>
            <a:r>
              <a:rPr lang="ru-RU" sz="2800" dirty="0" err="1">
                <a:latin typeface="Times New Roman" pitchFamily="18" charset="0"/>
                <a:cs typeface="Times New Roman" pitchFamily="18" charset="0"/>
              </a:rPr>
              <a:t>факторів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які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відбивають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аспекти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фі-нансово-господарської</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діяльності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підприємств</a:t>
            </a:r>
            <a:r>
              <a:rPr lang="ru-RU" sz="2800" dirty="0">
                <a:latin typeface="Times New Roman" pitchFamily="18" charset="0"/>
                <a:cs typeface="Times New Roman" pitchFamily="18" charset="0"/>
              </a:rPr>
              <a:t>. При </a:t>
            </a:r>
            <a:r>
              <a:rPr lang="ru-RU" sz="2800" dirty="0" err="1">
                <a:latin typeface="Times New Roman" pitchFamily="18" charset="0"/>
                <a:cs typeface="Times New Roman" pitchFamily="18" charset="0"/>
              </a:rPr>
              <a:t>цьому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недо-цільно</a:t>
            </a:r>
            <a:r>
              <a:rPr lang="ru-RU" sz="2800" dirty="0">
                <a:latin typeface="Times New Roman" pitchFamily="18" charset="0"/>
                <a:cs typeface="Times New Roman" pitchFamily="18" charset="0"/>
              </a:rPr>
              <a:t> і </a:t>
            </a:r>
            <a:r>
              <a:rPr lang="ru-RU" sz="2800" dirty="0" err="1">
                <a:latin typeface="Times New Roman" pitchFamily="18" charset="0"/>
                <a:cs typeface="Times New Roman" pitchFamily="18" charset="0"/>
              </a:rPr>
              <a:t>неможливо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поділяти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ці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фактори</a:t>
            </a:r>
            <a:r>
              <a:rPr lang="ru-RU" sz="2800" dirty="0">
                <a:latin typeface="Times New Roman" pitchFamily="18" charset="0"/>
                <a:cs typeface="Times New Roman" pitchFamily="18" charset="0"/>
              </a:rPr>
              <a:t> на </a:t>
            </a:r>
            <a:r>
              <a:rPr lang="ru-RU" sz="2800" dirty="0" err="1">
                <a:latin typeface="Times New Roman" pitchFamily="18" charset="0"/>
                <a:cs typeface="Times New Roman" pitchFamily="18" charset="0"/>
              </a:rPr>
              <a:t>основні</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другорядні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Кожен</a:t>
            </a:r>
            <a:r>
              <a:rPr lang="ru-RU" sz="2800" dirty="0">
                <a:latin typeface="Times New Roman" pitchFamily="18" charset="0"/>
                <a:cs typeface="Times New Roman" pitchFamily="18" charset="0"/>
              </a:rPr>
              <a:t> з них </a:t>
            </a:r>
            <a:r>
              <a:rPr lang="ru-RU" sz="2800" dirty="0" err="1">
                <a:latin typeface="Times New Roman" pitchFamily="18" charset="0"/>
                <a:cs typeface="Times New Roman" pitchFamily="18" charset="0"/>
              </a:rPr>
              <a:t>може</a:t>
            </a:r>
            <a:r>
              <a:rPr lang="ru-RU" sz="2800" dirty="0">
                <a:latin typeface="Times New Roman" pitchFamily="18" charset="0"/>
                <a:cs typeface="Times New Roman" pitchFamily="18" charset="0"/>
              </a:rPr>
              <a:t> як </a:t>
            </a:r>
            <a:r>
              <a:rPr lang="ru-RU" sz="2800" dirty="0" err="1">
                <a:latin typeface="Times New Roman" pitchFamily="18" charset="0"/>
                <a:cs typeface="Times New Roman" pitchFamily="18" charset="0"/>
              </a:rPr>
              <a:t>забезпечити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високий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рівень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прибутку</a:t>
            </a:r>
            <a:r>
              <a:rPr lang="ru-RU" sz="2800" dirty="0">
                <a:latin typeface="Times New Roman" pitchFamily="18" charset="0"/>
                <a:cs typeface="Times New Roman" pitchFamily="18" charset="0"/>
              </a:rPr>
              <a:t>, так і </a:t>
            </a:r>
            <a:r>
              <a:rPr lang="ru-RU" sz="2800" dirty="0" err="1">
                <a:latin typeface="Times New Roman" pitchFamily="18" charset="0"/>
                <a:cs typeface="Times New Roman" pitchFamily="18" charset="0"/>
              </a:rPr>
              <a:t>спричинити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істотні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збитки</a:t>
            </a:r>
            <a:r>
              <a:rPr lang="ru-RU" sz="28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3616544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476672"/>
            <a:ext cx="8352928" cy="6740307"/>
          </a:xfrm>
          <a:prstGeom prst="rect">
            <a:avLst/>
          </a:prstGeom>
        </p:spPr>
        <p:txBody>
          <a:bodyPr wrap="square">
            <a:spAutoFit/>
          </a:bodyPr>
          <a:lstStyle/>
          <a:p>
            <a:pPr algn="just"/>
            <a:r>
              <a:rPr lang="ru-RU" sz="2400" dirty="0" err="1">
                <a:latin typeface="Times New Roman" pitchFamily="18" charset="0"/>
                <a:cs typeface="Times New Roman" pitchFamily="18" charset="0"/>
              </a:rPr>
              <a:t>Обов’язковими</a:t>
            </a: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передумовами</a:t>
            </a:r>
            <a:r>
              <a:rPr lang="ru-RU" sz="2400" b="1" dirty="0">
                <a:latin typeface="Times New Roman" pitchFamily="18" charset="0"/>
                <a:cs typeface="Times New Roman" pitchFamily="18" charset="0"/>
              </a:rPr>
              <a:t> </a:t>
            </a:r>
            <a:r>
              <a:rPr lang="ru-RU" sz="2400" dirty="0" err="1">
                <a:latin typeface="Times New Roman" pitchFamily="18" charset="0"/>
                <a:cs typeface="Times New Roman" pitchFamily="18" charset="0"/>
              </a:rPr>
              <a:t>ефективного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функціонування</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фінансів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a:t>
            </a:r>
            <a:r>
              <a:rPr lang="ru-RU" sz="2400" dirty="0">
                <a:latin typeface="Times New Roman" pitchFamily="18" charset="0"/>
                <a:cs typeface="Times New Roman" pitchFamily="18" charset="0"/>
              </a:rPr>
              <a:t>, є:</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різноманітність</a:t>
            </a:r>
            <a:r>
              <a:rPr lang="ru-RU" sz="2400" dirty="0">
                <a:latin typeface="Times New Roman" pitchFamily="18" charset="0"/>
                <a:cs typeface="Times New Roman" pitchFamily="18" charset="0"/>
              </a:rPr>
              <a:t> форм </a:t>
            </a:r>
            <a:r>
              <a:rPr lang="ru-RU" sz="2400" dirty="0" err="1">
                <a:latin typeface="Times New Roman" pitchFamily="18" charset="0"/>
                <a:cs typeface="Times New Roman" pitchFamily="18" charset="0"/>
              </a:rPr>
              <a:t>власності</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вільне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ринкове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ціноутворення</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конкуренція</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наявність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ринків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товарів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капіталу</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правове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забезпечення</a:t>
            </a:r>
            <a:r>
              <a:rPr lang="ru-RU" sz="2400" dirty="0">
                <a:latin typeface="Times New Roman" pitchFamily="18" charset="0"/>
                <a:cs typeface="Times New Roman" pitchFamily="18" charset="0"/>
              </a:rPr>
              <a:t> правил </a:t>
            </a:r>
            <a:r>
              <a:rPr lang="ru-RU" sz="2400" dirty="0" err="1">
                <a:latin typeface="Times New Roman" pitchFamily="18" charset="0"/>
                <a:cs typeface="Times New Roman" pitchFamily="18" charset="0"/>
              </a:rPr>
              <a:t>економічної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поведінки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усіх</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суб’єктів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підприємницької</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обмеження</a:t>
            </a:r>
            <a:r>
              <a:rPr lang="ru-RU" sz="2400" dirty="0">
                <a:latin typeface="Times New Roman" pitchFamily="18" charset="0"/>
                <a:cs typeface="Times New Roman" pitchFamily="18" charset="0"/>
              </a:rPr>
              <a:t> й </a:t>
            </a:r>
            <a:r>
              <a:rPr lang="ru-RU" sz="2400" dirty="0" err="1">
                <a:latin typeface="Times New Roman" pitchFamily="18" charset="0"/>
                <a:cs typeface="Times New Roman" pitchFamily="18" charset="0"/>
              </a:rPr>
              <a:t>регламентація</a:t>
            </a:r>
            <a:r>
              <a:rPr lang="ru-RU" sz="2400" dirty="0">
                <a:latin typeface="Times New Roman" pitchFamily="18" charset="0"/>
                <a:cs typeface="Times New Roman" pitchFamily="18" charset="0"/>
              </a:rPr>
              <a:t> державного </a:t>
            </a:r>
            <a:r>
              <a:rPr lang="ru-RU" sz="2400" dirty="0" err="1">
                <a:latin typeface="Times New Roman" pitchFamily="18" charset="0"/>
                <a:cs typeface="Times New Roman" pitchFamily="18" charset="0"/>
              </a:rPr>
              <a:t>втручання</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діяльність</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свобода </a:t>
            </a:r>
            <a:r>
              <a:rPr lang="ru-RU" sz="2400" dirty="0" err="1">
                <a:latin typeface="Times New Roman" pitchFamily="18" charset="0"/>
                <a:cs typeface="Times New Roman" pitchFamily="18" charset="0"/>
              </a:rPr>
              <a:t>підприємництва</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самостійність</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прийнятті</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управлінських</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рішень</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самофінансування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підприємства</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зацікавленість</a:t>
            </a:r>
            <a:r>
              <a:rPr lang="ru-RU" sz="2400" dirty="0">
                <a:latin typeface="Times New Roman" pitchFamily="18" charset="0"/>
                <a:cs typeface="Times New Roman" pitchFamily="18" charset="0"/>
              </a:rPr>
              <a:t> у результатах </a:t>
            </a:r>
            <a:r>
              <a:rPr lang="ru-RU" sz="2400" dirty="0" err="1">
                <a:latin typeface="Times New Roman" pitchFamily="18" charset="0"/>
                <a:cs typeface="Times New Roman" pitchFamily="18" charset="0"/>
              </a:rPr>
              <a:t>фінансово-господарської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відповідальність</a:t>
            </a:r>
            <a:r>
              <a:rPr lang="ru-RU" sz="2400" dirty="0">
                <a:latin typeface="Times New Roman" pitchFamily="18" charset="0"/>
                <a:cs typeface="Times New Roman" pitchFamily="18" charset="0"/>
              </a:rPr>
              <a:t> за </a:t>
            </a:r>
            <a:r>
              <a:rPr lang="ru-RU" sz="2400" dirty="0" err="1">
                <a:latin typeface="Times New Roman" pitchFamily="18" charset="0"/>
                <a:cs typeface="Times New Roman" pitchFamily="18" charset="0"/>
              </a:rPr>
              <a:t>результати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фінансово-господарської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 контроль за </a:t>
            </a:r>
            <a:r>
              <a:rPr lang="ru-RU" sz="2400" dirty="0" err="1">
                <a:latin typeface="Times New Roman" pitchFamily="18" charset="0"/>
                <a:cs typeface="Times New Roman" pitchFamily="18" charset="0"/>
              </a:rPr>
              <a:t>фінансово-господарською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діяльністю</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підприємств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77569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52928" cy="6001643"/>
          </a:xfrm>
          <a:prstGeom prst="rect">
            <a:avLst/>
          </a:prstGeom>
        </p:spPr>
        <p:txBody>
          <a:bodyPr wrap="square">
            <a:spAutoFit/>
          </a:bodyPr>
          <a:lstStyle/>
          <a:p>
            <a:pPr algn="just">
              <a:spcAft>
                <a:spcPts val="0"/>
              </a:spcAft>
              <a:tabLst>
                <a:tab pos="306070" algn="l"/>
              </a:tabLst>
            </a:pPr>
            <a:r>
              <a:rPr lang="uk-UA" sz="2400" b="1" i="1" dirty="0">
                <a:latin typeface="Times New Roman"/>
                <a:ea typeface="Times New Roman"/>
              </a:rPr>
              <a:t>Фінансовими є грошові відносини:</a:t>
            </a:r>
            <a:endParaRPr lang="ru-RU" sz="2400" b="1" i="1" dirty="0">
              <a:latin typeface="Times New Roman"/>
              <a:ea typeface="Times New Roman"/>
            </a:endParaRPr>
          </a:p>
          <a:p>
            <a:pPr algn="just">
              <a:spcAft>
                <a:spcPts val="0"/>
              </a:spcAft>
              <a:tabLst>
                <a:tab pos="306070" algn="l"/>
              </a:tabLst>
            </a:pPr>
            <a:r>
              <a:rPr lang="uk-UA" sz="2400" dirty="0" smtClean="0">
                <a:latin typeface="Times New Roman"/>
                <a:ea typeface="Times New Roman"/>
              </a:rPr>
              <a:t>	1</a:t>
            </a:r>
            <a:r>
              <a:rPr lang="uk-UA" sz="2400" dirty="0">
                <a:latin typeface="Times New Roman"/>
                <a:ea typeface="Times New Roman"/>
              </a:rPr>
              <a:t>) </a:t>
            </a:r>
            <a:r>
              <a:rPr lang="uk-UA" sz="2400" i="1" dirty="0">
                <a:latin typeface="Times New Roman"/>
                <a:ea typeface="Times New Roman"/>
              </a:rPr>
              <a:t>між засновниками підприємства </a:t>
            </a:r>
            <a:r>
              <a:rPr lang="uk-UA" sz="2400" dirty="0">
                <a:latin typeface="Times New Roman"/>
                <a:ea typeface="Times New Roman"/>
              </a:rPr>
              <a:t>у процесі формування статутного капіталу, що є першоджерелом створення виробничих фондів, придбання нематеріальних активів;</a:t>
            </a:r>
            <a:endParaRPr lang="ru-RU" sz="2400" dirty="0">
              <a:latin typeface="Times New Roman"/>
              <a:ea typeface="Times New Roman"/>
            </a:endParaRPr>
          </a:p>
          <a:p>
            <a:pPr algn="just">
              <a:spcAft>
                <a:spcPts val="0"/>
              </a:spcAft>
              <a:tabLst>
                <a:tab pos="306070" algn="l"/>
              </a:tabLst>
            </a:pPr>
            <a:r>
              <a:rPr lang="uk-UA" sz="2400" dirty="0" smtClean="0">
                <a:latin typeface="Times New Roman"/>
                <a:ea typeface="Times New Roman"/>
              </a:rPr>
              <a:t>	2</a:t>
            </a:r>
            <a:r>
              <a:rPr lang="uk-UA" sz="2400" dirty="0">
                <a:latin typeface="Times New Roman"/>
                <a:ea typeface="Times New Roman"/>
              </a:rPr>
              <a:t>) </a:t>
            </a:r>
            <a:r>
              <a:rPr lang="uk-UA" sz="2400" i="1" dirty="0">
                <a:latin typeface="Times New Roman"/>
                <a:ea typeface="Times New Roman"/>
              </a:rPr>
              <a:t>між суб’єктами господарювання </a:t>
            </a:r>
            <a:r>
              <a:rPr lang="uk-UA" sz="2400" dirty="0">
                <a:latin typeface="Times New Roman"/>
                <a:ea typeface="Times New Roman"/>
              </a:rPr>
              <a:t>під час розрахунків з по­</a:t>
            </a:r>
            <a:r>
              <a:rPr lang="uk-UA" sz="2400" spc="-10" dirty="0">
                <a:latin typeface="Times New Roman"/>
                <a:ea typeface="Times New Roman"/>
              </a:rPr>
              <a:t>стачальниками і покупцями, надання комерційних кредитів, здій</a:t>
            </a:r>
            <a:r>
              <a:rPr lang="uk-UA" sz="2400" dirty="0">
                <a:latin typeface="Times New Roman"/>
                <a:ea typeface="Times New Roman"/>
              </a:rPr>
              <a:t>снення інвестиційної діяльності, організація спільних виробництв, розрахунків за штрафами, оренди і лізингу. Від ефективної організації цих відносин значною мірою залежить кінцевий фінансовий результат комерційної діяльності;</a:t>
            </a:r>
            <a:endParaRPr lang="ru-RU" sz="2400" dirty="0">
              <a:latin typeface="Times New Roman"/>
              <a:ea typeface="Times New Roman"/>
            </a:endParaRPr>
          </a:p>
          <a:p>
            <a:pPr algn="just">
              <a:spcAft>
                <a:spcPts val="0"/>
              </a:spcAft>
              <a:tabLst>
                <a:tab pos="306070" algn="l"/>
              </a:tabLst>
            </a:pPr>
            <a:r>
              <a:rPr lang="uk-UA" sz="2400" dirty="0" smtClean="0">
                <a:latin typeface="Times New Roman"/>
                <a:ea typeface="Times New Roman"/>
              </a:rPr>
              <a:t>	3</a:t>
            </a:r>
            <a:r>
              <a:rPr lang="uk-UA" sz="2400" dirty="0">
                <a:latin typeface="Times New Roman"/>
                <a:ea typeface="Times New Roman"/>
              </a:rPr>
              <a:t>) </a:t>
            </a:r>
            <a:r>
              <a:rPr lang="uk-UA" sz="2400" i="1" dirty="0">
                <a:latin typeface="Times New Roman"/>
                <a:ea typeface="Times New Roman"/>
              </a:rPr>
              <a:t>між підприємством і його підрозділами </a:t>
            </a:r>
            <a:r>
              <a:rPr lang="uk-UA" sz="2400" dirty="0">
                <a:latin typeface="Times New Roman"/>
                <a:ea typeface="Times New Roman"/>
              </a:rPr>
              <a:t>(філіями, відділеннями, цехами) з приводу фінансування витрат, розподілу і використання прибутку, оборотних коштів. Ця група відносин впливає на організацію і ритмічність виробництва;</a:t>
            </a:r>
            <a:endParaRPr lang="ru-RU" sz="2400" dirty="0">
              <a:latin typeface="Times New Roman"/>
              <a:ea typeface="Times New Roman"/>
            </a:endParaRPr>
          </a:p>
          <a:p>
            <a:pPr algn="just">
              <a:spcAft>
                <a:spcPts val="0"/>
              </a:spcAft>
              <a:tabLst>
                <a:tab pos="306070" algn="l"/>
              </a:tabLst>
            </a:pPr>
            <a:r>
              <a:rPr lang="uk-UA" sz="2400" dirty="0" smtClean="0">
                <a:latin typeface="Times New Roman"/>
                <a:ea typeface="Times New Roman"/>
              </a:rPr>
              <a:t>	</a:t>
            </a:r>
            <a:endParaRPr lang="ru-RU" sz="2400" dirty="0">
              <a:effectLst/>
              <a:latin typeface="Times New Roman"/>
              <a:ea typeface="Times New Roman"/>
            </a:endParaRPr>
          </a:p>
        </p:txBody>
      </p:sp>
    </p:spTree>
    <p:extLst>
      <p:ext uri="{BB962C8B-B14F-4D97-AF65-F5344CB8AC3E}">
        <p14:creationId xmlns:p14="http://schemas.microsoft.com/office/powerpoint/2010/main" val="2782868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404663"/>
            <a:ext cx="8280920" cy="5262979"/>
          </a:xfrm>
          <a:prstGeom prst="rect">
            <a:avLst/>
          </a:prstGeom>
        </p:spPr>
        <p:txBody>
          <a:bodyPr wrap="square">
            <a:spAutoFit/>
          </a:bodyPr>
          <a:lstStyle/>
          <a:p>
            <a:pPr algn="just">
              <a:spcAft>
                <a:spcPts val="0"/>
              </a:spcAft>
              <a:tabLst>
                <a:tab pos="306070" algn="l"/>
              </a:tabLst>
            </a:pPr>
            <a:r>
              <a:rPr lang="uk-UA" sz="2400" dirty="0" smtClean="0">
                <a:latin typeface="Times New Roman"/>
                <a:ea typeface="Times New Roman"/>
              </a:rPr>
              <a:t>	4</a:t>
            </a:r>
            <a:r>
              <a:rPr lang="uk-UA" sz="2400" dirty="0">
                <a:latin typeface="Times New Roman"/>
                <a:ea typeface="Times New Roman"/>
              </a:rPr>
              <a:t>) між підприємством і його працівниками — у процесі розподілу і використання доходів, випуску і розміщення акцій та облігацій підприємства, виплати процентів за облігаціями і дивідендів за акціями, утримання штрафів і компенсацій за спричинений матеріальний збиток, утримання податків і відрахувань до державних цільових </a:t>
            </a:r>
            <a:r>
              <a:rPr lang="uk-UA" sz="2400" dirty="0" smtClean="0">
                <a:latin typeface="Times New Roman"/>
                <a:ea typeface="Times New Roman"/>
              </a:rPr>
              <a:t>фондів;</a:t>
            </a:r>
            <a:endParaRPr lang="ru-RU" sz="2400" dirty="0">
              <a:latin typeface="Times New Roman"/>
              <a:ea typeface="Times New Roman"/>
            </a:endParaRPr>
          </a:p>
          <a:p>
            <a:pPr algn="just">
              <a:spcAft>
                <a:spcPts val="0"/>
              </a:spcAft>
              <a:tabLst>
                <a:tab pos="306070" algn="l"/>
              </a:tabLst>
            </a:pPr>
            <a:r>
              <a:rPr lang="uk-UA" sz="2400" dirty="0" smtClean="0">
                <a:latin typeface="Times New Roman"/>
                <a:ea typeface="Times New Roman"/>
              </a:rPr>
              <a:t>	5</a:t>
            </a:r>
            <a:r>
              <a:rPr lang="uk-UA" sz="2400" dirty="0">
                <a:latin typeface="Times New Roman"/>
                <a:ea typeface="Times New Roman"/>
              </a:rPr>
              <a:t>)</a:t>
            </a:r>
            <a:r>
              <a:rPr lang="en-US" sz="2400" dirty="0">
                <a:latin typeface="Times New Roman"/>
                <a:ea typeface="Times New Roman"/>
              </a:rPr>
              <a:t> </a:t>
            </a:r>
            <a:r>
              <a:rPr lang="uk-UA" sz="2400" dirty="0">
                <a:latin typeface="Times New Roman"/>
                <a:ea typeface="Times New Roman"/>
              </a:rPr>
              <a:t>між підприємством та інституціями фінансового ринку: розміщення власних цінних паперів та інвестування тимчасово вільних </a:t>
            </a:r>
            <a:r>
              <a:rPr lang="uk-UA" sz="2400" dirty="0" smtClean="0">
                <a:latin typeface="Times New Roman"/>
                <a:ea typeface="Times New Roman"/>
              </a:rPr>
              <a:t>коштів;</a:t>
            </a:r>
            <a:endParaRPr lang="ru-RU" sz="2400" dirty="0">
              <a:latin typeface="Times New Roman"/>
              <a:ea typeface="Times New Roman"/>
            </a:endParaRPr>
          </a:p>
          <a:p>
            <a:pPr algn="just">
              <a:spcAft>
                <a:spcPts val="0"/>
              </a:spcAft>
              <a:tabLst>
                <a:tab pos="306070" algn="l"/>
              </a:tabLst>
            </a:pPr>
            <a:r>
              <a:rPr lang="uk-UA" sz="2400" spc="10" dirty="0">
                <a:latin typeface="Times New Roman"/>
                <a:ea typeface="Times New Roman"/>
              </a:rPr>
              <a:t>6) </a:t>
            </a:r>
            <a:r>
              <a:rPr lang="uk-UA" sz="2400" i="1" spc="10" dirty="0">
                <a:latin typeface="Times New Roman"/>
                <a:ea typeface="Times New Roman"/>
              </a:rPr>
              <a:t>між підприємством і галузевими та корпоративними органами </a:t>
            </a:r>
            <a:r>
              <a:rPr lang="uk-UA" sz="2400" spc="10" dirty="0">
                <a:latin typeface="Times New Roman"/>
                <a:ea typeface="Times New Roman"/>
              </a:rPr>
              <a:t>(всередині фінансово-промислових груп, холдингів, корпорацій, спілок, асоціацій, концернів, галузевих міністерств і відомств), куди входить </a:t>
            </a:r>
            <a:r>
              <a:rPr lang="uk-UA" sz="2400" spc="10" dirty="0" smtClean="0">
                <a:latin typeface="Times New Roman"/>
                <a:ea typeface="Times New Roman"/>
              </a:rPr>
              <a:t>підприємство;</a:t>
            </a:r>
            <a:endParaRPr lang="ru-RU" sz="2400" dirty="0">
              <a:latin typeface="Times New Roman"/>
              <a:ea typeface="Times New Roman"/>
            </a:endParaRPr>
          </a:p>
        </p:txBody>
      </p:sp>
    </p:spTree>
    <p:extLst>
      <p:ext uri="{BB962C8B-B14F-4D97-AF65-F5344CB8AC3E}">
        <p14:creationId xmlns:p14="http://schemas.microsoft.com/office/powerpoint/2010/main" val="86859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3" cy="582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798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701</TotalTime>
  <Words>1523</Words>
  <Application>Microsoft Office PowerPoint</Application>
  <PresentationFormat>Экран (4:3)</PresentationFormat>
  <Paragraphs>183</Paragraphs>
  <Slides>57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Пк</cp:lastModifiedBy>
  <cp:revision>28</cp:revision>
  <dcterms:created xsi:type="dcterms:W3CDTF">2012-09-30T11:29:56Z</dcterms:created>
  <dcterms:modified xsi:type="dcterms:W3CDTF">2015-09-06T14:37:25Z</dcterms:modified>
</cp:coreProperties>
</file>