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7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18" r:id="rId40"/>
    <p:sldId id="317" r:id="rId41"/>
    <p:sldId id="319" r:id="rId42"/>
    <p:sldId id="294" r:id="rId43"/>
    <p:sldId id="295" r:id="rId44"/>
    <p:sldId id="296" r:id="rId45"/>
    <p:sldId id="297" r:id="rId46"/>
    <p:sldId id="298" r:id="rId47"/>
    <p:sldId id="299" r:id="rId48"/>
    <p:sldId id="300" r:id="rId49"/>
    <p:sldId id="301" r:id="rId50"/>
    <p:sldId id="302" r:id="rId51"/>
    <p:sldId id="303" r:id="rId52"/>
    <p:sldId id="304" r:id="rId53"/>
    <p:sldId id="306" r:id="rId54"/>
    <p:sldId id="305" r:id="rId55"/>
    <p:sldId id="307" r:id="rId56"/>
    <p:sldId id="308" r:id="rId57"/>
    <p:sldId id="315" r:id="rId58"/>
    <p:sldId id="312" r:id="rId59"/>
    <p:sldId id="314" r:id="rId60"/>
    <p:sldId id="311" r:id="rId61"/>
    <p:sldId id="316" r:id="rId62"/>
    <p:sldId id="310" r:id="rId63"/>
    <p:sldId id="309" r:id="rId64"/>
    <p:sldId id="313"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34249-F6B4-4B0A-87E0-63BDB3B8E2D0}" type="datetimeFigureOut">
              <a:rPr lang="uk-UA" smtClean="0"/>
              <a:t>27.09.2015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AB8A1-AE78-415D-8AD6-61B13551C548}" type="slidenum">
              <a:rPr lang="uk-UA" smtClean="0"/>
              <a:t>‹#›</a:t>
            </a:fld>
            <a:endParaRPr lang="uk-UA"/>
          </a:p>
        </p:txBody>
      </p:sp>
    </p:spTree>
    <p:extLst>
      <p:ext uri="{BB962C8B-B14F-4D97-AF65-F5344CB8AC3E}">
        <p14:creationId xmlns:p14="http://schemas.microsoft.com/office/powerpoint/2010/main" val="227054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3AAB8A1-AE78-415D-8AD6-61B13551C548}" type="slidenum">
              <a:rPr lang="uk-UA" smtClean="0"/>
              <a:t>11</a:t>
            </a:fld>
            <a:endParaRPr lang="uk-UA"/>
          </a:p>
        </p:txBody>
      </p:sp>
    </p:spTree>
    <p:extLst>
      <p:ext uri="{BB962C8B-B14F-4D97-AF65-F5344CB8AC3E}">
        <p14:creationId xmlns:p14="http://schemas.microsoft.com/office/powerpoint/2010/main" val="94603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3AAB8A1-AE78-415D-8AD6-61B13551C548}" type="slidenum">
              <a:rPr lang="uk-UA" smtClean="0"/>
              <a:t>35</a:t>
            </a:fld>
            <a:endParaRPr lang="uk-UA"/>
          </a:p>
        </p:txBody>
      </p:sp>
    </p:spTree>
    <p:extLst>
      <p:ext uri="{BB962C8B-B14F-4D97-AF65-F5344CB8AC3E}">
        <p14:creationId xmlns:p14="http://schemas.microsoft.com/office/powerpoint/2010/main" val="169325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27.09.2015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27.09.2015</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27.09.2015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27.09.2015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27.09.2015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27.09.2015</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27.09.2015</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27.09.2015</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27.09.2015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332656"/>
            <a:ext cx="6912768" cy="5320303"/>
          </a:xfrm>
          <a:prstGeom prst="rect">
            <a:avLst/>
          </a:prstGeom>
        </p:spPr>
        <p:txBody>
          <a:bodyPr wrap="square">
            <a:spAutoFit/>
          </a:bodyPr>
          <a:lstStyle/>
          <a:p>
            <a:pPr marL="342900" algn="just">
              <a:lnSpc>
                <a:spcPct val="108000"/>
              </a:lnSpc>
              <a:spcAft>
                <a:spcPts val="0"/>
              </a:spcAft>
            </a:pPr>
            <a:r>
              <a:rPr lang="uk-UA" b="1" dirty="0">
                <a:latin typeface="Times New Roman"/>
                <a:ea typeface="Times New Roman"/>
              </a:rPr>
              <a:t> </a:t>
            </a:r>
            <a:r>
              <a:rPr lang="uk-UA" sz="2800" b="1" dirty="0">
                <a:latin typeface="Times New Roman"/>
                <a:ea typeface="Times New Roman"/>
              </a:rPr>
              <a:t>Лекція </a:t>
            </a:r>
            <a:r>
              <a:rPr lang="en-US" sz="2800" b="1" dirty="0" smtClean="0">
                <a:latin typeface="Times New Roman"/>
                <a:ea typeface="Times New Roman"/>
              </a:rPr>
              <a:t>1</a:t>
            </a:r>
            <a:r>
              <a:rPr lang="uk-UA" sz="2800" b="1" smtClean="0">
                <a:latin typeface="Times New Roman"/>
                <a:ea typeface="Times New Roman"/>
              </a:rPr>
              <a:t>6-17.   </a:t>
            </a:r>
            <a:r>
              <a:rPr lang="uk-UA" sz="2800" b="1" dirty="0" smtClean="0">
                <a:latin typeface="Times New Roman"/>
                <a:ea typeface="Times New Roman"/>
              </a:rPr>
              <a:t>(4 </a:t>
            </a:r>
            <a:r>
              <a:rPr lang="uk-UA" sz="2800" b="1" dirty="0">
                <a:latin typeface="Times New Roman"/>
                <a:ea typeface="Times New Roman"/>
              </a:rPr>
              <a:t>год.)</a:t>
            </a:r>
            <a:endParaRPr lang="uk-UA" sz="2800" dirty="0">
              <a:latin typeface="Times New Roman"/>
              <a:ea typeface="Times New Roman"/>
            </a:endParaRPr>
          </a:p>
          <a:p>
            <a:pPr marL="342900" algn="just">
              <a:lnSpc>
                <a:spcPct val="108000"/>
              </a:lnSpc>
              <a:spcAft>
                <a:spcPts val="0"/>
              </a:spcAft>
            </a:pPr>
            <a:r>
              <a:rPr lang="uk-UA" sz="2800" b="1" dirty="0">
                <a:latin typeface="Times New Roman"/>
                <a:ea typeface="Times New Roman"/>
              </a:rPr>
              <a:t>Тема: </a:t>
            </a:r>
            <a:r>
              <a:rPr lang="uk-UA" sz="2800" b="1" i="1" dirty="0">
                <a:latin typeface="Times New Roman"/>
                <a:ea typeface="Times New Roman"/>
              </a:rPr>
              <a:t>Державний кредит та державний борг.</a:t>
            </a:r>
            <a:endParaRPr lang="uk-UA" sz="2800" dirty="0">
              <a:latin typeface="Times New Roman"/>
              <a:ea typeface="Times New Roman"/>
            </a:endParaRPr>
          </a:p>
          <a:p>
            <a:pPr indent="342900" algn="just">
              <a:spcAft>
                <a:spcPts val="0"/>
              </a:spcAft>
            </a:pPr>
            <a:r>
              <a:rPr lang="uk-UA" sz="2800" b="1" i="1" dirty="0">
                <a:latin typeface="Times New Roman"/>
                <a:ea typeface="Times New Roman"/>
              </a:rPr>
              <a:t>Питання:</a:t>
            </a:r>
            <a:endParaRPr lang="uk-UA" sz="2800" dirty="0">
              <a:latin typeface="Times New Roman"/>
              <a:ea typeface="Times New Roman"/>
            </a:endParaRPr>
          </a:p>
          <a:p>
            <a:pPr marL="342900" lvl="0" indent="-342900" algn="just">
              <a:spcAft>
                <a:spcPts val="0"/>
              </a:spcAft>
              <a:buFont typeface="+mj-lt"/>
              <a:buAutoNum type="arabicPeriod"/>
              <a:tabLst>
                <a:tab pos="457200" algn="l"/>
              </a:tabLst>
            </a:pPr>
            <a:r>
              <a:rPr lang="uk-UA" sz="2800" dirty="0">
                <a:latin typeface="Times New Roman"/>
                <a:ea typeface="Times New Roman"/>
              </a:rPr>
              <a:t>Економічна сутність та роль державного кредиту.</a:t>
            </a:r>
          </a:p>
          <a:p>
            <a:pPr marL="342900" lvl="0" indent="-342900" algn="just">
              <a:spcAft>
                <a:spcPts val="0"/>
              </a:spcAft>
              <a:buFont typeface="+mj-lt"/>
              <a:buAutoNum type="arabicPeriod"/>
              <a:tabLst>
                <a:tab pos="457200" algn="l"/>
              </a:tabLst>
            </a:pPr>
            <a:r>
              <a:rPr lang="uk-UA" sz="2800" dirty="0">
                <a:latin typeface="Times New Roman"/>
                <a:ea typeface="Times New Roman"/>
              </a:rPr>
              <a:t>Форми державного кредиту.</a:t>
            </a:r>
          </a:p>
          <a:p>
            <a:pPr marL="342900" lvl="0" indent="-342900" algn="just">
              <a:spcAft>
                <a:spcPts val="0"/>
              </a:spcAft>
              <a:buFont typeface="+mj-lt"/>
              <a:buAutoNum type="arabicPeriod"/>
              <a:tabLst>
                <a:tab pos="457200" algn="l"/>
              </a:tabLst>
            </a:pPr>
            <a:r>
              <a:rPr lang="uk-UA" sz="2800" dirty="0">
                <a:latin typeface="Times New Roman"/>
                <a:ea typeface="Times New Roman"/>
              </a:rPr>
              <a:t>Сутність та структура державного боргу та механізм його формування.</a:t>
            </a:r>
          </a:p>
          <a:p>
            <a:pPr marL="342900" lvl="0" indent="-342900" algn="just">
              <a:spcAft>
                <a:spcPts val="0"/>
              </a:spcAft>
              <a:buFont typeface="+mj-lt"/>
              <a:buAutoNum type="arabicPeriod"/>
              <a:tabLst>
                <a:tab pos="457200" algn="l"/>
              </a:tabLst>
            </a:pPr>
            <a:r>
              <a:rPr lang="uk-UA" sz="2800" dirty="0">
                <a:latin typeface="Times New Roman"/>
                <a:ea typeface="Times New Roman"/>
              </a:rPr>
              <a:t>Обслуговування державного боргу і управління ним.</a:t>
            </a:r>
          </a:p>
          <a:p>
            <a:pPr algn="just">
              <a:lnSpc>
                <a:spcPts val="965"/>
              </a:lnSpc>
              <a:spcBef>
                <a:spcPts val="2000"/>
              </a:spcBef>
              <a:spcAft>
                <a:spcPts val="1400"/>
              </a:spcAft>
            </a:pPr>
            <a:r>
              <a:rPr lang="ru-RU" sz="2800" b="1" cap="all" dirty="0">
                <a:latin typeface="Times New Roman"/>
                <a:ea typeface="Times New Roman"/>
              </a:rPr>
              <a:t> </a:t>
            </a:r>
            <a:endParaRPr lang="uk-UA" sz="2800" b="1" cap="all" dirty="0">
              <a:effectLst/>
              <a:latin typeface="Times New Roman"/>
              <a:ea typeface="Times New Roman"/>
            </a:endParaRPr>
          </a:p>
        </p:txBody>
      </p:sp>
    </p:spTree>
    <p:extLst>
      <p:ext uri="{BB962C8B-B14F-4D97-AF65-F5344CB8AC3E}">
        <p14:creationId xmlns:p14="http://schemas.microsoft.com/office/powerpoint/2010/main" val="116163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548681"/>
            <a:ext cx="8712968" cy="3416320"/>
          </a:xfrm>
          <a:prstGeom prst="rect">
            <a:avLst/>
          </a:prstGeom>
        </p:spPr>
        <p:txBody>
          <a:bodyPr wrap="square">
            <a:spAutoFit/>
          </a:bodyPr>
          <a:lstStyle/>
          <a:p>
            <a:pPr indent="449580" algn="just">
              <a:spcAft>
                <a:spcPts val="0"/>
              </a:spcAft>
            </a:pPr>
            <a:r>
              <a:rPr lang="uk-UA" sz="2400" i="1" spc="10" dirty="0">
                <a:latin typeface="Times New Roman"/>
                <a:ea typeface="Times New Roman"/>
              </a:rPr>
              <a:t>Виступаючи на фінансовому ринку як позичальник, держава збільшує попит на позичкові ресурси і тим самим сприяє зростанню ціни на кредит.</a:t>
            </a:r>
            <a:r>
              <a:rPr lang="uk-UA" sz="2400" spc="10" dirty="0">
                <a:latin typeface="Times New Roman"/>
                <a:ea typeface="Times New Roman"/>
              </a:rPr>
              <a:t> Чим вищий попит на вільні кошти з боку держави, тим вищим буде, за інших рівних умов, рівень позичкового процента, тим дорожчим буде для підприємців банківський кредит. Дорожнеча позичкових коштів змушує бізнесменів скорочувати інвестиції у сферу виробництва, водночас вона стимулює нагромадження у вигляді придбання державних цінних паперів.</a:t>
            </a:r>
            <a:endParaRPr lang="uk-UA" sz="2400" dirty="0">
              <a:effectLst/>
              <a:latin typeface="Times New Roman"/>
              <a:ea typeface="Times New Roman"/>
            </a:endParaRPr>
          </a:p>
        </p:txBody>
      </p:sp>
    </p:spTree>
    <p:extLst>
      <p:ext uri="{BB962C8B-B14F-4D97-AF65-F5344CB8AC3E}">
        <p14:creationId xmlns:p14="http://schemas.microsoft.com/office/powerpoint/2010/main" val="2497745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62632295"/>
              </p:ext>
            </p:extLst>
          </p:nvPr>
        </p:nvGraphicFramePr>
        <p:xfrm>
          <a:off x="323527" y="404664"/>
          <a:ext cx="8424936" cy="6120678"/>
        </p:xfrm>
        <a:graphic>
          <a:graphicData uri="http://schemas.openxmlformats.org/drawingml/2006/table">
            <a:tbl>
              <a:tblPr/>
              <a:tblGrid>
                <a:gridCol w="2808312"/>
                <a:gridCol w="2808312"/>
                <a:gridCol w="2808312"/>
              </a:tblGrid>
              <a:tr h="580230">
                <a:tc>
                  <a:txBody>
                    <a:bodyPr/>
                    <a:lstStyle/>
                    <a:p>
                      <a:pPr algn="ctr" fontAlgn="ctr"/>
                      <a:r>
                        <a:rPr lang="uk-UA" sz="1800" dirty="0">
                          <a:effectLst/>
                        </a:rPr>
                        <a:t>Початок період</a:t>
                      </a:r>
                    </a:p>
                  </a:txBody>
                  <a:tcPr marL="47372" marR="47372" marT="94744" marB="94744"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uk-UA" sz="1800" dirty="0">
                          <a:effectLst/>
                        </a:rPr>
                        <a:t>Кінець періоду</a:t>
                      </a:r>
                    </a:p>
                  </a:txBody>
                  <a:tcPr marL="47372" marR="47372" marT="94744" marB="94744"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uk-UA" sz="1800">
                          <a:effectLst/>
                        </a:rPr>
                        <a:t>%, річних</a:t>
                      </a:r>
                    </a:p>
                  </a:txBody>
                  <a:tcPr marL="47372" marR="47372" marT="94744" marB="94744"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r>
              <a:tr h="461704">
                <a:tc>
                  <a:txBody>
                    <a:bodyPr/>
                    <a:lstStyle/>
                    <a:p>
                      <a:pPr algn="ctr" fontAlgn="t"/>
                      <a:r>
                        <a:rPr lang="uk-UA" sz="1800">
                          <a:effectLst/>
                        </a:rPr>
                        <a:t>25.09.2015</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uk-UA" sz="1800">
                          <a:effectLst/>
                        </a:rPr>
                        <a:t> </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uk-UA" sz="1800">
                          <a:effectLst/>
                        </a:rPr>
                        <a:t>22.00%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61704">
                <a:tc>
                  <a:txBody>
                    <a:bodyPr/>
                    <a:lstStyle/>
                    <a:p>
                      <a:pPr algn="ctr" fontAlgn="t"/>
                      <a:r>
                        <a:rPr lang="uk-UA" sz="1800">
                          <a:effectLst/>
                        </a:rPr>
                        <a:t>28.08.2015</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uk-UA" sz="1800">
                          <a:effectLst/>
                        </a:rPr>
                        <a:t>24.09.2015</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uk-UA" sz="1800">
                          <a:effectLst/>
                        </a:rPr>
                        <a:t>27.00%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61704">
                <a:tc>
                  <a:txBody>
                    <a:bodyPr/>
                    <a:lstStyle/>
                    <a:p>
                      <a:pPr algn="ctr" fontAlgn="t"/>
                      <a:r>
                        <a:rPr lang="uk-UA" sz="1800">
                          <a:effectLst/>
                        </a:rPr>
                        <a:t>04.03.2015</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uk-UA" sz="1800">
                          <a:effectLst/>
                        </a:rPr>
                        <a:t>27.08.2015</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uk-UA" sz="1800">
                          <a:effectLst/>
                        </a:rPr>
                        <a:t>30.00%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61704">
                <a:tc>
                  <a:txBody>
                    <a:bodyPr/>
                    <a:lstStyle/>
                    <a:p>
                      <a:pPr algn="ctr" fontAlgn="t"/>
                      <a:r>
                        <a:rPr lang="uk-UA" sz="1800">
                          <a:effectLst/>
                        </a:rPr>
                        <a:t>06.02.2015</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uk-UA" sz="1800">
                          <a:effectLst/>
                        </a:rPr>
                        <a:t>03.03.2015</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uk-UA" sz="1800">
                          <a:effectLst/>
                        </a:rPr>
                        <a:t>19.50%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61704">
                <a:tc>
                  <a:txBody>
                    <a:bodyPr/>
                    <a:lstStyle/>
                    <a:p>
                      <a:pPr algn="ctr" fontAlgn="t"/>
                      <a:r>
                        <a:rPr lang="uk-UA" sz="1800">
                          <a:effectLst/>
                        </a:rPr>
                        <a:t>13.11.2014</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uk-UA" sz="1800">
                          <a:effectLst/>
                        </a:rPr>
                        <a:t>05.02.2015</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uk-UA" sz="1800">
                          <a:effectLst/>
                        </a:rPr>
                        <a:t>14.00%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61704">
                <a:tc>
                  <a:txBody>
                    <a:bodyPr/>
                    <a:lstStyle/>
                    <a:p>
                      <a:pPr algn="ctr" fontAlgn="t"/>
                      <a:r>
                        <a:rPr lang="uk-UA" sz="1800">
                          <a:effectLst/>
                        </a:rPr>
                        <a:t>17.07.2014</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uk-UA" sz="1800">
                          <a:effectLst/>
                        </a:rPr>
                        <a:t>12.11.2014</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uk-UA" sz="1800">
                          <a:effectLst/>
                        </a:rPr>
                        <a:t>12.50%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61704">
                <a:tc>
                  <a:txBody>
                    <a:bodyPr/>
                    <a:lstStyle/>
                    <a:p>
                      <a:pPr algn="ctr" fontAlgn="t"/>
                      <a:r>
                        <a:rPr lang="uk-UA" sz="1800">
                          <a:effectLst/>
                        </a:rPr>
                        <a:t>15.04.2014</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uk-UA" sz="1800">
                          <a:effectLst/>
                        </a:rPr>
                        <a:t>16.07.2014</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uk-UA" sz="1800">
                          <a:effectLst/>
                        </a:rPr>
                        <a:t>9.50%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61704">
                <a:tc>
                  <a:txBody>
                    <a:bodyPr/>
                    <a:lstStyle/>
                    <a:p>
                      <a:pPr algn="ctr" fontAlgn="t"/>
                      <a:r>
                        <a:rPr lang="uk-UA" sz="1800">
                          <a:effectLst/>
                        </a:rPr>
                        <a:t>13.08.2013</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uk-UA" sz="1800">
                          <a:effectLst/>
                        </a:rPr>
                        <a:t>14.04.2014</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uk-UA" sz="1800">
                          <a:effectLst/>
                        </a:rPr>
                        <a:t>6.50%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61704">
                <a:tc>
                  <a:txBody>
                    <a:bodyPr/>
                    <a:lstStyle/>
                    <a:p>
                      <a:pPr algn="ctr" fontAlgn="t"/>
                      <a:r>
                        <a:rPr lang="uk-UA" sz="1800">
                          <a:effectLst/>
                        </a:rPr>
                        <a:t>10.06.2013</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uk-UA" sz="1800">
                          <a:effectLst/>
                        </a:rPr>
                        <a:t>12.08.2013</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uk-UA" sz="1800">
                          <a:effectLst/>
                        </a:rPr>
                        <a:t>7.00%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61704">
                <a:tc>
                  <a:txBody>
                    <a:bodyPr/>
                    <a:lstStyle/>
                    <a:p>
                      <a:pPr algn="ctr" fontAlgn="t"/>
                      <a:r>
                        <a:rPr lang="uk-UA" sz="1800">
                          <a:effectLst/>
                        </a:rPr>
                        <a:t>23.03.2012</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uk-UA" sz="1800">
                          <a:effectLst/>
                        </a:rPr>
                        <a:t>09.06.2013</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uk-UA" sz="1800">
                          <a:effectLst/>
                        </a:rPr>
                        <a:t>7.50%</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61704">
                <a:tc>
                  <a:txBody>
                    <a:bodyPr/>
                    <a:lstStyle/>
                    <a:p>
                      <a:pPr algn="ctr" fontAlgn="t"/>
                      <a:r>
                        <a:rPr lang="uk-UA" sz="1800">
                          <a:effectLst/>
                        </a:rPr>
                        <a:t>10.08.2010</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uk-UA" sz="1800">
                          <a:effectLst/>
                        </a:rPr>
                        <a:t>22.03.2012</a:t>
                      </a:r>
                    </a:p>
                  </a:txBody>
                  <a:tcPr marL="47372" marR="47372"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uk-UA" sz="1800">
                          <a:effectLst/>
                        </a:rPr>
                        <a:t>7.75%</a:t>
                      </a:r>
                    </a:p>
                  </a:txBody>
                  <a:tcPr marL="47372" marR="583556" marT="47372" marB="473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61704">
                <a:tc>
                  <a:txBody>
                    <a:bodyPr/>
                    <a:lstStyle/>
                    <a:p>
                      <a:pPr algn="ctr" fontAlgn="t"/>
                      <a:r>
                        <a:rPr lang="uk-UA" sz="1800">
                          <a:effectLst/>
                        </a:rPr>
                        <a:t>08.07.2010</a:t>
                      </a:r>
                    </a:p>
                  </a:txBody>
                  <a:tcPr marL="47372" marR="47372" marT="47372" marB="47372">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ctr" fontAlgn="t"/>
                      <a:r>
                        <a:rPr lang="uk-UA" sz="1800">
                          <a:effectLst/>
                        </a:rPr>
                        <a:t>09.08.2010</a:t>
                      </a:r>
                    </a:p>
                  </a:txBody>
                  <a:tcPr marL="47372" marR="47372" marT="47372" marB="47372">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uk-UA" sz="1800" dirty="0">
                          <a:effectLst/>
                        </a:rPr>
                        <a:t>8.50%</a:t>
                      </a:r>
                    </a:p>
                  </a:txBody>
                  <a:tcPr marL="47372" marR="583556" marT="47372" marB="47372">
                    <a:lnL>
                      <a:noFill/>
                    </a:lnL>
                    <a:lnR>
                      <a:noFill/>
                    </a:lnR>
                    <a:lnT w="9525" cap="flat" cmpd="sng" algn="ctr">
                      <a:solidFill>
                        <a:srgbClr val="DDDDDD"/>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99382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95151"/>
            <a:ext cx="8496944" cy="7017306"/>
          </a:xfrm>
          <a:prstGeom prst="rect">
            <a:avLst/>
          </a:prstGeom>
        </p:spPr>
        <p:txBody>
          <a:bodyPr wrap="square">
            <a:spAutoFit/>
          </a:bodyPr>
          <a:lstStyle/>
          <a:p>
            <a:pPr indent="449580" algn="just">
              <a:spcAft>
                <a:spcPts val="0"/>
              </a:spcAft>
            </a:pPr>
            <a:endParaRPr lang="uk-UA" dirty="0" smtClean="0">
              <a:latin typeface="Times New Roman"/>
              <a:ea typeface="Times New Roman"/>
            </a:endParaRPr>
          </a:p>
          <a:p>
            <a:pPr indent="449580" algn="just">
              <a:spcAft>
                <a:spcPts val="0"/>
              </a:spcAft>
            </a:pPr>
            <a:endParaRPr lang="uk-UA" dirty="0">
              <a:latin typeface="Times New Roman"/>
              <a:ea typeface="Times New Roman"/>
            </a:endParaRPr>
          </a:p>
          <a:p>
            <a:pPr indent="449580" algn="just">
              <a:spcAft>
                <a:spcPts val="0"/>
              </a:spcAft>
            </a:pPr>
            <a:r>
              <a:rPr lang="uk-UA" sz="2300" i="1" dirty="0" smtClean="0">
                <a:latin typeface="Times New Roman"/>
                <a:ea typeface="Times New Roman"/>
              </a:rPr>
              <a:t>Як </a:t>
            </a:r>
            <a:r>
              <a:rPr lang="uk-UA" sz="2300" i="1" dirty="0">
                <a:latin typeface="Times New Roman"/>
                <a:ea typeface="Times New Roman"/>
              </a:rPr>
              <a:t>кредитор і гарант держава може позитивно впливати на виробництво і зайнятість. </a:t>
            </a:r>
            <a:r>
              <a:rPr lang="uk-UA" sz="2300" dirty="0">
                <a:latin typeface="Times New Roman"/>
                <a:ea typeface="Times New Roman"/>
              </a:rPr>
              <a:t>У промислово розвинутих країнах поширена система підтримки малого бізнесу, експорту продукції або виробництва в окремих галузях, де має місце спад, через гарантування державою погашення кредитів, наданих банками відповідно до державних програм. Підтримка малого бізнесу передбачає, що держава бере на себе погашення заборгованості банкам за кредитами, наданими малим підприємствам у випадку їх </a:t>
            </a:r>
            <a:r>
              <a:rPr lang="uk-UA" sz="2300" spc="-20" dirty="0">
                <a:latin typeface="Times New Roman"/>
                <a:ea typeface="Times New Roman"/>
              </a:rPr>
              <a:t>банкротства. У більшості промислово розвинутих країн функціонують</a:t>
            </a:r>
            <a:r>
              <a:rPr lang="uk-UA" sz="2300" dirty="0">
                <a:latin typeface="Times New Roman"/>
                <a:ea typeface="Times New Roman"/>
              </a:rPr>
              <a:t> державні або напівдержавні страхові компанії, які за низькими ставками страхують ризик неплатежу експортерам національних товарів. Цим заохочується освоєння нових ринків збуту національної продукції. Велике значення у стимулюванні розвитку виробництва і зайнятості мають кредити, що надаються дер</a:t>
            </a:r>
            <a:r>
              <a:rPr lang="uk-UA" sz="2300" spc="-10" dirty="0">
                <a:latin typeface="Times New Roman"/>
                <a:ea typeface="Times New Roman"/>
              </a:rPr>
              <a:t>жавою за рахунок бюджетів або позабюджетних фондів. З їх допо­</a:t>
            </a:r>
            <a:r>
              <a:rPr lang="uk-UA" sz="2300" dirty="0">
                <a:latin typeface="Times New Roman"/>
                <a:ea typeface="Times New Roman"/>
              </a:rPr>
              <a:t>могою забезпечується прискорений розвиток відповідних регіонів або необхідних напрямів економіки на тій чи  іншій території.</a:t>
            </a:r>
            <a:endParaRPr lang="uk-UA" sz="2300" dirty="0">
              <a:effectLst/>
              <a:latin typeface="Times New Roman"/>
              <a:ea typeface="Times New Roman"/>
            </a:endParaRPr>
          </a:p>
        </p:txBody>
      </p:sp>
    </p:spTree>
    <p:extLst>
      <p:ext uri="{BB962C8B-B14F-4D97-AF65-F5344CB8AC3E}">
        <p14:creationId xmlns:p14="http://schemas.microsoft.com/office/powerpoint/2010/main" val="29955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620688"/>
            <a:ext cx="8424936" cy="5262979"/>
          </a:xfrm>
          <a:prstGeom prst="rect">
            <a:avLst/>
          </a:prstGeom>
        </p:spPr>
        <p:txBody>
          <a:bodyPr wrap="square">
            <a:spAutoFit/>
          </a:bodyPr>
          <a:lstStyle/>
          <a:p>
            <a:pPr indent="449580" algn="just">
              <a:spcAft>
                <a:spcPts val="0"/>
              </a:spcAft>
            </a:pPr>
            <a:r>
              <a:rPr lang="uk-UA" sz="2400" b="1" i="1" spc="10" dirty="0">
                <a:latin typeface="Times New Roman"/>
                <a:ea typeface="Times New Roman"/>
              </a:rPr>
              <a:t>Контрольна функція державного кредиту</a:t>
            </a:r>
            <a:r>
              <a:rPr lang="uk-UA" sz="2400" spc="10" dirty="0">
                <a:latin typeface="Times New Roman"/>
                <a:ea typeface="Times New Roman"/>
              </a:rPr>
              <a:t> органічно переплітається з контрольною функцією фінансів. Однак вона має свої специфічні особливості, породжені особливостями даної категорії:</a:t>
            </a:r>
            <a:endParaRPr lang="uk-UA" sz="2400" dirty="0">
              <a:latin typeface="Times New Roman"/>
              <a:ea typeface="Times New Roman"/>
            </a:endParaRPr>
          </a:p>
          <a:p>
            <a:pPr algn="just">
              <a:spcAft>
                <a:spcPts val="0"/>
              </a:spcAft>
            </a:pPr>
            <a:r>
              <a:rPr lang="uk-UA" sz="2400" dirty="0">
                <a:latin typeface="Times New Roman"/>
                <a:ea typeface="Times New Roman"/>
              </a:rPr>
              <a:t>1) ця функція тісно пов’язана з діяльністю держави і станом централізованого фонду грошових коштів;</a:t>
            </a:r>
          </a:p>
          <a:p>
            <a:pPr algn="just">
              <a:spcAft>
                <a:spcPts val="0"/>
              </a:spcAft>
            </a:pPr>
            <a:r>
              <a:rPr lang="uk-UA" sz="2400" dirty="0">
                <a:latin typeface="Times New Roman"/>
                <a:ea typeface="Times New Roman"/>
              </a:rPr>
              <a:t>2) охоплює рух вартості в двосторонньому порядку, оскільки передбачає повернення і відшкодування отриманих коштів;</a:t>
            </a:r>
          </a:p>
          <a:p>
            <a:pPr algn="just">
              <a:spcAft>
                <a:spcPts val="0"/>
              </a:spcAft>
            </a:pPr>
            <a:r>
              <a:rPr lang="uk-UA" sz="2400" dirty="0">
                <a:latin typeface="Times New Roman"/>
                <a:ea typeface="Times New Roman"/>
              </a:rPr>
              <a:t>3) здійснюється не тільки фінансовими структурами, а й кредитними установами.</a:t>
            </a:r>
          </a:p>
          <a:p>
            <a:pPr indent="449580" algn="just">
              <a:spcAft>
                <a:spcPts val="0"/>
              </a:spcAft>
            </a:pPr>
            <a:r>
              <a:rPr lang="uk-UA" sz="2400" spc="-10" dirty="0">
                <a:latin typeface="Times New Roman"/>
                <a:ea typeface="Times New Roman"/>
              </a:rPr>
              <a:t>Контроль поширюється як на залучення позикових коштів, так і на їх погашення. В основному контролюється цільове використання коштів, строки їх повернення і своєчасність сплати відсотків</a:t>
            </a:r>
            <a:r>
              <a:rPr lang="uk-UA" sz="2400" dirty="0">
                <a:latin typeface="Times New Roman"/>
                <a:ea typeface="Times New Roman"/>
              </a:rPr>
              <a:t>.</a:t>
            </a:r>
            <a:endParaRPr lang="uk-UA" sz="2400" dirty="0">
              <a:effectLst/>
              <a:latin typeface="Times New Roman"/>
              <a:ea typeface="Times New Roman"/>
            </a:endParaRPr>
          </a:p>
        </p:txBody>
      </p:sp>
    </p:spTree>
    <p:extLst>
      <p:ext uri="{BB962C8B-B14F-4D97-AF65-F5344CB8AC3E}">
        <p14:creationId xmlns:p14="http://schemas.microsoft.com/office/powerpoint/2010/main" val="141906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640960" cy="1081322"/>
          </a:xfrm>
          <a:prstGeom prst="rect">
            <a:avLst/>
          </a:prstGeom>
        </p:spPr>
        <p:txBody>
          <a:bodyPr wrap="square">
            <a:spAutoFit/>
          </a:bodyPr>
          <a:lstStyle/>
          <a:p>
            <a:pPr indent="449580" algn="just">
              <a:lnSpc>
                <a:spcPct val="80000"/>
              </a:lnSpc>
              <a:spcBef>
                <a:spcPts val="400"/>
              </a:spcBef>
              <a:spcAft>
                <a:spcPts val="0"/>
              </a:spcAft>
            </a:pPr>
            <a:r>
              <a:rPr lang="uk-UA" sz="2400" b="1" dirty="0">
                <a:latin typeface="Times New Roman"/>
                <a:ea typeface="Times New Roman"/>
                <a:cs typeface="Times New Roman"/>
              </a:rPr>
              <a:t>2. Форми державного кредиту.</a:t>
            </a:r>
            <a:endParaRPr lang="uk-UA" sz="2400" dirty="0">
              <a:latin typeface="Journal"/>
              <a:ea typeface="Times New Roman"/>
              <a:cs typeface="Times New Roman"/>
            </a:endParaRPr>
          </a:p>
          <a:p>
            <a:pPr algn="just">
              <a:lnSpc>
                <a:spcPct val="80000"/>
              </a:lnSpc>
              <a:spcBef>
                <a:spcPts val="400"/>
              </a:spcBef>
              <a:spcAft>
                <a:spcPts val="0"/>
              </a:spcAft>
            </a:pPr>
            <a:r>
              <a:rPr lang="uk-UA" sz="2400" b="1" dirty="0">
                <a:latin typeface="Times New Roman"/>
                <a:ea typeface="Times New Roman"/>
                <a:cs typeface="Times New Roman"/>
              </a:rPr>
              <a:t> </a:t>
            </a:r>
            <a:endParaRPr lang="uk-UA" sz="2400" dirty="0">
              <a:latin typeface="Journal"/>
              <a:ea typeface="Times New Roman"/>
              <a:cs typeface="Times New Roman"/>
            </a:endParaRPr>
          </a:p>
          <a:p>
            <a:pPr indent="449580" algn="just">
              <a:lnSpc>
                <a:spcPct val="80000"/>
              </a:lnSpc>
              <a:spcBef>
                <a:spcPts val="400"/>
              </a:spcBef>
              <a:spcAft>
                <a:spcPts val="0"/>
              </a:spcAft>
            </a:pPr>
            <a:r>
              <a:rPr lang="uk-UA" sz="2400" dirty="0">
                <a:latin typeface="Times New Roman"/>
                <a:ea typeface="Times New Roman"/>
                <a:cs typeface="Times New Roman"/>
              </a:rPr>
              <a:t>Державний кредит </a:t>
            </a:r>
            <a:r>
              <a:rPr lang="uk-UA" sz="2400" b="1" i="1" dirty="0">
                <a:latin typeface="Times New Roman"/>
                <a:ea typeface="Times New Roman"/>
                <a:cs typeface="Times New Roman"/>
              </a:rPr>
              <a:t>може бути внутрішнім і зовнішнім.</a:t>
            </a:r>
            <a:endParaRPr lang="uk-UA" sz="2400" i="1" dirty="0">
              <a:effectLst/>
              <a:latin typeface="Journal"/>
              <a:ea typeface="Times New Roman"/>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9962"/>
            <a:ext cx="8136904" cy="489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742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04664"/>
            <a:ext cx="8568952" cy="5262979"/>
          </a:xfrm>
          <a:prstGeom prst="rect">
            <a:avLst/>
          </a:prstGeom>
        </p:spPr>
        <p:txBody>
          <a:bodyPr wrap="square">
            <a:spAutoFit/>
          </a:bodyPr>
          <a:lstStyle/>
          <a:p>
            <a:pPr indent="449580" algn="just">
              <a:spcAft>
                <a:spcPts val="0"/>
              </a:spcAft>
            </a:pPr>
            <a:r>
              <a:rPr lang="uk-UA" sz="2800" b="1" i="1" dirty="0">
                <a:latin typeface="Times New Roman"/>
                <a:ea typeface="Times New Roman"/>
              </a:rPr>
              <a:t>Внутрішній державний кредит</a:t>
            </a:r>
            <a:r>
              <a:rPr lang="uk-UA" sz="2800" i="1" dirty="0">
                <a:latin typeface="Times New Roman"/>
                <a:ea typeface="Times New Roman"/>
              </a:rPr>
              <a:t> </a:t>
            </a:r>
            <a:r>
              <a:rPr lang="uk-UA" sz="2800" dirty="0">
                <a:latin typeface="Times New Roman"/>
                <a:ea typeface="Times New Roman"/>
              </a:rPr>
              <a:t>виступає в таких формах: державні позики, перетворення частини вкладів населення в державні позики, запозичення коштів загальнодержавного позикового фонду, казначейські позики, гарантовані позики. </a:t>
            </a:r>
          </a:p>
          <a:p>
            <a:pPr indent="449580" algn="just">
              <a:spcAft>
                <a:spcPts val="0"/>
              </a:spcAft>
            </a:pPr>
            <a:r>
              <a:rPr lang="uk-UA" sz="2800" b="1" i="1" dirty="0">
                <a:latin typeface="Times New Roman"/>
                <a:ea typeface="Times New Roman"/>
              </a:rPr>
              <a:t>Державні позики</a:t>
            </a:r>
            <a:r>
              <a:rPr lang="uk-UA" sz="2800" dirty="0">
                <a:latin typeface="Times New Roman"/>
                <a:ea typeface="Times New Roman"/>
              </a:rPr>
              <a:t> як основна форма внутрішнього державного кредиту характеризуються тим, що тимчасово вільні кошти населення, підприємств і організацій залучаються на фінансування суспільних потреб через випуск і реалізацію облігацій, казначейських зобов’язань та інших видів державних цінних паперів. </a:t>
            </a:r>
            <a:endParaRPr lang="uk-UA" sz="2800" dirty="0">
              <a:effectLst/>
              <a:latin typeface="Times New Roman"/>
              <a:ea typeface="Times New Roman"/>
            </a:endParaRPr>
          </a:p>
        </p:txBody>
      </p:sp>
    </p:spTree>
    <p:extLst>
      <p:ext uri="{BB962C8B-B14F-4D97-AF65-F5344CB8AC3E}">
        <p14:creationId xmlns:p14="http://schemas.microsoft.com/office/powerpoint/2010/main" val="260433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73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87648"/>
            <a:ext cx="8496944" cy="7325082"/>
          </a:xfrm>
          <a:prstGeom prst="rect">
            <a:avLst/>
          </a:prstGeom>
        </p:spPr>
        <p:txBody>
          <a:bodyPr wrap="square">
            <a:spAutoFit/>
          </a:bodyPr>
          <a:lstStyle/>
          <a:p>
            <a:pPr indent="449580" algn="just">
              <a:spcAft>
                <a:spcPts val="0"/>
              </a:spcAft>
            </a:pPr>
            <a:endParaRPr lang="uk-UA" b="1" i="1" dirty="0" smtClean="0">
              <a:latin typeface="Times New Roman"/>
              <a:ea typeface="Times New Roman"/>
            </a:endParaRPr>
          </a:p>
          <a:p>
            <a:pPr indent="449580" algn="just">
              <a:spcAft>
                <a:spcPts val="0"/>
              </a:spcAft>
            </a:pPr>
            <a:endParaRPr lang="uk-UA" b="1" i="1" dirty="0">
              <a:latin typeface="Times New Roman"/>
              <a:ea typeface="Times New Roman"/>
            </a:endParaRPr>
          </a:p>
          <a:p>
            <a:pPr indent="449580" algn="just">
              <a:spcAft>
                <a:spcPts val="0"/>
              </a:spcAft>
            </a:pPr>
            <a:endParaRPr lang="uk-UA" b="1" i="1" dirty="0" smtClean="0">
              <a:latin typeface="Times New Roman"/>
              <a:ea typeface="Times New Roman"/>
            </a:endParaRPr>
          </a:p>
          <a:p>
            <a:pPr indent="449580" algn="just">
              <a:spcAft>
                <a:spcPts val="0"/>
              </a:spcAft>
            </a:pPr>
            <a:endParaRPr lang="uk-UA" b="1" i="1" dirty="0">
              <a:latin typeface="Times New Roman"/>
              <a:ea typeface="Times New Roman"/>
            </a:endParaRPr>
          </a:p>
          <a:p>
            <a:pPr indent="449580" algn="just">
              <a:spcAft>
                <a:spcPts val="0"/>
              </a:spcAft>
            </a:pPr>
            <a:endParaRPr lang="uk-UA" b="1" i="1" dirty="0" smtClean="0">
              <a:latin typeface="Times New Roman"/>
              <a:ea typeface="Times New Roman"/>
            </a:endParaRPr>
          </a:p>
          <a:p>
            <a:pPr indent="449580" algn="just">
              <a:spcAft>
                <a:spcPts val="0"/>
              </a:spcAft>
            </a:pPr>
            <a:r>
              <a:rPr lang="uk-UA" sz="2000" b="1" i="1" dirty="0" smtClean="0">
                <a:latin typeface="Times New Roman"/>
                <a:ea typeface="Times New Roman"/>
              </a:rPr>
              <a:t>Облігація</a:t>
            </a:r>
            <a:r>
              <a:rPr lang="uk-UA" sz="2000" dirty="0" smtClean="0">
                <a:latin typeface="Times New Roman"/>
                <a:ea typeface="Times New Roman"/>
              </a:rPr>
              <a:t> </a:t>
            </a:r>
            <a:r>
              <a:rPr lang="uk-UA" sz="2000" dirty="0">
                <a:latin typeface="Times New Roman"/>
                <a:ea typeface="Times New Roman"/>
              </a:rPr>
              <a:t>— найбільш поширений вид державних цінних паперів. Вона символізує державне боргове зобов’язання і надає право її власникові після закінчення певного терміну одержати назад суму боргу і проценти. Продаючи облігацію, держава зобов’язується повернути суму боргу у визначений термін із процентами або виплачувати проценти протягом усього терміну користування позиковими засобами, а після закінчення цього терміну повернути і суму боргу.</a:t>
            </a:r>
          </a:p>
          <a:p>
            <a:pPr indent="449580" algn="just">
              <a:spcAft>
                <a:spcPts val="0"/>
              </a:spcAft>
            </a:pPr>
            <a:r>
              <a:rPr lang="uk-UA" sz="2000" dirty="0">
                <a:latin typeface="Times New Roman"/>
                <a:ea typeface="Times New Roman"/>
              </a:rPr>
              <a:t>Держава встановлює номінальну вартість (номінальну ціну) облігацій. Номінальна вартість зазначається на облігації і виражає грошову суму, надану власником облігації державі в тимчасове користування. Саме ця сума виплачується власникові облігації в момент погашення і на неї нараховуються проценти. Проте реальна прибутковість облігацій для їхніх власників може </a:t>
            </a:r>
            <a:r>
              <a:rPr lang="uk-UA" sz="2000" spc="20" dirty="0">
                <a:latin typeface="Times New Roman"/>
                <a:ea typeface="Times New Roman"/>
              </a:rPr>
              <a:t>бути вищою або нижчою установленого номінального процента. Це зумовлено тим, що облігації продаються за курсовою ціною, що відхиляється від номінальної вартості. Відхилення називається курсовою різницею, і залежить воно від цілого ряду чинників. До їх числа, зокрема, відносять величину номінального процента за облігацією, насиченість ринку державними цінними паперами, стан господарчої кон’юнктури, рівень довіри населення до уряду. </a:t>
            </a:r>
            <a:endParaRPr lang="uk-UA" sz="2000" dirty="0">
              <a:effectLst/>
              <a:latin typeface="Times New Roman"/>
              <a:ea typeface="Times New Roman"/>
            </a:endParaRPr>
          </a:p>
        </p:txBody>
      </p:sp>
    </p:spTree>
    <p:extLst>
      <p:ext uri="{BB962C8B-B14F-4D97-AF65-F5344CB8AC3E}">
        <p14:creationId xmlns:p14="http://schemas.microsoft.com/office/powerpoint/2010/main" val="186302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612845"/>
            <a:ext cx="8640960" cy="4893647"/>
          </a:xfrm>
          <a:prstGeom prst="rect">
            <a:avLst/>
          </a:prstGeom>
        </p:spPr>
        <p:txBody>
          <a:bodyPr wrap="square">
            <a:spAutoFit/>
          </a:bodyPr>
          <a:lstStyle/>
          <a:p>
            <a:pPr indent="449580" algn="just">
              <a:spcAft>
                <a:spcPts val="0"/>
              </a:spcAft>
            </a:pPr>
            <a:r>
              <a:rPr lang="uk-UA" sz="2400" b="1" i="1" dirty="0">
                <a:latin typeface="Times New Roman"/>
                <a:ea typeface="Times New Roman"/>
              </a:rPr>
              <a:t>За своєю сутністю облігації державної позики є особливою формою фіктивного капіталу.</a:t>
            </a:r>
            <a:r>
              <a:rPr lang="uk-UA" sz="2400" dirty="0">
                <a:latin typeface="Times New Roman"/>
                <a:ea typeface="Times New Roman"/>
              </a:rPr>
              <a:t> Справді, якщо джерелом доходу за цінними паперами підприємств є новостворена вартість, то відсотки за державними паперами виплачуються за рахунок доходів бюджету, оскільки кошти, отримані за державними позиками, як </a:t>
            </a:r>
            <a:r>
              <a:rPr lang="uk-UA" sz="2400" spc="-10" dirty="0">
                <a:latin typeface="Times New Roman"/>
                <a:ea typeface="Times New Roman"/>
              </a:rPr>
              <a:t>правило, не інвестуються у виробництво, а йдуть на фінансування</a:t>
            </a:r>
            <a:r>
              <a:rPr lang="uk-UA" sz="2400" dirty="0">
                <a:latin typeface="Times New Roman"/>
                <a:ea typeface="Times New Roman"/>
              </a:rPr>
              <a:t> бюджетного дефіциту. Інвестори в державні цінні папери стають власниками частини майбутніх податкових і неподаткових надходжень до бюджету держави. У цьому і полягає специфічність державного фіктивного капіталу, яка призводить, у кінцевому підсумку, до збільшення податкового тягаря. Тому сутність державної позики можна визначити як податок, взятий наперед (</a:t>
            </a:r>
            <a:r>
              <a:rPr lang="uk-UA" sz="2400" dirty="0" err="1">
                <a:latin typeface="Times New Roman"/>
                <a:ea typeface="Times New Roman"/>
              </a:rPr>
              <a:t>антиципований</a:t>
            </a:r>
            <a:r>
              <a:rPr lang="uk-UA" sz="2400" dirty="0">
                <a:latin typeface="Times New Roman"/>
                <a:ea typeface="Times New Roman"/>
              </a:rPr>
              <a:t> податок).</a:t>
            </a:r>
            <a:endParaRPr lang="uk-UA" sz="2400" dirty="0">
              <a:effectLst/>
              <a:latin typeface="Times New Roman"/>
              <a:ea typeface="Times New Roman"/>
            </a:endParaRPr>
          </a:p>
        </p:txBody>
      </p:sp>
    </p:spTree>
    <p:extLst>
      <p:ext uri="{BB962C8B-B14F-4D97-AF65-F5344CB8AC3E}">
        <p14:creationId xmlns:p14="http://schemas.microsoft.com/office/powerpoint/2010/main" val="270851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79653"/>
            <a:ext cx="8496944" cy="6647974"/>
          </a:xfrm>
          <a:prstGeom prst="rect">
            <a:avLst/>
          </a:prstGeom>
        </p:spPr>
        <p:txBody>
          <a:bodyPr wrap="square">
            <a:spAutoFit/>
          </a:bodyPr>
          <a:lstStyle/>
          <a:p>
            <a:pPr indent="449580" algn="just">
              <a:spcAft>
                <a:spcPts val="0"/>
              </a:spcAft>
            </a:pPr>
            <a:endParaRPr lang="uk-UA" b="1" i="1" dirty="0" smtClean="0">
              <a:latin typeface="Times New Roman"/>
              <a:ea typeface="Times New Roman"/>
            </a:endParaRPr>
          </a:p>
          <a:p>
            <a:pPr indent="449580" algn="just">
              <a:spcAft>
                <a:spcPts val="0"/>
              </a:spcAft>
            </a:pPr>
            <a:r>
              <a:rPr lang="uk-UA" sz="2400" b="1" i="1" dirty="0" smtClean="0">
                <a:latin typeface="Times New Roman"/>
                <a:ea typeface="Times New Roman"/>
              </a:rPr>
              <a:t>Казначейські </a:t>
            </a:r>
            <a:r>
              <a:rPr lang="uk-UA" sz="2400" b="1" i="1" dirty="0">
                <a:latin typeface="Times New Roman"/>
                <a:ea typeface="Times New Roman"/>
              </a:rPr>
              <a:t>зобов’язання</a:t>
            </a:r>
            <a:r>
              <a:rPr lang="uk-UA" sz="2400" i="1" dirty="0">
                <a:latin typeface="Times New Roman"/>
                <a:ea typeface="Times New Roman"/>
              </a:rPr>
              <a:t> (векселі) мають характер боргового зобов’язання, спрямованого тільки на покриття бюджетного дефіциту. </a:t>
            </a:r>
            <a:r>
              <a:rPr lang="uk-UA" sz="2400" dirty="0">
                <a:latin typeface="Times New Roman"/>
                <a:ea typeface="Times New Roman"/>
              </a:rPr>
              <a:t>Виплата доходу здійснюється у формі процентів. Казначейськими зобов’язаннями, як </a:t>
            </a:r>
            <a:r>
              <a:rPr lang="uk-UA" sz="2400" dirty="0" err="1">
                <a:latin typeface="Times New Roman"/>
                <a:ea typeface="Times New Roman"/>
              </a:rPr>
              <a:t>правло</a:t>
            </a:r>
            <a:r>
              <a:rPr lang="uk-UA" sz="2400" dirty="0">
                <a:latin typeface="Times New Roman"/>
                <a:ea typeface="Times New Roman"/>
              </a:rPr>
              <a:t>, оформляються короткострокові позики (іноді середньострокові — казначейські ноти).</a:t>
            </a:r>
          </a:p>
          <a:p>
            <a:pPr algn="just">
              <a:spcAft>
                <a:spcPts val="0"/>
              </a:spcAft>
            </a:pPr>
            <a:r>
              <a:rPr lang="uk-UA" sz="2400" dirty="0">
                <a:latin typeface="Times New Roman"/>
                <a:ea typeface="Times New Roman"/>
              </a:rPr>
              <a:t>У тісному зв’язку з державними позиками перебуває друга форма державного кредиту, функціонування якої опосередковується системою ощадних установ. На відміну від першої форми державного кредиту, коли фізичні і юридичні особи купують цінні папери за рахунок власних тимчасово вільних коштів, ощадні установи дають кредит державі за рахунок позикових засобів. Наявність посередника між державою і населенням в особі ощадних установ і надання позики останніми державі за рахунок позикових засобів без відома їх реального власника (населення) дають змогу виділити ці відносини як особливу форму державного кредиту.</a:t>
            </a:r>
            <a:endParaRPr lang="uk-UA" sz="2400" dirty="0">
              <a:effectLst/>
              <a:latin typeface="Times New Roman"/>
              <a:ea typeface="Times New Roman"/>
            </a:endParaRPr>
          </a:p>
        </p:txBody>
      </p:sp>
    </p:spTree>
    <p:extLst>
      <p:ext uri="{BB962C8B-B14F-4D97-AF65-F5344CB8AC3E}">
        <p14:creationId xmlns:p14="http://schemas.microsoft.com/office/powerpoint/2010/main" val="332186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58847"/>
            <a:ext cx="8568952" cy="6370975"/>
          </a:xfrm>
          <a:prstGeom prst="rect">
            <a:avLst/>
          </a:prstGeom>
        </p:spPr>
        <p:txBody>
          <a:bodyPr wrap="square">
            <a:spAutoFit/>
          </a:bodyPr>
          <a:lstStyle/>
          <a:p>
            <a:pPr marL="342900" lvl="0" indent="-342900" algn="just">
              <a:spcAft>
                <a:spcPts val="0"/>
              </a:spcAft>
              <a:buFont typeface="+mj-lt"/>
              <a:buAutoNum type="arabicPeriod"/>
              <a:tabLst>
                <a:tab pos="457200" algn="l"/>
              </a:tabLst>
            </a:pPr>
            <a:r>
              <a:rPr lang="uk-UA" sz="2400" b="1" dirty="0">
                <a:latin typeface="Times New Roman"/>
                <a:ea typeface="Times New Roman"/>
              </a:rPr>
              <a:t>Економічна сутність та роль державного кредиту.</a:t>
            </a:r>
            <a:endParaRPr lang="uk-UA" sz="2400" dirty="0">
              <a:latin typeface="Times New Roman"/>
              <a:ea typeface="Times New Roman"/>
            </a:endParaRPr>
          </a:p>
          <a:p>
            <a:pPr indent="228600" algn="just">
              <a:spcAft>
                <a:spcPts val="0"/>
              </a:spcAft>
            </a:pPr>
            <a:r>
              <a:rPr lang="uk-UA" sz="2400" b="1" dirty="0">
                <a:latin typeface="Times New Roman"/>
                <a:ea typeface="Times New Roman"/>
              </a:rPr>
              <a:t> </a:t>
            </a:r>
            <a:endParaRPr lang="uk-UA" sz="2400" dirty="0">
              <a:latin typeface="Times New Roman"/>
              <a:ea typeface="Times New Roman"/>
            </a:endParaRPr>
          </a:p>
          <a:p>
            <a:pPr indent="228600" algn="just">
              <a:spcAft>
                <a:spcPts val="0"/>
              </a:spcAft>
            </a:pPr>
            <a:r>
              <a:rPr lang="uk-UA" sz="2400" b="1" dirty="0">
                <a:latin typeface="Times New Roman"/>
                <a:ea typeface="Times New Roman"/>
              </a:rPr>
              <a:t>Державний кредит</a:t>
            </a:r>
            <a:r>
              <a:rPr lang="uk-UA" sz="2400" dirty="0">
                <a:latin typeface="Times New Roman"/>
                <a:ea typeface="Times New Roman"/>
              </a:rPr>
              <a:t> являє собою доволі специфічну ланку </a:t>
            </a:r>
            <a:r>
              <a:rPr lang="uk-UA" sz="2400" spc="-10" dirty="0">
                <a:latin typeface="Times New Roman"/>
                <a:ea typeface="Times New Roman"/>
              </a:rPr>
              <a:t>державних фінансів. Він не має ні окремого фінансового фонду (кошти</a:t>
            </a:r>
            <a:r>
              <a:rPr lang="uk-UA" sz="2400" dirty="0">
                <a:latin typeface="Times New Roman"/>
                <a:ea typeface="Times New Roman"/>
              </a:rPr>
              <a:t>, що мобілізуються за його допомогою, проходять, як правило, через бюджет), ні </a:t>
            </a:r>
            <a:r>
              <a:rPr lang="uk-UA" sz="2400" dirty="0" err="1">
                <a:latin typeface="Times New Roman"/>
                <a:ea typeface="Times New Roman"/>
              </a:rPr>
              <a:t>обособленого</a:t>
            </a:r>
            <a:r>
              <a:rPr lang="uk-UA" sz="2400" dirty="0">
                <a:latin typeface="Times New Roman"/>
                <a:ea typeface="Times New Roman"/>
              </a:rPr>
              <a:t> органу управління. Разом з тим він характеризує особливу форму фінансових відносин держави і тому виділяється в окрему ланку.</a:t>
            </a:r>
          </a:p>
          <a:p>
            <a:pPr indent="228600" algn="just">
              <a:spcAft>
                <a:spcPts val="0"/>
              </a:spcAft>
            </a:pPr>
            <a:r>
              <a:rPr lang="uk-UA" sz="2400" b="1" dirty="0">
                <a:latin typeface="Times New Roman"/>
                <a:ea typeface="Times New Roman"/>
              </a:rPr>
              <a:t>(за Василиком О.Д.)</a:t>
            </a:r>
            <a:endParaRPr lang="uk-UA" sz="2400" dirty="0">
              <a:latin typeface="Times New Roman"/>
              <a:ea typeface="Times New Roman"/>
            </a:endParaRPr>
          </a:p>
          <a:p>
            <a:pPr indent="228600" algn="just">
              <a:spcAft>
                <a:spcPts val="0"/>
              </a:spcAft>
            </a:pPr>
            <a:r>
              <a:rPr lang="uk-UA" sz="2400" b="1" dirty="0">
                <a:latin typeface="Times New Roman"/>
                <a:ea typeface="Times New Roman"/>
              </a:rPr>
              <a:t>За своєю економічною сутністю державний кредит – </a:t>
            </a:r>
            <a:r>
              <a:rPr lang="uk-UA" sz="2400" dirty="0">
                <a:latin typeface="Times New Roman"/>
                <a:ea typeface="Times New Roman"/>
              </a:rPr>
              <a:t>це форма вторинного перерозподілу ВВП.</a:t>
            </a:r>
          </a:p>
          <a:p>
            <a:pPr indent="228600" algn="just">
              <a:spcAft>
                <a:spcPts val="0"/>
              </a:spcAft>
            </a:pPr>
            <a:r>
              <a:rPr lang="uk-UA" sz="2400" b="1" dirty="0">
                <a:latin typeface="Times New Roman"/>
                <a:ea typeface="Times New Roman"/>
              </a:rPr>
              <a:t>(за Опаріним В.М.)</a:t>
            </a:r>
            <a:endParaRPr lang="uk-UA" sz="2400" dirty="0">
              <a:latin typeface="Times New Roman"/>
              <a:ea typeface="Times New Roman"/>
            </a:endParaRPr>
          </a:p>
          <a:p>
            <a:pPr indent="228600" algn="just">
              <a:spcAft>
                <a:spcPts val="0"/>
              </a:spcAft>
            </a:pPr>
            <a:r>
              <a:rPr lang="uk-UA" sz="2400" b="1" dirty="0">
                <a:latin typeface="Times New Roman"/>
                <a:ea typeface="Times New Roman"/>
              </a:rPr>
              <a:t>Державний кредит за своєю економічною сутністю</a:t>
            </a:r>
            <a:r>
              <a:rPr lang="uk-UA" sz="2400" dirty="0">
                <a:latin typeface="Times New Roman"/>
                <a:ea typeface="Times New Roman"/>
              </a:rPr>
              <a:t> — це сукупність економічних відносин між державою в особі органів влади й управління, з одного боку, і фізичними та юридичними особами — з іншого, за яких держава є позичальником, кредитором і гарантом.</a:t>
            </a:r>
            <a:endParaRPr lang="uk-UA" sz="2400" dirty="0">
              <a:effectLst/>
              <a:latin typeface="Times New Roman"/>
              <a:ea typeface="Times New Roman"/>
            </a:endParaRPr>
          </a:p>
        </p:txBody>
      </p:sp>
    </p:spTree>
    <p:extLst>
      <p:ext uri="{BB962C8B-B14F-4D97-AF65-F5344CB8AC3E}">
        <p14:creationId xmlns:p14="http://schemas.microsoft.com/office/powerpoint/2010/main" val="372754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910649"/>
            <a:ext cx="8640960" cy="7971413"/>
          </a:xfrm>
          <a:prstGeom prst="rect">
            <a:avLst/>
          </a:prstGeom>
        </p:spPr>
        <p:txBody>
          <a:bodyPr wrap="square">
            <a:spAutoFit/>
          </a:bodyPr>
          <a:lstStyle/>
          <a:p>
            <a:pPr indent="449580" algn="just">
              <a:spcAft>
                <a:spcPts val="0"/>
              </a:spcAft>
            </a:pPr>
            <a:endParaRPr lang="uk-UA" b="1" i="1" dirty="0" smtClean="0">
              <a:latin typeface="Times New Roman"/>
              <a:ea typeface="Times New Roman"/>
            </a:endParaRPr>
          </a:p>
          <a:p>
            <a:pPr indent="449580" algn="just">
              <a:spcAft>
                <a:spcPts val="0"/>
              </a:spcAft>
            </a:pPr>
            <a:endParaRPr lang="uk-UA" b="1" i="1" dirty="0">
              <a:latin typeface="Times New Roman"/>
              <a:ea typeface="Times New Roman"/>
            </a:endParaRPr>
          </a:p>
          <a:p>
            <a:pPr indent="449580" algn="just">
              <a:spcAft>
                <a:spcPts val="0"/>
              </a:spcAft>
            </a:pPr>
            <a:endParaRPr lang="uk-UA" b="1" i="1" dirty="0" smtClean="0">
              <a:latin typeface="Times New Roman"/>
              <a:ea typeface="Times New Roman"/>
            </a:endParaRPr>
          </a:p>
          <a:p>
            <a:pPr indent="449580" algn="just">
              <a:spcAft>
                <a:spcPts val="0"/>
              </a:spcAft>
            </a:pPr>
            <a:endParaRPr lang="uk-UA" b="1" i="1" dirty="0">
              <a:latin typeface="Times New Roman"/>
              <a:ea typeface="Times New Roman"/>
            </a:endParaRPr>
          </a:p>
          <a:p>
            <a:pPr indent="449580" algn="just">
              <a:spcAft>
                <a:spcPts val="0"/>
              </a:spcAft>
            </a:pPr>
            <a:r>
              <a:rPr lang="uk-UA" sz="2200" b="1" i="1" dirty="0" smtClean="0">
                <a:latin typeface="Times New Roman"/>
                <a:ea typeface="Times New Roman"/>
              </a:rPr>
              <a:t>Перетворення </a:t>
            </a:r>
            <a:r>
              <a:rPr lang="uk-UA" sz="2200" b="1" i="1" dirty="0">
                <a:latin typeface="Times New Roman"/>
                <a:ea typeface="Times New Roman"/>
              </a:rPr>
              <a:t>частини внесків населення в державні позики</a:t>
            </a:r>
            <a:r>
              <a:rPr lang="uk-UA" sz="2200" b="1" dirty="0">
                <a:latin typeface="Times New Roman"/>
                <a:ea typeface="Times New Roman"/>
              </a:rPr>
              <a:t>, </a:t>
            </a:r>
            <a:r>
              <a:rPr lang="uk-UA" sz="2200" spc="-10" dirty="0">
                <a:latin typeface="Times New Roman"/>
                <a:ea typeface="Times New Roman"/>
              </a:rPr>
              <a:t>призначені на потреби держави, здійснюється через купівлю осо</a:t>
            </a:r>
            <a:r>
              <a:rPr lang="uk-UA" sz="2200" dirty="0">
                <a:latin typeface="Times New Roman"/>
                <a:ea typeface="Times New Roman"/>
              </a:rPr>
              <a:t>бливих цінних паперів (наприклад, казначейських ощадних сертифікатів) або ринкових цінних паперів (облігацій, казначейських </a:t>
            </a:r>
            <a:r>
              <a:rPr lang="uk-UA" sz="2200" spc="-10" dirty="0">
                <a:latin typeface="Times New Roman"/>
                <a:ea typeface="Times New Roman"/>
              </a:rPr>
              <a:t>зобов’язань), а також оформленням безоблігаційних позик. </a:t>
            </a:r>
            <a:r>
              <a:rPr lang="uk-UA" sz="2200" i="1" spc="-10" dirty="0">
                <a:latin typeface="Times New Roman"/>
                <a:ea typeface="Times New Roman"/>
              </a:rPr>
              <a:t>У</a:t>
            </a:r>
            <a:r>
              <a:rPr lang="uk-UA" sz="2200" i="1" dirty="0">
                <a:latin typeface="Times New Roman"/>
                <a:ea typeface="Times New Roman"/>
              </a:rPr>
              <a:t> нашій країні зараз це досягається через придбання Ощадбанком державних цінних паперів.</a:t>
            </a:r>
            <a:endParaRPr lang="uk-UA" sz="2200" dirty="0">
              <a:latin typeface="Times New Roman"/>
              <a:ea typeface="Times New Roman"/>
            </a:endParaRPr>
          </a:p>
          <a:p>
            <a:pPr algn="just">
              <a:spcAft>
                <a:spcPts val="0"/>
              </a:spcAft>
            </a:pPr>
            <a:r>
              <a:rPr lang="uk-UA" sz="2200" dirty="0">
                <a:latin typeface="Times New Roman"/>
                <a:ea typeface="Times New Roman"/>
              </a:rPr>
              <a:t>Використання державою коштів позикового фонду як форма державного кредиту характеризується тим, що державні кредитні установи безпосередньо (не обмежуючи цих операцій купівлею державних цінних паперів) передають частину кредитних ресурсів на покриття витрат уряду. Ця форма державного кредиту функціонує в тоталітарному суспільстві. Вона сприяє розвитку інфляційних процесів, що особливо небезпечні в умовах жорсткого контролю за емісією грошових знаків із боку демократично обраних органів. Тому повна нормалізація відносин між державою і кредитною системою лежить на шляху визнання неможливості прямого запозичення позичкових коштів для покриття бюджетного дефіциту і відшкодування державному банку боргу, який утворився за попередні роки.</a:t>
            </a:r>
            <a:endParaRPr lang="uk-UA" sz="2200" dirty="0">
              <a:effectLst/>
              <a:latin typeface="Times New Roman"/>
              <a:ea typeface="Times New Roman"/>
            </a:endParaRPr>
          </a:p>
        </p:txBody>
      </p:sp>
    </p:spTree>
    <p:extLst>
      <p:ext uri="{BB962C8B-B14F-4D97-AF65-F5344CB8AC3E}">
        <p14:creationId xmlns:p14="http://schemas.microsoft.com/office/powerpoint/2010/main" val="254558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18152"/>
            <a:ext cx="8496944" cy="6386364"/>
          </a:xfrm>
          <a:prstGeom prst="rect">
            <a:avLst/>
          </a:prstGeom>
        </p:spPr>
        <p:txBody>
          <a:bodyPr wrap="square">
            <a:spAutoFit/>
          </a:bodyPr>
          <a:lstStyle/>
          <a:p>
            <a:pPr indent="449580" algn="just">
              <a:spcAft>
                <a:spcPts val="0"/>
              </a:spcAft>
            </a:pPr>
            <a:endParaRPr lang="uk-UA" b="1" i="1" dirty="0" smtClean="0">
              <a:latin typeface="Times New Roman"/>
              <a:ea typeface="Times New Roman"/>
            </a:endParaRPr>
          </a:p>
          <a:p>
            <a:pPr indent="449580" algn="just">
              <a:spcAft>
                <a:spcPts val="0"/>
              </a:spcAft>
            </a:pPr>
            <a:r>
              <a:rPr lang="uk-UA" sz="2300" b="1" i="1" dirty="0" smtClean="0">
                <a:latin typeface="Times New Roman"/>
                <a:ea typeface="Times New Roman"/>
              </a:rPr>
              <a:t>Казначейські </a:t>
            </a:r>
            <a:r>
              <a:rPr lang="uk-UA" sz="2300" b="1" i="1" dirty="0">
                <a:latin typeface="Times New Roman"/>
                <a:ea typeface="Times New Roman"/>
              </a:rPr>
              <a:t>позики</a:t>
            </a:r>
            <a:r>
              <a:rPr lang="uk-UA" sz="2300" dirty="0">
                <a:latin typeface="Times New Roman"/>
                <a:ea typeface="Times New Roman"/>
              </a:rPr>
              <a:t> як форма державного кредиту виражають відносини з надання фінансової допомоги підприємствам і організаціям органами державної влади й управління за рахунок бюджетних коштів на умовах терміновості, платності і поворотності</a:t>
            </a:r>
            <a:r>
              <a:rPr lang="uk-UA" sz="2300" i="1" dirty="0">
                <a:latin typeface="Times New Roman"/>
                <a:ea typeface="Times New Roman"/>
              </a:rPr>
              <a:t>. У нашій країні ця форма державного кредиту поки що використовується не дуже активно.</a:t>
            </a:r>
            <a:endParaRPr lang="uk-UA" sz="2300" dirty="0">
              <a:latin typeface="Times New Roman"/>
              <a:ea typeface="Times New Roman"/>
            </a:endParaRPr>
          </a:p>
          <a:p>
            <a:pPr algn="just">
              <a:spcAft>
                <a:spcPts val="0"/>
              </a:spcAft>
            </a:pPr>
            <a:r>
              <a:rPr lang="uk-UA" sz="2300" dirty="0">
                <a:latin typeface="Times New Roman"/>
                <a:ea typeface="Times New Roman"/>
              </a:rPr>
              <a:t>Відносини по лінії казначейських позичок не є аналогом банківського кредитування, оскільки на відміну від госпрозрахункових банківських структур органи державної влади й управління надають фінансову допомогу на інших умовах і в інших цілях. Казначейські позички видаються на пільгових умовах, які стосуються термінів і норм процента. Вони можливі у випадку фінансових труднощів підприємств і господарських організацій через їх особливе становище на ринку або погіршення економічної ситуації в країні. Казначейські позики не мають комерційної цілі, а є засобом підтримання життєво важливих для народного господарства економічних структур.</a:t>
            </a:r>
            <a:endParaRPr lang="uk-UA" sz="2300" dirty="0">
              <a:effectLst/>
              <a:latin typeface="Times New Roman"/>
              <a:ea typeface="Times New Roman"/>
            </a:endParaRPr>
          </a:p>
        </p:txBody>
      </p:sp>
    </p:spTree>
    <p:extLst>
      <p:ext uri="{BB962C8B-B14F-4D97-AF65-F5344CB8AC3E}">
        <p14:creationId xmlns:p14="http://schemas.microsoft.com/office/powerpoint/2010/main" val="189679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66843"/>
            <a:ext cx="8424936" cy="4154984"/>
          </a:xfrm>
          <a:prstGeom prst="rect">
            <a:avLst/>
          </a:prstGeom>
        </p:spPr>
        <p:txBody>
          <a:bodyPr wrap="square">
            <a:spAutoFit/>
          </a:bodyPr>
          <a:lstStyle/>
          <a:p>
            <a:pPr indent="449580" algn="just">
              <a:spcAft>
                <a:spcPts val="0"/>
              </a:spcAft>
            </a:pPr>
            <a:r>
              <a:rPr lang="uk-UA" sz="2400" dirty="0">
                <a:latin typeface="Times New Roman"/>
                <a:ea typeface="Times New Roman"/>
              </a:rPr>
              <a:t>В окремих випадках уряд може гарантувати безумовне погашення позики, випущеної органами влади й управління нижчого підпорядкування або окремими господарськими організаціями, а також виплату процентів по ній. У цих випадках мова йде про умовний державний кредит — </a:t>
            </a:r>
            <a:r>
              <a:rPr lang="uk-UA" sz="2400" b="1" i="1" dirty="0">
                <a:latin typeface="Times New Roman"/>
                <a:ea typeface="Times New Roman"/>
              </a:rPr>
              <a:t>гарантовані позики</a:t>
            </a:r>
            <a:r>
              <a:rPr lang="uk-UA" sz="2400" dirty="0">
                <a:latin typeface="Times New Roman"/>
                <a:ea typeface="Times New Roman"/>
              </a:rPr>
              <a:t>. За </a:t>
            </a:r>
            <a:r>
              <a:rPr lang="uk-UA" sz="2400" i="1" dirty="0">
                <a:latin typeface="Times New Roman"/>
                <a:ea typeface="Times New Roman"/>
              </a:rPr>
              <a:t>гарантованими позиками</a:t>
            </a:r>
            <a:r>
              <a:rPr lang="uk-UA" sz="2400" dirty="0">
                <a:latin typeface="Times New Roman"/>
                <a:ea typeface="Times New Roman"/>
              </a:rPr>
              <a:t> уряд реально несе фінансову відповідальність тільки у разі неплатоспроможності платника. У нашій країні створені умови для відродження гарантованих позик у зв’язку з наданням місцевим органам влади, а також окремим господарським структурам права проводити операції щодо укладання позик.</a:t>
            </a:r>
            <a:endParaRPr lang="uk-UA" sz="2400" dirty="0">
              <a:effectLst/>
              <a:latin typeface="Times New Roman"/>
              <a:ea typeface="Times New Roman"/>
            </a:endParaRPr>
          </a:p>
        </p:txBody>
      </p:sp>
    </p:spTree>
    <p:extLst>
      <p:ext uri="{BB962C8B-B14F-4D97-AF65-F5344CB8AC3E}">
        <p14:creationId xmlns:p14="http://schemas.microsoft.com/office/powerpoint/2010/main" val="55979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87648"/>
            <a:ext cx="8568952" cy="7325082"/>
          </a:xfrm>
          <a:prstGeom prst="rect">
            <a:avLst/>
          </a:prstGeom>
        </p:spPr>
        <p:txBody>
          <a:bodyPr wrap="square">
            <a:spAutoFit/>
          </a:bodyPr>
          <a:lstStyle/>
          <a:p>
            <a:pPr indent="449580" algn="just">
              <a:spcAft>
                <a:spcPts val="0"/>
              </a:spcAft>
            </a:pPr>
            <a:endParaRPr lang="uk-UA" b="1" i="1" dirty="0" smtClean="0">
              <a:latin typeface="Times New Roman"/>
              <a:ea typeface="Times New Roman"/>
            </a:endParaRPr>
          </a:p>
          <a:p>
            <a:pPr indent="449580" algn="just">
              <a:spcAft>
                <a:spcPts val="0"/>
              </a:spcAft>
            </a:pPr>
            <a:endParaRPr lang="uk-UA" b="1" i="1" dirty="0">
              <a:latin typeface="Times New Roman"/>
              <a:ea typeface="Times New Roman"/>
            </a:endParaRPr>
          </a:p>
          <a:p>
            <a:pPr indent="449580" algn="just">
              <a:spcAft>
                <a:spcPts val="0"/>
              </a:spcAft>
            </a:pPr>
            <a:endParaRPr lang="uk-UA" b="1" i="1" dirty="0" smtClean="0">
              <a:latin typeface="Times New Roman"/>
              <a:ea typeface="Times New Roman"/>
            </a:endParaRPr>
          </a:p>
          <a:p>
            <a:pPr indent="449580" algn="just">
              <a:spcAft>
                <a:spcPts val="0"/>
              </a:spcAft>
            </a:pPr>
            <a:endParaRPr lang="uk-UA" b="1" i="1" dirty="0">
              <a:latin typeface="Times New Roman"/>
              <a:ea typeface="Times New Roman"/>
            </a:endParaRPr>
          </a:p>
          <a:p>
            <a:pPr indent="449580" algn="just">
              <a:spcAft>
                <a:spcPts val="0"/>
              </a:spcAft>
            </a:pPr>
            <a:endParaRPr lang="uk-UA" b="1" i="1" dirty="0" smtClean="0">
              <a:latin typeface="Times New Roman"/>
              <a:ea typeface="Times New Roman"/>
            </a:endParaRPr>
          </a:p>
          <a:p>
            <a:pPr indent="449580" algn="just">
              <a:spcAft>
                <a:spcPts val="0"/>
              </a:spcAft>
            </a:pPr>
            <a:r>
              <a:rPr lang="uk-UA" sz="2000" b="1" i="1" dirty="0" smtClean="0">
                <a:latin typeface="Times New Roman"/>
                <a:ea typeface="Times New Roman"/>
              </a:rPr>
              <a:t>Міжнародний </a:t>
            </a:r>
            <a:r>
              <a:rPr lang="uk-UA" sz="2000" b="1" i="1" dirty="0">
                <a:latin typeface="Times New Roman"/>
                <a:ea typeface="Times New Roman"/>
              </a:rPr>
              <a:t>державний кредит</a:t>
            </a:r>
            <a:r>
              <a:rPr lang="uk-UA" sz="2000" dirty="0">
                <a:latin typeface="Times New Roman"/>
                <a:ea typeface="Times New Roman"/>
              </a:rPr>
              <a:t> являє собою сукупність відносин, у яких держава виступає на світовому фінансовому ринку в ролі позичальника або кредитора. Ці відносини отримують форму державних зовнішніх позик. Як і внутрішні позики, вони </a:t>
            </a:r>
            <a:r>
              <a:rPr lang="uk-UA" sz="2000" spc="-10" dirty="0">
                <a:latin typeface="Times New Roman"/>
                <a:ea typeface="Times New Roman"/>
              </a:rPr>
              <a:t>надаються на умовах поворотності, терміновості і платності. Сума</a:t>
            </a:r>
            <a:r>
              <a:rPr lang="uk-UA" sz="2000" dirty="0">
                <a:latin typeface="Times New Roman"/>
                <a:ea typeface="Times New Roman"/>
              </a:rPr>
              <a:t> отриманих зовнішніх позик із нарахованими процентами включається в державний борг країни. Країнам, що терплять значні економічні і фінансові труднощі, зовнішні позики можуть даватися на пільгових умовах.</a:t>
            </a:r>
          </a:p>
          <a:p>
            <a:pPr indent="449580" algn="just">
              <a:spcAft>
                <a:spcPts val="0"/>
              </a:spcAft>
            </a:pPr>
            <a:r>
              <a:rPr lang="uk-UA" sz="2000" b="1" i="1" dirty="0">
                <a:latin typeface="Times New Roman"/>
                <a:ea typeface="Times New Roman"/>
              </a:rPr>
              <a:t>Основною метою </a:t>
            </a:r>
            <a:r>
              <a:rPr lang="uk-UA" sz="2000" b="1" dirty="0">
                <a:latin typeface="Times New Roman"/>
                <a:ea typeface="Times New Roman"/>
              </a:rPr>
              <a:t>	</a:t>
            </a:r>
            <a:r>
              <a:rPr lang="uk-UA" sz="2000" dirty="0">
                <a:latin typeface="Times New Roman"/>
                <a:ea typeface="Times New Roman"/>
              </a:rPr>
              <a:t> є сприяння зміцненню економічного потенціалу, подолання фінансових труднощів країни-одержувача, надання продовольчої допомоги.</a:t>
            </a:r>
          </a:p>
          <a:p>
            <a:pPr algn="just"/>
            <a:r>
              <a:rPr lang="uk-UA" sz="2000" dirty="0">
                <a:latin typeface="Times New Roman"/>
                <a:ea typeface="Times New Roman"/>
              </a:rPr>
              <a:t>Надання зовнішніх позик здійснюється за рахунок бюджетних коштів або спеціальних урядових фондів</a:t>
            </a:r>
            <a:r>
              <a:rPr lang="uk-UA" sz="2000" i="1" dirty="0">
                <a:latin typeface="Times New Roman"/>
                <a:ea typeface="Times New Roman"/>
              </a:rPr>
              <a:t>. Одержувачами </a:t>
            </a:r>
            <a:r>
              <a:rPr lang="uk-UA" sz="2000" dirty="0">
                <a:latin typeface="Times New Roman"/>
                <a:ea typeface="Times New Roman"/>
              </a:rPr>
              <a:t>позик можуть бути центральні уряди, республіканські й місцеві органи влади. </a:t>
            </a:r>
            <a:r>
              <a:rPr lang="uk-UA" sz="2000" i="1" dirty="0">
                <a:latin typeface="Times New Roman"/>
                <a:ea typeface="Times New Roman"/>
              </a:rPr>
              <a:t>Кредиторами</a:t>
            </a:r>
            <a:r>
              <a:rPr lang="uk-UA" sz="2000" dirty="0">
                <a:latin typeface="Times New Roman"/>
                <a:ea typeface="Times New Roman"/>
              </a:rPr>
              <a:t> можуть бути фінансово-кредитні установи й інші юридичні особи іноземних держав, приватні особи, міжнародні фінансові інституції, іноземні держави та їх угруповання. До їх числа належать Світовий банк, Міжнародний валютний фонд, Європейський банк реконструкції та розвитку, держави Європейського співтовариства. </a:t>
            </a:r>
            <a:endParaRPr lang="uk-UA" sz="2000" dirty="0"/>
          </a:p>
        </p:txBody>
      </p:sp>
    </p:spTree>
    <p:extLst>
      <p:ext uri="{BB962C8B-B14F-4D97-AF65-F5344CB8AC3E}">
        <p14:creationId xmlns:p14="http://schemas.microsoft.com/office/powerpoint/2010/main" val="44235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97346"/>
            <a:ext cx="8568952" cy="5847755"/>
          </a:xfrm>
          <a:prstGeom prst="rect">
            <a:avLst/>
          </a:prstGeom>
        </p:spPr>
        <p:txBody>
          <a:bodyPr wrap="square">
            <a:spAutoFit/>
          </a:bodyPr>
          <a:lstStyle/>
          <a:p>
            <a:pPr indent="449580" algn="just">
              <a:spcAft>
                <a:spcPts val="0"/>
              </a:spcAft>
            </a:pPr>
            <a:r>
              <a:rPr lang="uk-UA" sz="2200" b="1" i="1" dirty="0">
                <a:latin typeface="Times New Roman"/>
                <a:ea typeface="Times New Roman"/>
              </a:rPr>
              <a:t>Усі проекти, на які можуть бути </a:t>
            </a:r>
            <a:r>
              <a:rPr lang="uk-UA" sz="2200" b="1" i="1" spc="-10" dirty="0">
                <a:latin typeface="Times New Roman"/>
                <a:ea typeface="Times New Roman"/>
              </a:rPr>
              <a:t>надані позички цими організаціями, поділяються на чотири групи:</a:t>
            </a:r>
            <a:r>
              <a:rPr lang="uk-UA" sz="2200" b="1" i="1" dirty="0">
                <a:latin typeface="Times New Roman"/>
                <a:ea typeface="Times New Roman"/>
              </a:rPr>
              <a:t> </a:t>
            </a:r>
            <a:endParaRPr lang="uk-UA" sz="2200" b="1" i="1" dirty="0" smtClean="0">
              <a:latin typeface="Times New Roman"/>
              <a:ea typeface="Times New Roman"/>
            </a:endParaRPr>
          </a:p>
          <a:p>
            <a:pPr marL="342900" indent="-342900" algn="just">
              <a:spcAft>
                <a:spcPts val="0"/>
              </a:spcAft>
              <a:buFontTx/>
              <a:buChar char="-"/>
            </a:pPr>
            <a:r>
              <a:rPr lang="uk-UA" sz="2200" dirty="0" smtClean="0">
                <a:latin typeface="Times New Roman"/>
                <a:ea typeface="Times New Roman"/>
              </a:rPr>
              <a:t>проекти </a:t>
            </a:r>
            <a:r>
              <a:rPr lang="uk-UA" sz="2200" dirty="0">
                <a:latin typeface="Times New Roman"/>
                <a:ea typeface="Times New Roman"/>
              </a:rPr>
              <a:t>макроекономічної стабілізації економіки країни-пози­чальника; </a:t>
            </a:r>
            <a:endParaRPr lang="uk-UA" sz="2200" dirty="0" smtClean="0">
              <a:latin typeface="Times New Roman"/>
              <a:ea typeface="Times New Roman"/>
            </a:endParaRPr>
          </a:p>
          <a:p>
            <a:pPr marL="342900" indent="-342900" algn="just">
              <a:spcAft>
                <a:spcPts val="0"/>
              </a:spcAft>
              <a:buFontTx/>
              <a:buChar char="-"/>
            </a:pPr>
            <a:r>
              <a:rPr lang="uk-UA" sz="2200" dirty="0" smtClean="0">
                <a:latin typeface="Times New Roman"/>
                <a:ea typeface="Times New Roman"/>
              </a:rPr>
              <a:t>проекти </a:t>
            </a:r>
            <a:r>
              <a:rPr lang="uk-UA" sz="2200" dirty="0">
                <a:latin typeface="Times New Roman"/>
                <a:ea typeface="Times New Roman"/>
              </a:rPr>
              <a:t>структурних перетворень у певних секторах економіки; </a:t>
            </a:r>
            <a:endParaRPr lang="uk-UA" sz="2200" dirty="0" smtClean="0">
              <a:latin typeface="Times New Roman"/>
              <a:ea typeface="Times New Roman"/>
            </a:endParaRPr>
          </a:p>
          <a:p>
            <a:pPr marL="342900" indent="-342900" algn="just">
              <a:spcAft>
                <a:spcPts val="0"/>
              </a:spcAft>
              <a:buFontTx/>
              <a:buChar char="-"/>
            </a:pPr>
            <a:r>
              <a:rPr lang="uk-UA" sz="2200" dirty="0" smtClean="0">
                <a:latin typeface="Times New Roman"/>
                <a:ea typeface="Times New Roman"/>
              </a:rPr>
              <a:t>інвестиційні </a:t>
            </a:r>
            <a:r>
              <a:rPr lang="uk-UA" sz="2200" dirty="0">
                <a:latin typeface="Times New Roman"/>
                <a:ea typeface="Times New Roman"/>
              </a:rPr>
              <a:t>проекти; </a:t>
            </a:r>
            <a:endParaRPr lang="uk-UA" sz="2200" dirty="0" smtClean="0">
              <a:latin typeface="Times New Roman"/>
              <a:ea typeface="Times New Roman"/>
            </a:endParaRPr>
          </a:p>
          <a:p>
            <a:pPr marL="342900" indent="-342900" algn="just">
              <a:spcAft>
                <a:spcPts val="0"/>
              </a:spcAft>
              <a:buFontTx/>
              <a:buChar char="-"/>
            </a:pPr>
            <a:r>
              <a:rPr lang="uk-UA" sz="2200" dirty="0" smtClean="0">
                <a:latin typeface="Times New Roman"/>
                <a:ea typeface="Times New Roman"/>
              </a:rPr>
              <a:t>проекти </a:t>
            </a:r>
            <a:r>
              <a:rPr lang="uk-UA" sz="2200" dirty="0">
                <a:latin typeface="Times New Roman"/>
                <a:ea typeface="Times New Roman"/>
              </a:rPr>
              <a:t>технічної допомоги. </a:t>
            </a:r>
            <a:endParaRPr lang="uk-UA" sz="2200" dirty="0" smtClean="0">
              <a:latin typeface="Times New Roman"/>
              <a:ea typeface="Times New Roman"/>
            </a:endParaRPr>
          </a:p>
          <a:p>
            <a:pPr algn="just">
              <a:spcAft>
                <a:spcPts val="0"/>
              </a:spcAft>
            </a:pPr>
            <a:r>
              <a:rPr lang="uk-UA" sz="2200" spc="-10" dirty="0">
                <a:latin typeface="Times New Roman"/>
                <a:ea typeface="Times New Roman"/>
              </a:rPr>
              <a:t>	</a:t>
            </a:r>
            <a:r>
              <a:rPr lang="uk-UA" sz="2200" spc="-10" dirty="0" smtClean="0">
                <a:latin typeface="Times New Roman"/>
                <a:ea typeface="Times New Roman"/>
              </a:rPr>
              <a:t>Кредити </a:t>
            </a:r>
            <a:r>
              <a:rPr lang="uk-UA" sz="2200" spc="-10" dirty="0">
                <a:latin typeface="Times New Roman"/>
                <a:ea typeface="Times New Roman"/>
              </a:rPr>
              <a:t>міжнародних фінансових організацій надаються на вигі</a:t>
            </a:r>
            <a:r>
              <a:rPr lang="uk-UA" sz="2200" dirty="0">
                <a:latin typeface="Times New Roman"/>
                <a:ea typeface="Times New Roman"/>
              </a:rPr>
              <a:t>дних умовах під низькі проценти (5—7 % річних) на строк до 20 років. Позики країн Євросоюзу в основному є допомогою </a:t>
            </a:r>
            <a:r>
              <a:rPr lang="uk-UA" sz="2200" spc="-10" dirty="0">
                <a:latin typeface="Times New Roman"/>
                <a:ea typeface="Times New Roman"/>
              </a:rPr>
              <a:t>розвитку країнам, що здійснюють ринкові перетворення, і отримання</a:t>
            </a:r>
            <a:r>
              <a:rPr lang="uk-UA" sz="2200" dirty="0">
                <a:latin typeface="Times New Roman"/>
                <a:ea typeface="Times New Roman"/>
              </a:rPr>
              <a:t> доходу не має першочергового значення. Найбільшу складність для держави як у плані зростання зовнішньої заборгованості, так і в плані використання кредитів становлять запозичення, одержані від іноземних комерційних структур під гарантію уряду. Ці кредити, як підтверджує досвід багатьох країн, мають найнижчі показники щодо ефективності використання.</a:t>
            </a:r>
            <a:endParaRPr lang="uk-UA" sz="2200" dirty="0">
              <a:effectLst/>
              <a:latin typeface="Times New Roman"/>
              <a:ea typeface="Times New Roman"/>
            </a:endParaRPr>
          </a:p>
        </p:txBody>
      </p:sp>
    </p:spTree>
    <p:extLst>
      <p:ext uri="{BB962C8B-B14F-4D97-AF65-F5344CB8AC3E}">
        <p14:creationId xmlns:p14="http://schemas.microsoft.com/office/powerpoint/2010/main" val="1813696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97346"/>
            <a:ext cx="8640960" cy="5632311"/>
          </a:xfrm>
          <a:prstGeom prst="rect">
            <a:avLst/>
          </a:prstGeom>
        </p:spPr>
        <p:txBody>
          <a:bodyPr wrap="square">
            <a:spAutoFit/>
          </a:bodyPr>
          <a:lstStyle/>
          <a:p>
            <a:pPr marL="449580" algn="just">
              <a:spcAft>
                <a:spcPts val="0"/>
              </a:spcAft>
            </a:pPr>
            <a:r>
              <a:rPr lang="uk-UA" sz="2400" dirty="0">
                <a:latin typeface="Times New Roman"/>
                <a:ea typeface="Times New Roman"/>
              </a:rPr>
              <a:t>Як уже зазначалося, державні позики є основною формою державного кредиту. </a:t>
            </a:r>
            <a:r>
              <a:rPr lang="uk-UA" sz="2400" b="1" i="1" dirty="0">
                <a:latin typeface="Times New Roman"/>
                <a:ea typeface="Times New Roman"/>
              </a:rPr>
              <a:t>Класифікація державних позик</a:t>
            </a:r>
            <a:r>
              <a:rPr lang="uk-UA" sz="2400" i="1" dirty="0">
                <a:latin typeface="Times New Roman"/>
                <a:ea typeface="Times New Roman"/>
              </a:rPr>
              <a:t> </a:t>
            </a:r>
            <a:r>
              <a:rPr lang="uk-UA" sz="2400" dirty="0">
                <a:latin typeface="Times New Roman"/>
                <a:ea typeface="Times New Roman"/>
              </a:rPr>
              <a:t>здійснюється за такими ознаками:</a:t>
            </a:r>
          </a:p>
          <a:p>
            <a:pPr indent="449580" algn="just">
              <a:spcAft>
                <a:spcPts val="0"/>
              </a:spcAft>
            </a:pPr>
            <a:r>
              <a:rPr lang="uk-UA" sz="2400" dirty="0">
                <a:latin typeface="Times New Roman"/>
                <a:ea typeface="Times New Roman"/>
              </a:rPr>
              <a:t>1) </a:t>
            </a:r>
            <a:r>
              <a:rPr lang="uk-UA" sz="2400" i="1" dirty="0">
                <a:latin typeface="Times New Roman"/>
                <a:ea typeface="Times New Roman"/>
              </a:rPr>
              <a:t>за правовим оформленням</a:t>
            </a:r>
            <a:r>
              <a:rPr lang="uk-UA" sz="2400" dirty="0">
                <a:latin typeface="Times New Roman"/>
                <a:ea typeface="Times New Roman"/>
              </a:rPr>
              <a:t> розрізняють державні позики, що оформляються підписними зобов’язаннями або надаються на підставі угод (безоблігаційні), і забезпечені випуском цінних паперів (облігаційні). Угодами оформляються, як правило, кредити від урядів інших країн, міжнародних організацій та фінансових інституцій. За допомогою цінних паперів мобілізуються кошти на фінансовому ринку;</a:t>
            </a:r>
          </a:p>
          <a:p>
            <a:pPr indent="449580" algn="just">
              <a:spcAft>
                <a:spcPts val="0"/>
              </a:spcAft>
            </a:pPr>
            <a:r>
              <a:rPr lang="uk-UA" sz="2400" dirty="0">
                <a:latin typeface="Times New Roman"/>
                <a:ea typeface="Times New Roman"/>
              </a:rPr>
              <a:t>2) </a:t>
            </a:r>
            <a:r>
              <a:rPr lang="uk-UA" sz="2400" i="1" dirty="0">
                <a:latin typeface="Times New Roman"/>
                <a:ea typeface="Times New Roman"/>
              </a:rPr>
              <a:t>залежно від місця розміщення</a:t>
            </a:r>
            <a:r>
              <a:rPr lang="uk-UA" sz="2400" dirty="0">
                <a:latin typeface="Times New Roman"/>
                <a:ea typeface="Times New Roman"/>
              </a:rPr>
              <a:t> позик їх поділяють на </a:t>
            </a:r>
            <a:r>
              <a:rPr lang="uk-UA" sz="2400" b="1" i="1" dirty="0">
                <a:latin typeface="Times New Roman"/>
                <a:ea typeface="Times New Roman"/>
              </a:rPr>
              <a:t>внутрішні</a:t>
            </a:r>
            <a:r>
              <a:rPr lang="uk-UA" sz="2400" dirty="0">
                <a:latin typeface="Times New Roman"/>
                <a:ea typeface="Times New Roman"/>
              </a:rPr>
              <a:t> — на внутрішньому фінансовому ринку (надаються юридичними і фізичними особами даної країни) і </a:t>
            </a:r>
            <a:r>
              <a:rPr lang="uk-UA" sz="2400" b="1" i="1" dirty="0">
                <a:latin typeface="Times New Roman"/>
                <a:ea typeface="Times New Roman"/>
              </a:rPr>
              <a:t>зовнішні</a:t>
            </a:r>
            <a:r>
              <a:rPr lang="uk-UA" sz="2400" dirty="0">
                <a:latin typeface="Times New Roman"/>
                <a:ea typeface="Times New Roman"/>
              </a:rPr>
              <a:t> — надходять ззовні від урядів, юридичних і фізичних осіб інших країн, міжнародних організацій і фінансових інституцій;</a:t>
            </a:r>
            <a:endParaRPr lang="uk-UA" sz="2400" dirty="0">
              <a:effectLst/>
              <a:latin typeface="Times New Roman"/>
              <a:ea typeface="Times New Roman"/>
            </a:endParaRPr>
          </a:p>
        </p:txBody>
      </p:sp>
    </p:spTree>
    <p:extLst>
      <p:ext uri="{BB962C8B-B14F-4D97-AF65-F5344CB8AC3E}">
        <p14:creationId xmlns:p14="http://schemas.microsoft.com/office/powerpoint/2010/main" val="276001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784975"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0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87648"/>
            <a:ext cx="8568952" cy="7325082"/>
          </a:xfrm>
          <a:prstGeom prst="rect">
            <a:avLst/>
          </a:prstGeom>
        </p:spPr>
        <p:txBody>
          <a:bodyPr wrap="square">
            <a:spAutoFit/>
          </a:bodyPr>
          <a:lstStyle/>
          <a:p>
            <a:pPr indent="449580" algn="just">
              <a:spcAft>
                <a:spcPts val="0"/>
              </a:spcAft>
            </a:pPr>
            <a:endParaRPr lang="uk-UA" dirty="0" smtClean="0">
              <a:latin typeface="Times New Roman"/>
              <a:ea typeface="Times New Roman"/>
            </a:endParaRPr>
          </a:p>
          <a:p>
            <a:pPr indent="449580" algn="just">
              <a:spcAft>
                <a:spcPts val="0"/>
              </a:spcAft>
            </a:pPr>
            <a:endParaRPr lang="uk-UA" dirty="0">
              <a:latin typeface="Times New Roman"/>
              <a:ea typeface="Times New Roman"/>
            </a:endParaRPr>
          </a:p>
          <a:p>
            <a:pPr indent="449580" algn="just">
              <a:spcAft>
                <a:spcPts val="0"/>
              </a:spcAft>
            </a:pPr>
            <a:endParaRPr lang="uk-UA" dirty="0" smtClean="0">
              <a:latin typeface="Times New Roman"/>
              <a:ea typeface="Times New Roman"/>
            </a:endParaRPr>
          </a:p>
          <a:p>
            <a:pPr indent="449580" algn="just">
              <a:spcAft>
                <a:spcPts val="0"/>
              </a:spcAft>
            </a:pPr>
            <a:endParaRPr lang="uk-UA" dirty="0">
              <a:latin typeface="Times New Roman"/>
              <a:ea typeface="Times New Roman"/>
            </a:endParaRPr>
          </a:p>
          <a:p>
            <a:pPr indent="449580" algn="just">
              <a:spcAft>
                <a:spcPts val="0"/>
              </a:spcAft>
            </a:pPr>
            <a:endParaRPr lang="uk-UA" dirty="0" smtClean="0">
              <a:latin typeface="Times New Roman"/>
              <a:ea typeface="Times New Roman"/>
            </a:endParaRPr>
          </a:p>
          <a:p>
            <a:pPr indent="449580" algn="just">
              <a:spcAft>
                <a:spcPts val="0"/>
              </a:spcAft>
            </a:pPr>
            <a:r>
              <a:rPr lang="uk-UA" sz="2000" dirty="0" smtClean="0">
                <a:latin typeface="Times New Roman"/>
                <a:ea typeface="Times New Roman"/>
              </a:rPr>
              <a:t>3</a:t>
            </a:r>
            <a:r>
              <a:rPr lang="uk-UA" sz="2000" dirty="0">
                <a:latin typeface="Times New Roman"/>
                <a:ea typeface="Times New Roman"/>
              </a:rPr>
              <a:t>) </a:t>
            </a:r>
            <a:r>
              <a:rPr lang="uk-UA" sz="2000" i="1" dirty="0">
                <a:latin typeface="Times New Roman"/>
                <a:ea typeface="Times New Roman"/>
              </a:rPr>
              <a:t>за правом емісії</a:t>
            </a:r>
            <a:r>
              <a:rPr lang="uk-UA" sz="2000" dirty="0">
                <a:latin typeface="Times New Roman"/>
                <a:ea typeface="Times New Roman"/>
              </a:rPr>
              <a:t> розрізняють </a:t>
            </a:r>
            <a:r>
              <a:rPr lang="uk-UA" sz="2000" b="1" i="1" dirty="0">
                <a:latin typeface="Times New Roman"/>
                <a:ea typeface="Times New Roman"/>
              </a:rPr>
              <a:t>державні</a:t>
            </a:r>
            <a:r>
              <a:rPr lang="uk-UA" sz="2000" i="1" dirty="0">
                <a:latin typeface="Times New Roman"/>
                <a:ea typeface="Times New Roman"/>
              </a:rPr>
              <a:t> </a:t>
            </a:r>
            <a:r>
              <a:rPr lang="uk-UA" sz="2000" dirty="0">
                <a:latin typeface="Times New Roman"/>
                <a:ea typeface="Times New Roman"/>
              </a:rPr>
              <a:t>й</a:t>
            </a:r>
            <a:r>
              <a:rPr lang="uk-UA" sz="2000" i="1" dirty="0">
                <a:latin typeface="Times New Roman"/>
                <a:ea typeface="Times New Roman"/>
              </a:rPr>
              <a:t> </a:t>
            </a:r>
            <a:r>
              <a:rPr lang="uk-UA" sz="2000" b="1" i="1" dirty="0">
                <a:latin typeface="Times New Roman"/>
                <a:ea typeface="Times New Roman"/>
              </a:rPr>
              <a:t>місцеві позики</a:t>
            </a:r>
            <a:r>
              <a:rPr lang="uk-UA" sz="2000" dirty="0">
                <a:latin typeface="Times New Roman"/>
                <a:ea typeface="Times New Roman"/>
              </a:rPr>
              <a:t>. Державні позики випускаються центральними органами управління. Находження від них спрямовуються в Державний бюджет. Місцеві позики випускаються місцевими органами управління і спрямовуються у відповідні місцеві бюджети;</a:t>
            </a:r>
          </a:p>
          <a:p>
            <a:pPr indent="449580" algn="just">
              <a:spcAft>
                <a:spcPts val="0"/>
              </a:spcAft>
            </a:pPr>
            <a:r>
              <a:rPr lang="uk-UA" sz="2000" dirty="0">
                <a:latin typeface="Times New Roman"/>
                <a:ea typeface="Times New Roman"/>
              </a:rPr>
              <a:t>4) </a:t>
            </a:r>
            <a:r>
              <a:rPr lang="uk-UA" sz="2000" i="1" dirty="0">
                <a:latin typeface="Times New Roman"/>
                <a:ea typeface="Times New Roman"/>
              </a:rPr>
              <a:t>за характером використання</a:t>
            </a:r>
            <a:r>
              <a:rPr lang="uk-UA" sz="2000" dirty="0">
                <a:latin typeface="Times New Roman"/>
                <a:ea typeface="Times New Roman"/>
              </a:rPr>
              <a:t> цінних паперів бувають</a:t>
            </a:r>
            <a:r>
              <a:rPr lang="uk-UA" sz="2000" i="1" dirty="0">
                <a:latin typeface="Times New Roman"/>
                <a:ea typeface="Times New Roman"/>
              </a:rPr>
              <a:t> </a:t>
            </a:r>
            <a:r>
              <a:rPr lang="uk-UA" sz="2000" b="1" i="1" dirty="0">
                <a:latin typeface="Times New Roman"/>
                <a:ea typeface="Times New Roman"/>
              </a:rPr>
              <a:t>ринкові</a:t>
            </a:r>
            <a:r>
              <a:rPr lang="uk-UA" sz="2000" i="1" dirty="0">
                <a:latin typeface="Times New Roman"/>
                <a:ea typeface="Times New Roman"/>
              </a:rPr>
              <a:t> </a:t>
            </a:r>
            <a:r>
              <a:rPr lang="uk-UA" sz="2000" dirty="0">
                <a:latin typeface="Times New Roman"/>
                <a:ea typeface="Times New Roman"/>
              </a:rPr>
              <a:t>та</a:t>
            </a:r>
            <a:r>
              <a:rPr lang="uk-UA" sz="2000" i="1" dirty="0">
                <a:latin typeface="Times New Roman"/>
                <a:ea typeface="Times New Roman"/>
              </a:rPr>
              <a:t> </a:t>
            </a:r>
            <a:r>
              <a:rPr lang="uk-UA" sz="2000" b="1" i="1" dirty="0">
                <a:latin typeface="Times New Roman"/>
                <a:ea typeface="Times New Roman"/>
              </a:rPr>
              <a:t>неринкові</a:t>
            </a:r>
            <a:r>
              <a:rPr lang="uk-UA" sz="2000" b="1" dirty="0">
                <a:latin typeface="Times New Roman"/>
                <a:ea typeface="Times New Roman"/>
              </a:rPr>
              <a:t> </a:t>
            </a:r>
            <a:r>
              <a:rPr lang="uk-UA" sz="2000" b="1" i="1" dirty="0">
                <a:latin typeface="Times New Roman"/>
                <a:ea typeface="Times New Roman"/>
              </a:rPr>
              <a:t>позики</a:t>
            </a:r>
            <a:r>
              <a:rPr lang="uk-UA" sz="2000" dirty="0">
                <a:latin typeface="Times New Roman"/>
                <a:ea typeface="Times New Roman"/>
              </a:rPr>
              <a:t>. Облігації (казначейські зобов’язання) ринкових позик вільно купуються, продаються і перепродаються на ринку цінних паперів. Неринкові позики не допускають виходу цінних паперів на ринок, тобто їх власники не можуть їх перепродати;</a:t>
            </a:r>
          </a:p>
          <a:p>
            <a:pPr indent="449580" algn="just">
              <a:spcAft>
                <a:spcPts val="0"/>
              </a:spcAft>
            </a:pPr>
            <a:r>
              <a:rPr lang="uk-UA" sz="2000" dirty="0">
                <a:latin typeface="Times New Roman"/>
                <a:ea typeface="Times New Roman"/>
              </a:rPr>
              <a:t>5) </a:t>
            </a:r>
            <a:r>
              <a:rPr lang="uk-UA" sz="2000" i="1" dirty="0">
                <a:latin typeface="Times New Roman"/>
                <a:ea typeface="Times New Roman"/>
              </a:rPr>
              <a:t>залежно від установлення забезпеченості</a:t>
            </a:r>
            <a:r>
              <a:rPr lang="uk-UA" sz="2000" dirty="0">
                <a:latin typeface="Times New Roman"/>
                <a:ea typeface="Times New Roman"/>
              </a:rPr>
              <a:t> державні позики поділяються на </a:t>
            </a:r>
            <a:r>
              <a:rPr lang="uk-UA" sz="2000" b="1" i="1" dirty="0">
                <a:latin typeface="Times New Roman"/>
                <a:ea typeface="Times New Roman"/>
              </a:rPr>
              <a:t>заставні</a:t>
            </a:r>
            <a:r>
              <a:rPr lang="uk-UA" sz="2000" i="1" dirty="0">
                <a:latin typeface="Times New Roman"/>
                <a:ea typeface="Times New Roman"/>
              </a:rPr>
              <a:t> </a:t>
            </a:r>
            <a:r>
              <a:rPr lang="uk-UA" sz="2000" dirty="0">
                <a:latin typeface="Times New Roman"/>
                <a:ea typeface="Times New Roman"/>
              </a:rPr>
              <a:t>й</a:t>
            </a:r>
            <a:r>
              <a:rPr lang="uk-UA" sz="2000" i="1" dirty="0">
                <a:latin typeface="Times New Roman"/>
                <a:ea typeface="Times New Roman"/>
              </a:rPr>
              <a:t> </a:t>
            </a:r>
            <a:r>
              <a:rPr lang="uk-UA" sz="2000" b="1" i="1" dirty="0" err="1">
                <a:latin typeface="Times New Roman"/>
                <a:ea typeface="Times New Roman"/>
              </a:rPr>
              <a:t>беззаставні</a:t>
            </a:r>
            <a:r>
              <a:rPr lang="uk-UA" sz="2000" dirty="0">
                <a:latin typeface="Times New Roman"/>
                <a:ea typeface="Times New Roman"/>
              </a:rPr>
              <a:t>. Заставні позики відображають один з головних принципів кредитування — матеріальної забезпеченості. Заставні позики забезпечуються державним майном чи конкретними доходами. </a:t>
            </a:r>
            <a:r>
              <a:rPr lang="uk-UA" sz="2000" dirty="0" err="1">
                <a:latin typeface="Times New Roman"/>
                <a:ea typeface="Times New Roman"/>
              </a:rPr>
              <a:t>Беззаставні</a:t>
            </a:r>
            <a:r>
              <a:rPr lang="uk-UA" sz="2000" dirty="0">
                <a:latin typeface="Times New Roman"/>
                <a:ea typeface="Times New Roman"/>
              </a:rPr>
              <a:t> не мають конкретного матеріального забезпечення. Їх надійність визначається авторитетом держави її статусом у світовому співтоваристві;</a:t>
            </a:r>
          </a:p>
          <a:p>
            <a:pPr indent="449580" algn="just">
              <a:spcAft>
                <a:spcPts val="0"/>
              </a:spcAft>
            </a:pPr>
            <a:r>
              <a:rPr lang="uk-UA" sz="2000" dirty="0">
                <a:latin typeface="Times New Roman"/>
                <a:ea typeface="Times New Roman"/>
              </a:rPr>
              <a:t>6) </a:t>
            </a:r>
            <a:r>
              <a:rPr lang="uk-UA" sz="2000" i="1" dirty="0">
                <a:latin typeface="Times New Roman"/>
                <a:ea typeface="Times New Roman"/>
              </a:rPr>
              <a:t>відповідно до терміну погашення заборгованості</a:t>
            </a:r>
            <a:r>
              <a:rPr lang="uk-UA" sz="2000" dirty="0">
                <a:latin typeface="Times New Roman"/>
                <a:ea typeface="Times New Roman"/>
              </a:rPr>
              <a:t> розрізняють </a:t>
            </a:r>
            <a:r>
              <a:rPr lang="uk-UA" sz="2000" b="1" i="1" dirty="0">
                <a:latin typeface="Times New Roman"/>
                <a:ea typeface="Times New Roman"/>
              </a:rPr>
              <a:t>короткострокові</a:t>
            </a:r>
            <a:r>
              <a:rPr lang="uk-UA" sz="2000" dirty="0">
                <a:latin typeface="Times New Roman"/>
                <a:ea typeface="Times New Roman"/>
              </a:rPr>
              <a:t> (термін погашення до одного року), </a:t>
            </a:r>
            <a:r>
              <a:rPr lang="uk-UA" sz="2000" b="1" i="1" dirty="0">
                <a:latin typeface="Times New Roman"/>
                <a:ea typeface="Times New Roman"/>
              </a:rPr>
              <a:t>середньострокові</a:t>
            </a:r>
            <a:r>
              <a:rPr lang="uk-UA" sz="2000" dirty="0">
                <a:latin typeface="Times New Roman"/>
                <a:ea typeface="Times New Roman"/>
              </a:rPr>
              <a:t> (від 1 до 5 років), </a:t>
            </a:r>
            <a:r>
              <a:rPr lang="uk-UA" sz="2000" b="1" i="1" dirty="0">
                <a:latin typeface="Times New Roman"/>
                <a:ea typeface="Times New Roman"/>
              </a:rPr>
              <a:t>довгострокові</a:t>
            </a:r>
            <a:r>
              <a:rPr lang="uk-UA" sz="2000" dirty="0">
                <a:latin typeface="Times New Roman"/>
                <a:ea typeface="Times New Roman"/>
              </a:rPr>
              <a:t> (понад 5 років);</a:t>
            </a:r>
            <a:endParaRPr lang="uk-UA" sz="2000" dirty="0">
              <a:effectLst/>
              <a:latin typeface="Times New Roman"/>
              <a:ea typeface="Times New Roman"/>
            </a:endParaRPr>
          </a:p>
        </p:txBody>
      </p:sp>
    </p:spTree>
    <p:extLst>
      <p:ext uri="{BB962C8B-B14F-4D97-AF65-F5344CB8AC3E}">
        <p14:creationId xmlns:p14="http://schemas.microsoft.com/office/powerpoint/2010/main" val="4017646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633650"/>
            <a:ext cx="8424936" cy="6155531"/>
          </a:xfrm>
          <a:prstGeom prst="rect">
            <a:avLst/>
          </a:prstGeom>
        </p:spPr>
        <p:txBody>
          <a:bodyPr wrap="square">
            <a:spAutoFit/>
          </a:bodyPr>
          <a:lstStyle/>
          <a:p>
            <a:pPr indent="449580" algn="just">
              <a:spcAft>
                <a:spcPts val="0"/>
              </a:spcAft>
            </a:pPr>
            <a:endParaRPr lang="uk-UA" dirty="0" smtClean="0">
              <a:latin typeface="Times New Roman"/>
              <a:ea typeface="Times New Roman"/>
            </a:endParaRPr>
          </a:p>
          <a:p>
            <a:pPr indent="449580" algn="just">
              <a:spcAft>
                <a:spcPts val="0"/>
              </a:spcAft>
            </a:pPr>
            <a:endParaRPr lang="uk-UA" dirty="0">
              <a:latin typeface="Times New Roman"/>
              <a:ea typeface="Times New Roman"/>
            </a:endParaRPr>
          </a:p>
          <a:p>
            <a:pPr indent="449580" algn="just">
              <a:spcAft>
                <a:spcPts val="0"/>
              </a:spcAft>
            </a:pPr>
            <a:endParaRPr lang="uk-UA" dirty="0" smtClean="0">
              <a:latin typeface="Times New Roman"/>
              <a:ea typeface="Times New Roman"/>
            </a:endParaRPr>
          </a:p>
          <a:p>
            <a:pPr indent="449580" algn="just">
              <a:spcAft>
                <a:spcPts val="0"/>
              </a:spcAft>
            </a:pPr>
            <a:r>
              <a:rPr lang="uk-UA" sz="2000" dirty="0" smtClean="0">
                <a:latin typeface="Times New Roman"/>
                <a:ea typeface="Times New Roman"/>
              </a:rPr>
              <a:t>7</a:t>
            </a:r>
            <a:r>
              <a:rPr lang="uk-UA" sz="2000" dirty="0">
                <a:latin typeface="Times New Roman"/>
                <a:ea typeface="Times New Roman"/>
              </a:rPr>
              <a:t>) </a:t>
            </a:r>
            <a:r>
              <a:rPr lang="uk-UA" sz="2000" i="1" dirty="0">
                <a:latin typeface="Times New Roman"/>
                <a:ea typeface="Times New Roman"/>
              </a:rPr>
              <a:t>за характером виплати доходу</a:t>
            </a:r>
            <a:r>
              <a:rPr lang="uk-UA" sz="2000" dirty="0">
                <a:latin typeface="Times New Roman"/>
                <a:ea typeface="Times New Roman"/>
              </a:rPr>
              <a:t> державні позики поділяються на </a:t>
            </a:r>
            <a:r>
              <a:rPr lang="uk-UA" sz="2000" b="1" i="1" dirty="0">
                <a:latin typeface="Times New Roman"/>
                <a:ea typeface="Times New Roman"/>
              </a:rPr>
              <a:t>процентні</a:t>
            </a:r>
            <a:r>
              <a:rPr lang="uk-UA" sz="2000" dirty="0">
                <a:latin typeface="Times New Roman"/>
                <a:ea typeface="Times New Roman"/>
              </a:rPr>
              <a:t>, </a:t>
            </a:r>
            <a:r>
              <a:rPr lang="uk-UA" sz="2000" b="1" i="1" dirty="0">
                <a:latin typeface="Times New Roman"/>
                <a:ea typeface="Times New Roman"/>
              </a:rPr>
              <a:t>виграшні</a:t>
            </a:r>
            <a:r>
              <a:rPr lang="uk-UA" sz="2000" dirty="0">
                <a:latin typeface="Times New Roman"/>
                <a:ea typeface="Times New Roman"/>
              </a:rPr>
              <a:t> та </a:t>
            </a:r>
            <a:r>
              <a:rPr lang="uk-UA" sz="2000" b="1" i="1" dirty="0">
                <a:latin typeface="Times New Roman"/>
                <a:ea typeface="Times New Roman"/>
              </a:rPr>
              <a:t>дисконтні</a:t>
            </a:r>
            <a:r>
              <a:rPr lang="uk-UA" sz="2000" dirty="0">
                <a:latin typeface="Times New Roman"/>
                <a:ea typeface="Times New Roman"/>
              </a:rPr>
              <a:t> (з нульовим купоном). За процентними позиками дохід виплачується у вигляді позикового процента. При цьому може встановлюватись як твердо фіксована на весь період позики ставка, так і плаваюча, тобто така, яка змінюється залежно від різних чинників, насамперед попиту і пропонування на кредитному ринку. Виплата процентного доходу здійснюється на купонній основі. Вона може проводиться щорічно, раз на півріччя, щоквартально. Якщо позики виграшні, то виплата доходу здійснюється на підставі </a:t>
            </a:r>
            <a:r>
              <a:rPr lang="uk-UA" sz="2000" dirty="0" err="1">
                <a:latin typeface="Times New Roman"/>
                <a:ea typeface="Times New Roman"/>
              </a:rPr>
              <a:t>.проведення</a:t>
            </a:r>
            <a:r>
              <a:rPr lang="uk-UA" sz="2000" dirty="0">
                <a:latin typeface="Times New Roman"/>
                <a:ea typeface="Times New Roman"/>
              </a:rPr>
              <a:t> тиражів-виграшів. Дохід у такий спосіб отримують не всі кредитори, </a:t>
            </a:r>
            <a:r>
              <a:rPr lang="uk-UA" sz="2000" spc="-20" dirty="0">
                <a:latin typeface="Times New Roman"/>
                <a:ea typeface="Times New Roman"/>
              </a:rPr>
              <a:t>а тільки ті, чиї облігації виграли. Така система доцільна при незна</a:t>
            </a:r>
            <a:r>
              <a:rPr lang="uk-UA" sz="2000" dirty="0">
                <a:latin typeface="Times New Roman"/>
                <a:ea typeface="Times New Roman"/>
              </a:rPr>
              <a:t>чних сумах позики, що припадають на одну особу, унаслідок чого процентний дохід не може істотно стимулювати надання позики державі. Дисконтні позики характерні тим, що державні цінні папери купуються з певною скидкою, а погашаються за номінальною вартістю. Зазначена різниця формує дохід кредитора. За такими цінними паперами відсутні купони, тому їх ще називають облігаціями з нульовим купоном;</a:t>
            </a:r>
            <a:endParaRPr lang="uk-UA" sz="2000" dirty="0">
              <a:effectLst/>
              <a:latin typeface="Times New Roman"/>
              <a:ea typeface="Times New Roman"/>
            </a:endParaRPr>
          </a:p>
        </p:txBody>
      </p:sp>
    </p:spTree>
    <p:extLst>
      <p:ext uri="{BB962C8B-B14F-4D97-AF65-F5344CB8AC3E}">
        <p14:creationId xmlns:p14="http://schemas.microsoft.com/office/powerpoint/2010/main" val="188203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612845"/>
            <a:ext cx="8640960" cy="3785652"/>
          </a:xfrm>
          <a:prstGeom prst="rect">
            <a:avLst/>
          </a:prstGeom>
        </p:spPr>
        <p:txBody>
          <a:bodyPr wrap="square">
            <a:spAutoFit/>
          </a:bodyPr>
          <a:lstStyle/>
          <a:p>
            <a:pPr indent="449580" algn="just">
              <a:spcAft>
                <a:spcPts val="0"/>
              </a:spcAft>
            </a:pPr>
            <a:r>
              <a:rPr lang="uk-UA" sz="2000" dirty="0">
                <a:latin typeface="Times New Roman"/>
                <a:ea typeface="Times New Roman"/>
              </a:rPr>
              <a:t>8) </a:t>
            </a:r>
            <a:r>
              <a:rPr lang="uk-UA" sz="2000" i="1" dirty="0">
                <a:latin typeface="Times New Roman"/>
                <a:ea typeface="Times New Roman"/>
              </a:rPr>
              <a:t>за характером погашення заборгованості</a:t>
            </a:r>
            <a:r>
              <a:rPr lang="uk-UA" sz="2000" dirty="0">
                <a:latin typeface="Times New Roman"/>
                <a:ea typeface="Times New Roman"/>
              </a:rPr>
              <a:t> розрізняють </a:t>
            </a:r>
            <a:r>
              <a:rPr lang="uk-UA" sz="2000" b="1" dirty="0">
                <a:latin typeface="Times New Roman"/>
                <a:ea typeface="Times New Roman"/>
              </a:rPr>
              <a:t>одноразову виплату і виплату частинами. </a:t>
            </a:r>
            <a:r>
              <a:rPr lang="uk-UA" sz="2000" dirty="0">
                <a:latin typeface="Times New Roman"/>
                <a:ea typeface="Times New Roman"/>
              </a:rPr>
              <a:t>У разі погашення частинами може застосовуватись три варіанти. Перший — позика погашається рівними частинами протягом кількох років. Другий — позика погашається щоразу наростаючими сумами. Третій — щоразу сума зменшується. Другий варіант застосовується тоді, коли передбачається в перспективі щорічне зростання доходів держави, третій — навпаки, коли доходи будуть зменшуватись чи зростати державні видатки;</a:t>
            </a:r>
          </a:p>
          <a:p>
            <a:pPr indent="449580" algn="just">
              <a:spcAft>
                <a:spcPts val="0"/>
              </a:spcAft>
            </a:pPr>
            <a:r>
              <a:rPr lang="uk-UA" sz="2000" dirty="0">
                <a:latin typeface="Times New Roman"/>
                <a:ea typeface="Times New Roman"/>
              </a:rPr>
              <a:t>9) </a:t>
            </a:r>
            <a:r>
              <a:rPr lang="uk-UA" sz="2000" i="1" dirty="0">
                <a:latin typeface="Times New Roman"/>
                <a:ea typeface="Times New Roman"/>
              </a:rPr>
              <a:t>залежно від зобов’язань держави в погашенні боргу</a:t>
            </a:r>
            <a:r>
              <a:rPr lang="uk-UA" sz="2000" dirty="0">
                <a:latin typeface="Times New Roman"/>
                <a:ea typeface="Times New Roman"/>
              </a:rPr>
              <a:t> розрізняють </a:t>
            </a:r>
            <a:r>
              <a:rPr lang="uk-UA" sz="2000" b="1" dirty="0">
                <a:latin typeface="Times New Roman"/>
                <a:ea typeface="Times New Roman"/>
              </a:rPr>
              <a:t>позики з правом і без права дострокового погашення. Право</a:t>
            </a:r>
            <a:r>
              <a:rPr lang="uk-UA" sz="2000" dirty="0">
                <a:latin typeface="Times New Roman"/>
                <a:ea typeface="Times New Roman"/>
              </a:rPr>
              <a:t> дострокового погашення дає змогу державі враховувати ситуацію на фінансовому ринку.</a:t>
            </a:r>
            <a:endParaRPr lang="uk-UA" sz="2000" dirty="0">
              <a:effectLst/>
              <a:latin typeface="Times New Roman"/>
              <a:ea typeface="Times New Roman"/>
            </a:endParaRPr>
          </a:p>
        </p:txBody>
      </p:sp>
    </p:spTree>
    <p:extLst>
      <p:ext uri="{BB962C8B-B14F-4D97-AF65-F5344CB8AC3E}">
        <p14:creationId xmlns:p14="http://schemas.microsoft.com/office/powerpoint/2010/main" val="7471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0"/>
            <a:ext cx="8568952" cy="6370975"/>
          </a:xfrm>
          <a:prstGeom prst="rect">
            <a:avLst/>
          </a:prstGeom>
        </p:spPr>
        <p:txBody>
          <a:bodyPr wrap="square">
            <a:spAutoFit/>
          </a:bodyPr>
          <a:lstStyle/>
          <a:p>
            <a:pPr indent="228600" algn="just">
              <a:spcAft>
                <a:spcPts val="0"/>
              </a:spcAft>
            </a:pPr>
            <a:endParaRPr lang="uk-UA" sz="2400" dirty="0" smtClean="0">
              <a:latin typeface="Times New Roman"/>
              <a:ea typeface="Times New Roman"/>
            </a:endParaRPr>
          </a:p>
          <a:p>
            <a:pPr indent="228600" algn="just">
              <a:spcAft>
                <a:spcPts val="0"/>
              </a:spcAft>
            </a:pPr>
            <a:r>
              <a:rPr lang="uk-UA" sz="2400" dirty="0" smtClean="0">
                <a:latin typeface="Times New Roman"/>
                <a:ea typeface="Times New Roman"/>
              </a:rPr>
              <a:t>Основна </a:t>
            </a:r>
            <a:r>
              <a:rPr lang="uk-UA" sz="2400" dirty="0">
                <a:latin typeface="Times New Roman"/>
                <a:ea typeface="Times New Roman"/>
              </a:rPr>
              <a:t>класична форма кредитних відносин, коли держава виступає</a:t>
            </a:r>
            <a:r>
              <a:rPr lang="uk-UA" sz="2400" b="1" dirty="0">
                <a:latin typeface="Times New Roman"/>
                <a:ea typeface="Times New Roman"/>
              </a:rPr>
              <a:t> </a:t>
            </a:r>
            <a:r>
              <a:rPr lang="uk-UA" sz="2400" b="1" i="1" dirty="0">
                <a:latin typeface="Times New Roman"/>
                <a:ea typeface="Times New Roman"/>
              </a:rPr>
              <a:t>позичальником</a:t>
            </a:r>
            <a:r>
              <a:rPr lang="uk-UA" sz="2400" b="1" dirty="0">
                <a:latin typeface="Times New Roman"/>
                <a:ea typeface="Times New Roman"/>
              </a:rPr>
              <a:t> </a:t>
            </a:r>
            <a:r>
              <a:rPr lang="uk-UA" sz="2400" dirty="0">
                <a:latin typeface="Times New Roman"/>
                <a:ea typeface="Times New Roman"/>
              </a:rPr>
              <a:t>коштів.</a:t>
            </a:r>
          </a:p>
          <a:p>
            <a:pPr indent="228600" algn="just">
              <a:spcAft>
                <a:spcPts val="0"/>
              </a:spcAft>
            </a:pPr>
            <a:endParaRPr lang="uk-UA" sz="2400" dirty="0" smtClean="0">
              <a:latin typeface="Times New Roman"/>
              <a:ea typeface="Times New Roman"/>
            </a:endParaRPr>
          </a:p>
          <a:p>
            <a:pPr indent="228600" algn="just">
              <a:spcAft>
                <a:spcPts val="0"/>
              </a:spcAft>
            </a:pPr>
            <a:r>
              <a:rPr lang="uk-UA" sz="2400" dirty="0" smtClean="0">
                <a:latin typeface="Times New Roman"/>
                <a:ea typeface="Times New Roman"/>
              </a:rPr>
              <a:t>Будучи </a:t>
            </a:r>
            <a:r>
              <a:rPr lang="uk-UA" sz="2400" b="1" i="1" dirty="0">
                <a:latin typeface="Times New Roman"/>
                <a:ea typeface="Times New Roman"/>
              </a:rPr>
              <a:t>кредитором</a:t>
            </a:r>
            <a:r>
              <a:rPr lang="uk-UA" sz="2400" b="1" dirty="0">
                <a:latin typeface="Times New Roman"/>
                <a:ea typeface="Times New Roman"/>
              </a:rPr>
              <a:t>, </a:t>
            </a:r>
            <a:r>
              <a:rPr lang="uk-UA" sz="2400" dirty="0">
                <a:latin typeface="Times New Roman"/>
                <a:ea typeface="Times New Roman"/>
              </a:rPr>
              <a:t>держава за рахунок коштів бюджету надає на платній основі за умови обов’язкового повернення кредити юридичним і фізичним особам. Обсяг таких операцій значно менший, ніж за попередньої форми.</a:t>
            </a:r>
          </a:p>
          <a:p>
            <a:pPr indent="228600" algn="just">
              <a:spcAft>
                <a:spcPts val="0"/>
              </a:spcAft>
            </a:pPr>
            <a:r>
              <a:rPr lang="uk-UA" sz="2400" dirty="0">
                <a:latin typeface="Times New Roman"/>
                <a:ea typeface="Times New Roman"/>
              </a:rPr>
              <a:t>У тих випадках, коли держава бере на себе відповідальність за погашення позик або виконання інших зобов’язань, взятих на себе фізичними чи юридичними особами, вона є </a:t>
            </a:r>
            <a:r>
              <a:rPr lang="uk-UA" sz="2400" b="1" i="1" dirty="0">
                <a:latin typeface="Times New Roman"/>
                <a:ea typeface="Times New Roman"/>
              </a:rPr>
              <a:t>гарантом</a:t>
            </a:r>
            <a:r>
              <a:rPr lang="uk-UA" sz="2400" dirty="0">
                <a:latin typeface="Times New Roman"/>
                <a:ea typeface="Times New Roman"/>
              </a:rPr>
              <a:t> (умовний державний кредит). Оскільки державні гарантії, як правило, розповсюджуються на недостатньо надійних позичальників, то вони призводять до зростання витрат із централізованих грошових фондів. У сфері міжнародних економічних відносин держава може виступати як у ролі позичальника, так і кредитора.</a:t>
            </a:r>
            <a:endParaRPr lang="uk-UA" sz="2400" dirty="0">
              <a:effectLst/>
              <a:latin typeface="Times New Roman"/>
              <a:ea typeface="Times New Roman"/>
            </a:endParaRPr>
          </a:p>
        </p:txBody>
      </p:sp>
    </p:spTree>
    <p:extLst>
      <p:ext uri="{BB962C8B-B14F-4D97-AF65-F5344CB8AC3E}">
        <p14:creationId xmlns:p14="http://schemas.microsoft.com/office/powerpoint/2010/main" val="1841514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320457"/>
            <a:ext cx="8640960" cy="6370975"/>
          </a:xfrm>
          <a:prstGeom prst="rect">
            <a:avLst/>
          </a:prstGeom>
        </p:spPr>
        <p:txBody>
          <a:bodyPr wrap="square">
            <a:spAutoFit/>
          </a:bodyPr>
          <a:lstStyle/>
          <a:p>
            <a:pPr algn="just">
              <a:spcAft>
                <a:spcPts val="0"/>
              </a:spcAft>
            </a:pPr>
            <a:r>
              <a:rPr lang="uk-UA" sz="2400" dirty="0" smtClean="0">
                <a:latin typeface="Times New Roman"/>
                <a:ea typeface="Times New Roman"/>
              </a:rPr>
              <a:t>	Державний </a:t>
            </a:r>
            <a:r>
              <a:rPr lang="uk-UA" sz="2400" dirty="0">
                <a:latin typeface="Times New Roman"/>
                <a:ea typeface="Times New Roman"/>
              </a:rPr>
              <a:t>кредит, як і будь-яка інша форма кредитних відносин, </a:t>
            </a:r>
            <a:r>
              <a:rPr lang="uk-UA" sz="2400" i="1" dirty="0">
                <a:latin typeface="Times New Roman"/>
                <a:ea typeface="Times New Roman"/>
              </a:rPr>
              <a:t>вимагає особливого контролю. </a:t>
            </a:r>
            <a:r>
              <a:rPr lang="uk-UA" sz="2400" dirty="0">
                <a:latin typeface="Times New Roman"/>
                <a:ea typeface="Times New Roman"/>
              </a:rPr>
              <a:t>Цей контроль поширюється як на залучення позикових коштів, так і на їх погашення.</a:t>
            </a:r>
          </a:p>
          <a:p>
            <a:pPr algn="just">
              <a:spcAft>
                <a:spcPts val="0"/>
              </a:spcAft>
            </a:pPr>
            <a:r>
              <a:rPr lang="uk-UA" sz="2400" dirty="0" smtClean="0">
                <a:latin typeface="Times New Roman"/>
                <a:ea typeface="Times New Roman"/>
              </a:rPr>
              <a:t>	</a:t>
            </a:r>
            <a:r>
              <a:rPr lang="uk-UA" sz="2400" i="1" dirty="0" smtClean="0">
                <a:latin typeface="Times New Roman"/>
                <a:ea typeface="Times New Roman"/>
              </a:rPr>
              <a:t>Найважливішим </a:t>
            </a:r>
            <a:r>
              <a:rPr lang="uk-UA" sz="2400" i="1" dirty="0">
                <a:latin typeface="Times New Roman"/>
                <a:ea typeface="Times New Roman"/>
              </a:rPr>
              <a:t>чинником державних позик </a:t>
            </a:r>
            <a:r>
              <a:rPr lang="uk-UA" sz="2400" dirty="0">
                <a:latin typeface="Times New Roman"/>
                <a:ea typeface="Times New Roman"/>
              </a:rPr>
              <a:t>є можливість своєчасного і повного повернення боргів і виплати доходу. Це забезпечує в майбутньому і довіру до держави, і заінтересованість у наданні їй позик. Головне при цьому — реальне забезпечення боргів, що, у свою чергу, досягається за рахунок зароблених на залучених коштах доходів.</a:t>
            </a:r>
          </a:p>
          <a:p>
            <a:pPr indent="191135" algn="just">
              <a:spcAft>
                <a:spcPts val="0"/>
              </a:spcAft>
            </a:pPr>
            <a:r>
              <a:rPr lang="uk-UA" sz="2400" b="1" i="1" dirty="0">
                <a:latin typeface="Times New Roman"/>
                <a:ea typeface="Times New Roman"/>
              </a:rPr>
              <a:t>Джерелами погашення державних позик</a:t>
            </a:r>
            <a:r>
              <a:rPr lang="uk-UA" sz="2400" dirty="0">
                <a:latin typeface="Times New Roman"/>
                <a:ea typeface="Times New Roman"/>
              </a:rPr>
              <a:t> можуть бути:</a:t>
            </a:r>
          </a:p>
          <a:p>
            <a:pPr lvl="0" indent="-342900" algn="just">
              <a:spcAft>
                <a:spcPts val="0"/>
              </a:spcAft>
              <a:buClr>
                <a:srgbClr val="808080"/>
              </a:buClr>
              <a:buSzPts val="1150"/>
              <a:buFont typeface="Symbol"/>
              <a:buChar char=""/>
              <a:tabLst>
                <a:tab pos="306070" algn="l"/>
                <a:tab pos="306070" algn="l"/>
                <a:tab pos="419735" algn="l"/>
              </a:tabLst>
            </a:pPr>
            <a:r>
              <a:rPr lang="uk-UA" sz="2400" dirty="0">
                <a:latin typeface="Times New Roman"/>
                <a:ea typeface="Times New Roman"/>
              </a:rPr>
              <a:t>доходи від інвестування позичених коштів у високоефективні проекти;</a:t>
            </a:r>
          </a:p>
          <a:p>
            <a:pPr lvl="0" indent="-342900" algn="just">
              <a:spcAft>
                <a:spcPts val="0"/>
              </a:spcAft>
              <a:buClr>
                <a:srgbClr val="808080"/>
              </a:buClr>
              <a:buSzPts val="1150"/>
              <a:buFont typeface="Symbol"/>
              <a:buChar char=""/>
              <a:tabLst>
                <a:tab pos="306070" algn="l"/>
                <a:tab pos="419735" algn="l"/>
              </a:tabLst>
            </a:pPr>
            <a:r>
              <a:rPr lang="uk-UA" sz="2400" dirty="0">
                <a:latin typeface="Times New Roman"/>
                <a:ea typeface="Times New Roman"/>
              </a:rPr>
              <a:t>додаткові надходження від податків;</a:t>
            </a:r>
          </a:p>
          <a:p>
            <a:pPr lvl="0" indent="-342900" algn="just">
              <a:spcAft>
                <a:spcPts val="0"/>
              </a:spcAft>
              <a:buClr>
                <a:srgbClr val="808080"/>
              </a:buClr>
              <a:buSzPts val="1150"/>
              <a:buFont typeface="Symbol"/>
              <a:buChar char=""/>
              <a:tabLst>
                <a:tab pos="306070" algn="l"/>
                <a:tab pos="419735" algn="l"/>
              </a:tabLst>
            </a:pPr>
            <a:r>
              <a:rPr lang="uk-UA" sz="2400" dirty="0">
                <a:latin typeface="Times New Roman"/>
                <a:ea typeface="Times New Roman"/>
              </a:rPr>
              <a:t>економія коштів від зменшення видатків;</a:t>
            </a:r>
          </a:p>
          <a:p>
            <a:pPr lvl="0" indent="-342900" algn="just">
              <a:spcAft>
                <a:spcPts val="0"/>
              </a:spcAft>
              <a:buClr>
                <a:srgbClr val="808080"/>
              </a:buClr>
              <a:buSzPts val="1150"/>
              <a:buFont typeface="Symbol"/>
              <a:buChar char=""/>
              <a:tabLst>
                <a:tab pos="306070" algn="l"/>
                <a:tab pos="419735" algn="l"/>
              </a:tabLst>
            </a:pPr>
            <a:r>
              <a:rPr lang="uk-UA" sz="2400" dirty="0">
                <a:latin typeface="Times New Roman"/>
                <a:ea typeface="Times New Roman"/>
              </a:rPr>
              <a:t>емісія грошей;</a:t>
            </a:r>
          </a:p>
          <a:p>
            <a:pPr lvl="0" indent="-342900" algn="just">
              <a:spcAft>
                <a:spcPts val="0"/>
              </a:spcAft>
              <a:buClr>
                <a:srgbClr val="808080"/>
              </a:buClr>
              <a:buSzPts val="1150"/>
              <a:buFont typeface="Symbol"/>
              <a:buChar char=""/>
              <a:tabLst>
                <a:tab pos="306070" algn="l"/>
                <a:tab pos="419735" algn="l"/>
              </a:tabLst>
            </a:pPr>
            <a:r>
              <a:rPr lang="uk-UA" sz="2400" dirty="0">
                <a:latin typeface="Times New Roman"/>
                <a:ea typeface="Times New Roman"/>
              </a:rPr>
              <a:t>залучені від нових позик кошти (рефінансування боргу).</a:t>
            </a:r>
            <a:endParaRPr lang="uk-UA" sz="2400" dirty="0">
              <a:effectLst/>
              <a:latin typeface="Times New Roman"/>
              <a:ea typeface="Times New Roman"/>
            </a:endParaRPr>
          </a:p>
        </p:txBody>
      </p:sp>
    </p:spTree>
    <p:extLst>
      <p:ext uri="{BB962C8B-B14F-4D97-AF65-F5344CB8AC3E}">
        <p14:creationId xmlns:p14="http://schemas.microsoft.com/office/powerpoint/2010/main" val="265997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ChangeAspect="1"/>
          </p:cNvGraphicFramePr>
          <p:nvPr>
            <p:extLst>
              <p:ext uri="{D42A27DB-BD31-4B8C-83A1-F6EECF244321}">
                <p14:modId xmlns:p14="http://schemas.microsoft.com/office/powerpoint/2010/main" val="2244323778"/>
              </p:ext>
            </p:extLst>
          </p:nvPr>
        </p:nvGraphicFramePr>
        <p:xfrm>
          <a:off x="2123728" y="4077072"/>
          <a:ext cx="5040560" cy="1148352"/>
        </p:xfrm>
        <a:graphic>
          <a:graphicData uri="http://schemas.openxmlformats.org/presentationml/2006/ole">
            <mc:AlternateContent xmlns:mc="http://schemas.openxmlformats.org/markup-compatibility/2006">
              <mc:Choice xmlns:v="urn:schemas-microsoft-com:vml" Requires="v">
                <p:oleObj spid="_x0000_s5135" name="Формула" r:id="rId3" imgW="1040948" imgH="355446" progId="Equation.3">
                  <p:embed/>
                </p:oleObj>
              </mc:Choice>
              <mc:Fallback>
                <p:oleObj name="Формула" r:id="rId3" imgW="1040948" imgH="35544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077072"/>
                        <a:ext cx="5040560" cy="1148352"/>
                      </a:xfrm>
                      <a:prstGeom prst="rect">
                        <a:avLst/>
                      </a:prstGeom>
                      <a:noFill/>
                    </p:spPr>
                  </p:pic>
                </p:oleObj>
              </mc:Fallback>
            </mc:AlternateContent>
          </a:graphicData>
        </a:graphic>
      </p:graphicFrame>
      <p:sp>
        <p:nvSpPr>
          <p:cNvPr id="9" name="Rectangle 7"/>
          <p:cNvSpPr>
            <a:spLocks noChangeArrowheads="1"/>
          </p:cNvSpPr>
          <p:nvPr/>
        </p:nvSpPr>
        <p:spPr bwMode="auto">
          <a:xfrm>
            <a:off x="179512" y="4471371"/>
            <a:ext cx="83086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altLang="uk-UA"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altLang="uk-UA"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2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де Н — надходження за системою державного кредиту;</a:t>
            </a:r>
            <a:endParaRPr kumimoji="0" lang="uk-UA" altLang="uk-UA"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2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В — витрати за системою державного кредиту.</a:t>
            </a:r>
            <a:endParaRPr kumimoji="0" lang="uk-UA" altLang="uk-UA"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79512" y="188640"/>
            <a:ext cx="8568952" cy="4570482"/>
          </a:xfrm>
          <a:prstGeom prst="rect">
            <a:avLst/>
          </a:prstGeom>
        </p:spPr>
        <p:txBody>
          <a:bodyPr wrap="square">
            <a:spAutoFit/>
          </a:bodyPr>
          <a:lstStyle/>
          <a:p>
            <a:pPr lvl="0" algn="just" fontAlgn="base">
              <a:spcBef>
                <a:spcPct val="0"/>
              </a:spcBef>
              <a:spcAft>
                <a:spcPct val="0"/>
              </a:spcAft>
            </a:pPr>
            <a:r>
              <a:rPr lang="uk-UA" altLang="uk-UA" sz="2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Найбільш </a:t>
            </a:r>
            <a:r>
              <a:rPr lang="uk-UA" altLang="uk-UA" sz="2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реальним джерелом погашення державних позик є </a:t>
            </a:r>
            <a:r>
              <a:rPr lang="uk-UA" altLang="uk-UA" sz="21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доходи, отримані від інвестування позичених коштів.</a:t>
            </a:r>
            <a:endParaRPr lang="uk-UA" altLang="uk-UA" sz="2100" i="1" dirty="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uk-UA" altLang="uk-UA" sz="2100" i="1" dirty="0" smtClean="0">
                <a:solidFill>
                  <a:prstClr val="black"/>
                </a:solidFill>
                <a:latin typeface="Times New Roman" panose="02020603050405020304" pitchFamily="18" charset="0"/>
                <a:ea typeface="Times New Roman" pitchFamily="18" charset="0"/>
                <a:cs typeface="Times New Roman" panose="02020603050405020304" pitchFamily="18" charset="0"/>
              </a:rPr>
              <a:t>	Емісія </a:t>
            </a:r>
            <a:r>
              <a:rPr lang="uk-UA" altLang="uk-UA" sz="2100" i="1" dirty="0">
                <a:solidFill>
                  <a:prstClr val="black"/>
                </a:solidFill>
                <a:latin typeface="Times New Roman" panose="02020603050405020304" pitchFamily="18" charset="0"/>
                <a:ea typeface="Times New Roman" pitchFamily="18" charset="0"/>
                <a:cs typeface="Times New Roman" panose="02020603050405020304" pitchFamily="18" charset="0"/>
              </a:rPr>
              <a:t>грошей </a:t>
            </a:r>
            <a:r>
              <a:rPr lang="uk-UA" altLang="uk-UA" sz="2100" dirty="0">
                <a:solidFill>
                  <a:prstClr val="black"/>
                </a:solidFill>
                <a:latin typeface="Times New Roman" panose="02020603050405020304" pitchFamily="18" charset="0"/>
                <a:ea typeface="Times New Roman" pitchFamily="18" charset="0"/>
                <a:cs typeface="Times New Roman" panose="02020603050405020304" pitchFamily="18" charset="0"/>
              </a:rPr>
              <a:t>є фіктивним джерелом погашення боргу, оскіль­ки внаслідок неї інфляція знецінить повернені державою кредиторам кошти</a:t>
            </a:r>
            <a:r>
              <a:rPr lang="uk-UA" altLang="uk-UA" sz="2100" i="1" dirty="0">
                <a:solidFill>
                  <a:prstClr val="black"/>
                </a:solidFill>
                <a:latin typeface="Times New Roman" panose="02020603050405020304" pitchFamily="18" charset="0"/>
                <a:ea typeface="Times New Roman" pitchFamily="18" charset="0"/>
                <a:cs typeface="Times New Roman" panose="02020603050405020304" pitchFamily="18" charset="0"/>
              </a:rPr>
              <a:t>.</a:t>
            </a:r>
            <a:endParaRPr lang="uk-UA" altLang="uk-UA" sz="2100" i="1" dirty="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uk-UA" altLang="uk-UA" sz="2100" i="1" dirty="0" smtClean="0">
                <a:solidFill>
                  <a:prstClr val="black"/>
                </a:solidFill>
                <a:latin typeface="Times New Roman" panose="02020603050405020304" pitchFamily="18" charset="0"/>
                <a:ea typeface="Times New Roman" pitchFamily="18" charset="0"/>
                <a:cs typeface="Times New Roman" panose="02020603050405020304" pitchFamily="18" charset="0"/>
              </a:rPr>
              <a:t>	Рефінансування </a:t>
            </a:r>
            <a:r>
              <a:rPr lang="uk-UA" altLang="uk-UA" sz="2100" i="1" dirty="0">
                <a:solidFill>
                  <a:prstClr val="black"/>
                </a:solidFill>
                <a:latin typeface="Times New Roman" panose="02020603050405020304" pitchFamily="18" charset="0"/>
                <a:ea typeface="Times New Roman" pitchFamily="18" charset="0"/>
                <a:cs typeface="Times New Roman" panose="02020603050405020304" pitchFamily="18" charset="0"/>
              </a:rPr>
              <a:t>погашення старих </a:t>
            </a:r>
            <a:r>
              <a:rPr lang="uk-UA" altLang="uk-UA" sz="2100" dirty="0">
                <a:solidFill>
                  <a:prstClr val="black"/>
                </a:solidFill>
                <a:latin typeface="Times New Roman" panose="02020603050405020304" pitchFamily="18" charset="0"/>
                <a:ea typeface="Times New Roman" pitchFamily="18" charset="0"/>
                <a:cs typeface="Times New Roman" panose="02020603050405020304" pitchFamily="18" charset="0"/>
              </a:rPr>
              <a:t>боргів за рахунок випуску нових позик веде до постійного зростання державного боргу. Таке джерело може використовуватись тільки як разове. Якщо це постійна політика, то це не що інше, як так звана фінансова піраміда. Подібна фінансова політика є необґрунтованою і веде до фінансового краху, оскільки держава рано чи пізно стає неплатоспроможною.</a:t>
            </a:r>
            <a:r>
              <a:rPr lang="uk-UA" altLang="uk-UA" sz="2100" i="1"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uk-UA" altLang="uk-UA" sz="2100" i="1" dirty="0" smtClean="0">
                <a:solidFill>
                  <a:prstClr val="black"/>
                </a:solidFill>
                <a:latin typeface="Times New Roman" panose="02020603050405020304" pitchFamily="18" charset="0"/>
                <a:ea typeface="Times New Roman" pitchFamily="18" charset="0"/>
                <a:cs typeface="Times New Roman" panose="02020603050405020304" pitchFamily="18" charset="0"/>
              </a:rPr>
              <a:t>	</a:t>
            </a:r>
            <a:r>
              <a:rPr lang="uk-UA" altLang="uk-UA" sz="2100" b="1" i="1" dirty="0" smtClean="0">
                <a:solidFill>
                  <a:prstClr val="black"/>
                </a:solidFill>
                <a:latin typeface="Times New Roman" panose="02020603050405020304" pitchFamily="18" charset="0"/>
                <a:ea typeface="Times New Roman" pitchFamily="18" charset="0"/>
                <a:cs typeface="Times New Roman" panose="02020603050405020304" pitchFamily="18" charset="0"/>
              </a:rPr>
              <a:t>Ефективність </a:t>
            </a:r>
            <a:r>
              <a:rPr lang="uk-UA" altLang="uk-UA" sz="2100" b="1" i="1" dirty="0">
                <a:solidFill>
                  <a:prstClr val="black"/>
                </a:solidFill>
                <a:latin typeface="Times New Roman" panose="02020603050405020304" pitchFamily="18" charset="0"/>
                <a:ea typeface="Times New Roman" pitchFamily="18" charset="0"/>
                <a:cs typeface="Times New Roman" panose="02020603050405020304" pitchFamily="18" charset="0"/>
              </a:rPr>
              <a:t>державних кредитних операцій</a:t>
            </a:r>
            <a:r>
              <a:rPr lang="uk-UA" altLang="uk-UA" sz="2100" dirty="0">
                <a:solidFill>
                  <a:prstClr val="black"/>
                </a:solidFill>
                <a:latin typeface="Times New Roman" panose="02020603050405020304" pitchFamily="18" charset="0"/>
                <a:ea typeface="Times New Roman" pitchFamily="18" charset="0"/>
                <a:cs typeface="Times New Roman" panose="02020603050405020304" pitchFamily="18" charset="0"/>
              </a:rPr>
              <a:t> визначається за формулою:</a:t>
            </a:r>
            <a:endParaRPr lang="uk-UA" altLang="uk-UA" sz="2100"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uk-UA" altLang="uk-UA"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20274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332656"/>
            <a:ext cx="8640960" cy="3416320"/>
          </a:xfrm>
          <a:prstGeom prst="rect">
            <a:avLst/>
          </a:prstGeom>
        </p:spPr>
        <p:txBody>
          <a:bodyPr wrap="square">
            <a:spAutoFit/>
          </a:bodyPr>
          <a:lstStyle/>
          <a:p>
            <a:pPr algn="just">
              <a:spcAft>
                <a:spcPts val="0"/>
              </a:spcAft>
            </a:pPr>
            <a:r>
              <a:rPr lang="uk-UA" sz="2400" dirty="0" smtClean="0">
                <a:latin typeface="Times New Roman"/>
                <a:ea typeface="Times New Roman"/>
              </a:rPr>
              <a:t>	Разом </a:t>
            </a:r>
            <a:r>
              <a:rPr lang="uk-UA" sz="2400" dirty="0">
                <a:latin typeface="Times New Roman"/>
                <a:ea typeface="Times New Roman"/>
              </a:rPr>
              <a:t>з тим сума надходжень за системою державного кредиту і перевищення надходжень над витратами за кредитними операціями не дають вичерпної характеристики їх ефективності. Слід враховувати також позитивний вплив державного кредиту на стан бюджету держави і грошового обігу, і в підсумку — на економічний розвиток суспільства.</a:t>
            </a:r>
          </a:p>
          <a:p>
            <a:pPr algn="just">
              <a:spcAft>
                <a:spcPts val="0"/>
              </a:spcAft>
            </a:pPr>
            <a:r>
              <a:rPr lang="uk-UA" sz="2400" dirty="0" smtClean="0">
                <a:latin typeface="Times New Roman"/>
                <a:ea typeface="Times New Roman"/>
              </a:rPr>
              <a:t>	Використання </a:t>
            </a:r>
            <a:r>
              <a:rPr lang="uk-UA" sz="2400" dirty="0">
                <a:latin typeface="Times New Roman"/>
                <a:ea typeface="Times New Roman"/>
              </a:rPr>
              <a:t>державою у своїй фінансовій політиці залучення коштів на кредитній основі веде до формування державного боргу і необхідності чіткої системи управління ним.</a:t>
            </a:r>
            <a:endParaRPr lang="uk-UA" sz="2400" dirty="0">
              <a:effectLst/>
              <a:latin typeface="Times New Roman"/>
              <a:ea typeface="Times New Roman"/>
            </a:endParaRPr>
          </a:p>
        </p:txBody>
      </p:sp>
    </p:spTree>
    <p:extLst>
      <p:ext uri="{BB962C8B-B14F-4D97-AF65-F5344CB8AC3E}">
        <p14:creationId xmlns:p14="http://schemas.microsoft.com/office/powerpoint/2010/main" val="2810641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8847"/>
            <a:ext cx="8496944" cy="6740307"/>
          </a:xfrm>
          <a:prstGeom prst="rect">
            <a:avLst/>
          </a:prstGeom>
        </p:spPr>
        <p:txBody>
          <a:bodyPr wrap="square">
            <a:spAutoFit/>
          </a:bodyPr>
          <a:lstStyle/>
          <a:p>
            <a:pPr marL="228600" algn="just">
              <a:spcAft>
                <a:spcPts val="0"/>
              </a:spcAft>
            </a:pPr>
            <a:r>
              <a:rPr lang="uk-UA" sz="2400" b="1" dirty="0">
                <a:latin typeface="Times New Roman"/>
                <a:ea typeface="Times New Roman"/>
              </a:rPr>
              <a:t>3. Сутність та структура державного боргу та механізм його формування.</a:t>
            </a:r>
            <a:endParaRPr lang="uk-UA" sz="2400" dirty="0">
              <a:latin typeface="Times New Roman"/>
              <a:ea typeface="Times New Roman"/>
            </a:endParaRPr>
          </a:p>
          <a:p>
            <a:pPr indent="449580" algn="just">
              <a:spcAft>
                <a:spcPts val="0"/>
              </a:spcAft>
            </a:pPr>
            <a:r>
              <a:rPr lang="uk-UA" sz="2400" b="1" i="1" dirty="0">
                <a:latin typeface="Times New Roman"/>
                <a:ea typeface="Times New Roman"/>
              </a:rPr>
              <a:t> </a:t>
            </a:r>
            <a:endParaRPr lang="uk-UA" sz="2400" dirty="0">
              <a:latin typeface="Times New Roman"/>
              <a:ea typeface="Times New Roman"/>
            </a:endParaRPr>
          </a:p>
          <a:p>
            <a:pPr indent="449580" algn="just">
              <a:spcAft>
                <a:spcPts val="0"/>
              </a:spcAft>
            </a:pPr>
            <a:r>
              <a:rPr lang="uk-UA" sz="2400" b="1" i="1" dirty="0">
                <a:latin typeface="Times New Roman"/>
                <a:ea typeface="Times New Roman"/>
              </a:rPr>
              <a:t>Державний борг</a:t>
            </a:r>
            <a:r>
              <a:rPr lang="uk-UA" sz="2400" dirty="0">
                <a:latin typeface="Times New Roman"/>
                <a:ea typeface="Times New Roman"/>
              </a:rPr>
              <a:t> — це сума заборгованості за всіма борговими зобов’язаннями держави, відсотки за нею і невиконані фінансові зобов’язання держави перед суб’єктами економіки.</a:t>
            </a:r>
          </a:p>
          <a:p>
            <a:pPr indent="449580" algn="just">
              <a:spcAft>
                <a:spcPts val="0"/>
              </a:spcAft>
            </a:pPr>
            <a:r>
              <a:rPr lang="uk-UA" sz="2400" i="1" dirty="0">
                <a:latin typeface="Times New Roman"/>
                <a:ea typeface="Times New Roman"/>
              </a:rPr>
              <a:t>Загальна сума державного боргу</a:t>
            </a:r>
            <a:r>
              <a:rPr lang="uk-UA" sz="2400" dirty="0">
                <a:latin typeface="Times New Roman"/>
                <a:ea typeface="Times New Roman"/>
              </a:rPr>
              <a:t> складається з усіх випущених і непогашених боргових зобов’язань держави (як внутрішніх, так і зовнішніх), і відсотків за ними, включаючи надані іноземним позичальникам гарантії за кредитами місцевим органам влади і державним підприємствам. Крім того, до державного боргу включаються неоплачені державні замовлення, заборгованість з заробітної плати перед бюджетниками, невідшкодований податок на додану вартість та ін., оскільки практично ця заборгованість являє собою некоректно оформлений державний борг, на який до того ж не виплачуються відсотки.</a:t>
            </a:r>
            <a:endParaRPr lang="uk-UA" sz="2400" dirty="0">
              <a:effectLst/>
              <a:latin typeface="Times New Roman"/>
              <a:ea typeface="Times New Roman"/>
            </a:endParaRPr>
          </a:p>
        </p:txBody>
      </p:sp>
    </p:spTree>
    <p:extLst>
      <p:ext uri="{BB962C8B-B14F-4D97-AF65-F5344CB8AC3E}">
        <p14:creationId xmlns:p14="http://schemas.microsoft.com/office/powerpoint/2010/main" val="1370502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8640960" cy="5632311"/>
          </a:xfrm>
          <a:prstGeom prst="rect">
            <a:avLst/>
          </a:prstGeom>
        </p:spPr>
        <p:txBody>
          <a:bodyPr wrap="square">
            <a:spAutoFit/>
          </a:bodyPr>
          <a:lstStyle/>
          <a:p>
            <a:pPr indent="449580" algn="just">
              <a:spcAft>
                <a:spcPts val="0"/>
              </a:spcAft>
            </a:pPr>
            <a:r>
              <a:rPr lang="uk-UA" sz="2400" b="1" dirty="0">
                <a:latin typeface="Times New Roman"/>
                <a:ea typeface="Times New Roman"/>
              </a:rPr>
              <a:t>Державний борг поділяється також на внутрішній і зовнішній</a:t>
            </a:r>
            <a:r>
              <a:rPr lang="uk-UA" sz="2400" dirty="0">
                <a:latin typeface="Times New Roman"/>
                <a:ea typeface="Times New Roman"/>
              </a:rPr>
              <a:t>. У деяких підручниках внутрішній борг визначається як заборгованість кредиторам держави в даній країні, а зовнішній — заборгованість кредиторам за межами даної країни. Тобто поділ державного боргу на внутрішній і зовнішній здійснюється залежно від того, в якій валюті </a:t>
            </a:r>
            <a:r>
              <a:rPr lang="uk-UA" sz="2400" dirty="0" err="1">
                <a:latin typeface="Times New Roman"/>
                <a:ea typeface="Times New Roman"/>
              </a:rPr>
              <a:t>номіновано</a:t>
            </a:r>
            <a:r>
              <a:rPr lang="uk-UA" sz="2400" dirty="0">
                <a:latin typeface="Times New Roman"/>
                <a:ea typeface="Times New Roman"/>
              </a:rPr>
              <a:t> зобов’язання — в іноземній чи в національній. Однак з посиленням інтеграційних процесів в економіці і випуском внутрішніх позик, номінованих у вільно конвертованій валюті, поділ державного боргу на внутрішній і зовнішній за цією ознакою став некоректним. Тому </a:t>
            </a:r>
            <a:r>
              <a:rPr lang="uk-UA" sz="2400" b="1" i="1" dirty="0">
                <a:latin typeface="Times New Roman"/>
                <a:ea typeface="Times New Roman"/>
              </a:rPr>
              <a:t>внутрішній борг </a:t>
            </a:r>
            <a:r>
              <a:rPr lang="uk-UA" sz="2400" dirty="0">
                <a:latin typeface="Times New Roman"/>
                <a:ea typeface="Times New Roman"/>
              </a:rPr>
              <a:t>— це сукупність зобов’язань держави перед резидентами, а </a:t>
            </a:r>
            <a:r>
              <a:rPr lang="uk-UA" sz="2400" b="1" i="1" dirty="0">
                <a:latin typeface="Times New Roman"/>
                <a:ea typeface="Times New Roman"/>
              </a:rPr>
              <a:t>зовнішній борг</a:t>
            </a:r>
            <a:r>
              <a:rPr lang="uk-UA" sz="2400" dirty="0">
                <a:latin typeface="Times New Roman"/>
                <a:ea typeface="Times New Roman"/>
              </a:rPr>
              <a:t> — сукупність зобов’язань держави перед нерезидентами (незалежно від того, в чиїй національній валюті </a:t>
            </a:r>
            <a:r>
              <a:rPr lang="uk-UA" sz="2400" dirty="0" err="1">
                <a:latin typeface="Times New Roman"/>
                <a:ea typeface="Times New Roman"/>
              </a:rPr>
              <a:t>номіновано</a:t>
            </a:r>
            <a:r>
              <a:rPr lang="uk-UA" sz="2400" dirty="0">
                <a:latin typeface="Times New Roman"/>
                <a:ea typeface="Times New Roman"/>
              </a:rPr>
              <a:t> зобов’язання).</a:t>
            </a:r>
            <a:endParaRPr lang="uk-UA" sz="2400" dirty="0">
              <a:effectLst/>
              <a:latin typeface="Times New Roman"/>
              <a:ea typeface="Times New Roman"/>
            </a:endParaRPr>
          </a:p>
        </p:txBody>
      </p:sp>
    </p:spTree>
    <p:extLst>
      <p:ext uri="{BB962C8B-B14F-4D97-AF65-F5344CB8AC3E}">
        <p14:creationId xmlns:p14="http://schemas.microsoft.com/office/powerpoint/2010/main" val="1749525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828092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9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612845"/>
            <a:ext cx="8352928" cy="5262979"/>
          </a:xfrm>
          <a:prstGeom prst="rect">
            <a:avLst/>
          </a:prstGeom>
        </p:spPr>
        <p:txBody>
          <a:bodyPr wrap="square">
            <a:spAutoFit/>
          </a:bodyPr>
          <a:lstStyle/>
          <a:p>
            <a:pPr algn="just">
              <a:spcAft>
                <a:spcPts val="0"/>
              </a:spcAft>
            </a:pPr>
            <a:r>
              <a:rPr lang="uk-UA" sz="2400" dirty="0">
                <a:latin typeface="Times New Roman"/>
                <a:ea typeface="Times New Roman"/>
              </a:rPr>
              <a:t>Слід </a:t>
            </a:r>
            <a:r>
              <a:rPr lang="uk-UA" sz="2400" i="1" dirty="0">
                <a:latin typeface="Times New Roman"/>
                <a:ea typeface="Times New Roman"/>
              </a:rPr>
              <a:t>зазначити, що внутрішній борг має певні переваги над зовнішнім. </a:t>
            </a:r>
            <a:r>
              <a:rPr lang="uk-UA" sz="2400" dirty="0">
                <a:latin typeface="Times New Roman"/>
                <a:ea typeface="Times New Roman"/>
              </a:rPr>
              <a:t>Повернення внутрішнього боргу і виплати відсотків за ним не зменшують фінансового потенціалу держави, тоді як зовнішній борг має у своїй основі відплив капіталу з держави. Державний внутрішній борг гарантується всім майном, що перебуває у власності держави. Платоспроможність за внутрішніми позиками забезпечується, як правило, за рахунок внутрішніх джерел. Платоспроможність держави за зовнішніми позиками залежить насамперед від валютних надходжень. Можливості у погашенні зовнішнього боргу визначаються сальдо торговельного балансу. Його позитивне сальдо характеризує ті ресурси, які забезпечують платоспроможність держави і дають змогу тим самим урегулювати платіжний баланс.</a:t>
            </a:r>
            <a:endParaRPr lang="uk-UA" sz="2400" dirty="0">
              <a:effectLst/>
              <a:latin typeface="Times New Roman"/>
              <a:ea typeface="Times New Roman"/>
            </a:endParaRPr>
          </a:p>
        </p:txBody>
      </p:sp>
    </p:spTree>
    <p:extLst>
      <p:ext uri="{BB962C8B-B14F-4D97-AF65-F5344CB8AC3E}">
        <p14:creationId xmlns:p14="http://schemas.microsoft.com/office/powerpoint/2010/main" val="2732631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ъект 4"/>
          <p:cNvGraphicFramePr>
            <a:graphicFrameLocks noChangeAspect="1"/>
          </p:cNvGraphicFramePr>
          <p:nvPr>
            <p:extLst>
              <p:ext uri="{D42A27DB-BD31-4B8C-83A1-F6EECF244321}">
                <p14:modId xmlns:p14="http://schemas.microsoft.com/office/powerpoint/2010/main" val="4055297127"/>
              </p:ext>
            </p:extLst>
          </p:nvPr>
        </p:nvGraphicFramePr>
        <p:xfrm>
          <a:off x="179512" y="404664"/>
          <a:ext cx="8352928" cy="5688632"/>
        </p:xfrm>
        <a:graphic>
          <a:graphicData uri="http://schemas.openxmlformats.org/presentationml/2006/ole">
            <mc:AlternateContent xmlns:mc="http://schemas.openxmlformats.org/markup-compatibility/2006">
              <mc:Choice xmlns:v="urn:schemas-microsoft-com:vml" Requires="v">
                <p:oleObj spid="_x0000_s7177" name="Picture" r:id="rId3" imgW="4009644" imgH="3191256" progId="Word.Picture.8">
                  <p:embed/>
                </p:oleObj>
              </mc:Choice>
              <mc:Fallback>
                <p:oleObj name="Picture" r:id="rId3" imgW="4009644" imgH="3191256"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4664"/>
                        <a:ext cx="8352928" cy="5688632"/>
                      </a:xfrm>
                      <a:prstGeom prst="rect">
                        <a:avLst/>
                      </a:prstGeom>
                      <a:noFill/>
                    </p:spPr>
                  </p:pic>
                </p:oleObj>
              </mc:Fallback>
            </mc:AlternateContent>
          </a:graphicData>
        </a:graphic>
      </p:graphicFrame>
    </p:spTree>
    <p:extLst>
      <p:ext uri="{BB962C8B-B14F-4D97-AF65-F5344CB8AC3E}">
        <p14:creationId xmlns:p14="http://schemas.microsoft.com/office/powerpoint/2010/main" val="1179252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58847"/>
            <a:ext cx="8568952" cy="6370975"/>
          </a:xfrm>
          <a:prstGeom prst="rect">
            <a:avLst/>
          </a:prstGeom>
        </p:spPr>
        <p:txBody>
          <a:bodyPr wrap="square">
            <a:spAutoFit/>
          </a:bodyPr>
          <a:lstStyle/>
          <a:p>
            <a:pPr indent="449580" algn="just">
              <a:spcAft>
                <a:spcPts val="0"/>
              </a:spcAft>
            </a:pPr>
            <a:r>
              <a:rPr lang="uk-UA" sz="2400" b="1" spc="20" dirty="0">
                <a:latin typeface="Times New Roman"/>
                <a:ea typeface="Times New Roman"/>
              </a:rPr>
              <a:t>Державний борг має економічно обґрунтовані межі.</a:t>
            </a:r>
            <a:r>
              <a:rPr lang="uk-UA" sz="2400" spc="20" dirty="0">
                <a:latin typeface="Times New Roman"/>
                <a:ea typeface="Times New Roman"/>
              </a:rPr>
              <a:t> До категорії країн із надмірним рівнем заборгованості належать ті, які протягом останніх років мали перевищення критичного значення хоча б одного з таких показників: відношення величини накопиченого боргу до ВВП становило понад 80 % або відношення величини боргу й відсоткових платежів до експорту перевищувало 220 %.</a:t>
            </a:r>
            <a:endParaRPr lang="uk-UA" sz="2400" dirty="0">
              <a:latin typeface="Times New Roman"/>
              <a:ea typeface="Times New Roman"/>
            </a:endParaRPr>
          </a:p>
          <a:p>
            <a:pPr algn="just"/>
            <a:r>
              <a:rPr lang="uk-UA" sz="2400" dirty="0" smtClean="0">
                <a:latin typeface="Times New Roman"/>
                <a:ea typeface="Times New Roman"/>
              </a:rPr>
              <a:t>	Існування </a:t>
            </a:r>
            <a:r>
              <a:rPr lang="uk-UA" sz="2400" dirty="0">
                <a:latin typeface="Times New Roman"/>
                <a:ea typeface="Times New Roman"/>
              </a:rPr>
              <a:t>великого державного боргу може підірвати економічне зростання країни і негативно впливати на її фінансовий стан. Наявність державного боргу потребує здійснення щорічних відсоткових платежів, які повинні фінансуватись за рахунок податкових надходжень. </a:t>
            </a:r>
            <a:r>
              <a:rPr lang="uk-UA" sz="2400" b="1" i="1" dirty="0">
                <a:latin typeface="Times New Roman"/>
                <a:ea typeface="Times New Roman"/>
              </a:rPr>
              <a:t>Оскільки джерелом погашення державного боргу є доходи бюджету, зокрема податкові надходження,</a:t>
            </a:r>
            <a:r>
              <a:rPr lang="uk-UA" sz="2400" dirty="0">
                <a:latin typeface="Times New Roman"/>
                <a:ea typeface="Times New Roman"/>
              </a:rPr>
              <a:t> то можна стверджувати, що зростання боргу порушує збалансованість бюджету і провокує бюджетний дефіцит із його негативними економічними соціальними і фінансовими наслідками.</a:t>
            </a:r>
            <a:endParaRPr lang="uk-UA" sz="2400" dirty="0"/>
          </a:p>
        </p:txBody>
      </p:sp>
    </p:spTree>
    <p:extLst>
      <p:ext uri="{BB962C8B-B14F-4D97-AF65-F5344CB8AC3E}">
        <p14:creationId xmlns:p14="http://schemas.microsoft.com/office/powerpoint/2010/main" val="4026776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352928" cy="461665"/>
          </a:xfrm>
          <a:prstGeom prst="rect">
            <a:avLst/>
          </a:prstGeom>
        </p:spPr>
        <p:txBody>
          <a:bodyPr wrap="square">
            <a:spAutoFit/>
          </a:bodyPr>
          <a:lstStyle/>
          <a:p>
            <a:pPr lvl="0" algn="ctr" fontAlgn="base">
              <a:spcBef>
                <a:spcPct val="0"/>
              </a:spcBef>
              <a:spcAft>
                <a:spcPct val="0"/>
              </a:spcAft>
            </a:pPr>
            <a:r>
              <a:rPr lang="uk-UA" altLang="uk-UA" sz="2400" b="1" dirty="0">
                <a:solidFill>
                  <a:srgbClr val="000000"/>
                </a:solidFill>
                <a:latin typeface="Times New Roman" pitchFamily="18" charset="0"/>
                <a:cs typeface="Times New Roman" pitchFamily="18" charset="0"/>
              </a:rPr>
              <a:t>Державний борг України станом у 2015 р</a:t>
            </a:r>
            <a:r>
              <a:rPr lang="uk-UA" altLang="uk-UA" sz="2400" b="1" dirty="0" smtClean="0">
                <a:solidFill>
                  <a:srgbClr val="000000"/>
                </a:solidFill>
                <a:latin typeface="Times New Roman" pitchFamily="18" charset="0"/>
                <a:cs typeface="Times New Roman" pitchFamily="18" charset="0"/>
              </a:rPr>
              <a:t>., млн грн</a:t>
            </a:r>
            <a:r>
              <a:rPr lang="uk-UA" altLang="uk-UA" sz="2400" b="1" dirty="0" smtClean="0">
                <a:solidFill>
                  <a:prstClr val="black"/>
                </a:solidFill>
              </a:rPr>
              <a:t> </a:t>
            </a:r>
            <a:endParaRPr lang="uk-UA" altLang="uk-UA" sz="2400" b="1" dirty="0">
              <a:solidFill>
                <a:prstClr val="black"/>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638668232"/>
              </p:ext>
            </p:extLst>
          </p:nvPr>
        </p:nvGraphicFramePr>
        <p:xfrm>
          <a:off x="457200" y="980727"/>
          <a:ext cx="8435280" cy="5054085"/>
        </p:xfrm>
        <a:graphic>
          <a:graphicData uri="http://schemas.openxmlformats.org/drawingml/2006/table">
            <a:tbl>
              <a:tblPr/>
              <a:tblGrid>
                <a:gridCol w="262005"/>
                <a:gridCol w="5004923"/>
                <a:gridCol w="3168352"/>
              </a:tblGrid>
              <a:tr h="496345">
                <a:tc>
                  <a:txBody>
                    <a:bodyPr/>
                    <a:lstStyle/>
                    <a:p>
                      <a:pPr fontAlgn="base"/>
                      <a:endParaRPr lang="uk-UA" dirty="0">
                        <a:effectLst/>
                        <a:latin typeface="inherit"/>
                      </a:endParaRPr>
                    </a:p>
                  </a:txBody>
                  <a:tcPr anchor="ctr">
                    <a:lnL>
                      <a:noFill/>
                    </a:lnL>
                    <a:lnR>
                      <a:noFill/>
                    </a:lnR>
                    <a:lnT>
                      <a:noFill/>
                    </a:lnT>
                    <a:lnB>
                      <a:noFill/>
                    </a:lnB>
                  </a:tcPr>
                </a:tc>
                <a:tc>
                  <a:txBody>
                    <a:bodyPr/>
                    <a:lstStyle/>
                    <a:p>
                      <a:pPr fontAlgn="base"/>
                      <a:endParaRPr lang="uk-UA" dirty="0">
                        <a:effectLst/>
                        <a:latin typeface="inherit"/>
                      </a:endParaRPr>
                    </a:p>
                  </a:txBody>
                  <a:tcPr anchor="ctr">
                    <a:lnL>
                      <a:noFill/>
                    </a:lnL>
                    <a:lnR>
                      <a:noFill/>
                    </a:lnR>
                    <a:lnT>
                      <a:noFill/>
                    </a:lnT>
                    <a:lnB>
                      <a:noFill/>
                    </a:lnB>
                  </a:tcPr>
                </a:tc>
                <a:tc>
                  <a:txBody>
                    <a:bodyPr/>
                    <a:lstStyle/>
                    <a:p>
                      <a:pPr fontAlgn="base"/>
                      <a:endParaRPr lang="uk-UA" dirty="0">
                        <a:effectLst/>
                        <a:latin typeface="inherit"/>
                      </a:endParaRPr>
                    </a:p>
                  </a:txBody>
                  <a:tcPr anchor="ctr">
                    <a:lnL>
                      <a:noFill/>
                    </a:lnL>
                    <a:lnR>
                      <a:noFill/>
                    </a:lnR>
                    <a:lnT>
                      <a:noFill/>
                    </a:lnT>
                    <a:lnB>
                      <a:noFill/>
                    </a:lnB>
                  </a:tcPr>
                </a:tc>
              </a:tr>
              <a:tr h="868604">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Державний зовнішній борг</a:t>
                      </a:r>
                    </a:p>
                  </a:txBody>
                  <a:tcPr anchor="ctr">
                    <a:lnL>
                      <a:noFill/>
                    </a:lnL>
                    <a:lnR>
                      <a:noFill/>
                    </a:lnR>
                    <a:lnT>
                      <a:noFill/>
                    </a:lnT>
                    <a:lnB>
                      <a:noFill/>
                    </a:lnB>
                  </a:tcPr>
                </a:tc>
                <a:tc>
                  <a:txBody>
                    <a:bodyPr/>
                    <a:lstStyle/>
                    <a:p>
                      <a:pPr fontAlgn="base"/>
                      <a:r>
                        <a:rPr lang="uk-UA" sz="2000">
                          <a:effectLst/>
                          <a:latin typeface="inherit"/>
                        </a:rPr>
                        <a:t>717 118 млн грн</a:t>
                      </a:r>
                    </a:p>
                  </a:txBody>
                  <a:tcPr anchor="ctr">
                    <a:lnL>
                      <a:noFill/>
                    </a:lnL>
                    <a:lnR>
                      <a:noFill/>
                    </a:lnR>
                    <a:lnT>
                      <a:noFill/>
                    </a:lnT>
                    <a:lnB>
                      <a:noFill/>
                    </a:lnB>
                  </a:tcPr>
                </a:tc>
              </a:tr>
              <a:tr h="1083324">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Державний внутрішній борг</a:t>
                      </a:r>
                    </a:p>
                  </a:txBody>
                  <a:tcPr anchor="ctr">
                    <a:lnL>
                      <a:noFill/>
                    </a:lnL>
                    <a:lnR>
                      <a:noFill/>
                    </a:lnR>
                    <a:lnT>
                      <a:noFill/>
                    </a:lnT>
                    <a:lnB>
                      <a:noFill/>
                    </a:lnB>
                  </a:tcPr>
                </a:tc>
                <a:tc>
                  <a:txBody>
                    <a:bodyPr/>
                    <a:lstStyle/>
                    <a:p>
                      <a:pPr fontAlgn="base"/>
                      <a:r>
                        <a:rPr lang="uk-UA" sz="2000">
                          <a:effectLst/>
                          <a:latin typeface="inherit"/>
                        </a:rPr>
                        <a:t>491 723 млн грн</a:t>
                      </a:r>
                    </a:p>
                  </a:txBody>
                  <a:tcPr anchor="ctr">
                    <a:lnL>
                      <a:noFill/>
                    </a:lnL>
                    <a:lnR>
                      <a:noFill/>
                    </a:lnR>
                    <a:lnT>
                      <a:noFill/>
                    </a:lnT>
                    <a:lnB>
                      <a:noFill/>
                    </a:lnB>
                  </a:tcPr>
                </a:tc>
              </a:tr>
              <a:tr h="868604">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Гарантований державою зовнішній борг</a:t>
                      </a:r>
                    </a:p>
                  </a:txBody>
                  <a:tcPr anchor="ctr">
                    <a:lnL>
                      <a:noFill/>
                    </a:lnL>
                    <a:lnR>
                      <a:noFill/>
                    </a:lnR>
                    <a:lnT>
                      <a:noFill/>
                    </a:lnT>
                    <a:lnB>
                      <a:noFill/>
                    </a:lnB>
                  </a:tcPr>
                </a:tc>
                <a:tc>
                  <a:txBody>
                    <a:bodyPr/>
                    <a:lstStyle/>
                    <a:p>
                      <a:pPr fontAlgn="base"/>
                      <a:r>
                        <a:rPr lang="uk-UA" sz="2000">
                          <a:effectLst/>
                          <a:latin typeface="inherit"/>
                        </a:rPr>
                        <a:t>202 534 млн грн</a:t>
                      </a:r>
                    </a:p>
                  </a:txBody>
                  <a:tcPr anchor="ctr">
                    <a:lnL>
                      <a:noFill/>
                    </a:lnL>
                    <a:lnR>
                      <a:noFill/>
                    </a:lnR>
                    <a:lnT>
                      <a:noFill/>
                    </a:lnT>
                    <a:lnB>
                      <a:noFill/>
                    </a:lnB>
                  </a:tcPr>
                </a:tc>
              </a:tr>
              <a:tr h="868604">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Гарантований державою внутрішній борг</a:t>
                      </a:r>
                    </a:p>
                  </a:txBody>
                  <a:tcPr anchor="ctr">
                    <a:lnL>
                      <a:noFill/>
                    </a:lnL>
                    <a:lnR>
                      <a:noFill/>
                    </a:lnR>
                    <a:lnT>
                      <a:noFill/>
                    </a:lnT>
                    <a:lnB>
                      <a:noFill/>
                    </a:lnB>
                  </a:tcPr>
                </a:tc>
                <a:tc>
                  <a:txBody>
                    <a:bodyPr/>
                    <a:lstStyle/>
                    <a:p>
                      <a:pPr fontAlgn="base"/>
                      <a:r>
                        <a:rPr lang="uk-UA" sz="2000">
                          <a:effectLst/>
                          <a:latin typeface="inherit"/>
                        </a:rPr>
                        <a:t>26 805 млн грн</a:t>
                      </a:r>
                    </a:p>
                  </a:txBody>
                  <a:tcPr anchor="ctr">
                    <a:lnL>
                      <a:noFill/>
                    </a:lnL>
                    <a:lnR>
                      <a:noFill/>
                    </a:lnR>
                    <a:lnT>
                      <a:noFill/>
                    </a:lnT>
                    <a:lnB>
                      <a:noFill/>
                    </a:lnB>
                  </a:tcPr>
                </a:tc>
              </a:tr>
              <a:tr h="868604">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Всього</a:t>
                      </a:r>
                    </a:p>
                  </a:txBody>
                  <a:tcPr anchor="ctr">
                    <a:lnL>
                      <a:noFill/>
                    </a:lnL>
                    <a:lnR>
                      <a:noFill/>
                    </a:lnR>
                    <a:lnT>
                      <a:noFill/>
                    </a:lnT>
                    <a:lnB>
                      <a:noFill/>
                    </a:lnB>
                  </a:tcPr>
                </a:tc>
                <a:tc>
                  <a:txBody>
                    <a:bodyPr/>
                    <a:lstStyle/>
                    <a:p>
                      <a:pPr fontAlgn="base"/>
                      <a:r>
                        <a:rPr lang="ru-RU" sz="2000" dirty="0">
                          <a:effectLst/>
                          <a:latin typeface="inherit"/>
                        </a:rPr>
                        <a:t>1 438 180 млн </a:t>
                      </a:r>
                      <a:r>
                        <a:rPr lang="ru-RU" sz="2000" dirty="0" err="1">
                          <a:effectLst/>
                          <a:latin typeface="inherit"/>
                        </a:rPr>
                        <a:t>грн</a:t>
                      </a:r>
                      <a:endParaRPr lang="ru-RU" sz="2000" dirty="0">
                        <a:effectLst/>
                        <a:latin typeface="inheri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41614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603147"/>
            <a:ext cx="8568952" cy="7909858"/>
          </a:xfrm>
          <a:prstGeom prst="rect">
            <a:avLst/>
          </a:prstGeom>
        </p:spPr>
        <p:txBody>
          <a:bodyPr wrap="square">
            <a:spAutoFit/>
          </a:bodyPr>
          <a:lstStyle/>
          <a:p>
            <a:pPr indent="228600" algn="just">
              <a:spcAft>
                <a:spcPts val="0"/>
              </a:spcAft>
            </a:pPr>
            <a:endParaRPr lang="uk-UA" spc="10" dirty="0" smtClean="0">
              <a:latin typeface="Times New Roman"/>
              <a:ea typeface="Times New Roman"/>
            </a:endParaRPr>
          </a:p>
          <a:p>
            <a:pPr indent="228600" algn="just">
              <a:spcAft>
                <a:spcPts val="0"/>
              </a:spcAft>
            </a:pPr>
            <a:endParaRPr lang="uk-UA" spc="10" dirty="0">
              <a:latin typeface="Times New Roman"/>
              <a:ea typeface="Times New Roman"/>
            </a:endParaRPr>
          </a:p>
          <a:p>
            <a:pPr indent="228600" algn="just">
              <a:spcAft>
                <a:spcPts val="0"/>
              </a:spcAft>
            </a:pPr>
            <a:endParaRPr lang="uk-UA" spc="10" dirty="0" smtClean="0">
              <a:latin typeface="Times New Roman"/>
              <a:ea typeface="Times New Roman"/>
            </a:endParaRPr>
          </a:p>
          <a:p>
            <a:pPr indent="228600" algn="just">
              <a:spcAft>
                <a:spcPts val="0"/>
              </a:spcAft>
            </a:pPr>
            <a:endParaRPr lang="uk-UA" spc="10" dirty="0">
              <a:latin typeface="Times New Roman"/>
              <a:ea typeface="Times New Roman"/>
            </a:endParaRPr>
          </a:p>
          <a:p>
            <a:pPr indent="228600" algn="just">
              <a:spcAft>
                <a:spcPts val="0"/>
              </a:spcAft>
            </a:pPr>
            <a:endParaRPr lang="uk-UA" spc="10" dirty="0" smtClean="0">
              <a:latin typeface="Times New Roman"/>
              <a:ea typeface="Times New Roman"/>
            </a:endParaRPr>
          </a:p>
          <a:p>
            <a:pPr indent="228600" algn="just">
              <a:spcAft>
                <a:spcPts val="0"/>
              </a:spcAft>
            </a:pPr>
            <a:endParaRPr lang="uk-UA" spc="10" dirty="0">
              <a:latin typeface="Times New Roman"/>
              <a:ea typeface="Times New Roman"/>
            </a:endParaRPr>
          </a:p>
          <a:p>
            <a:pPr indent="228600" algn="just">
              <a:spcAft>
                <a:spcPts val="0"/>
              </a:spcAft>
            </a:pPr>
            <a:r>
              <a:rPr lang="uk-UA" sz="2000" spc="10" dirty="0" smtClean="0">
                <a:latin typeface="Times New Roman"/>
                <a:ea typeface="Times New Roman"/>
              </a:rPr>
              <a:t>Як </a:t>
            </a:r>
            <a:r>
              <a:rPr lang="uk-UA" sz="2000" b="1" i="1" spc="10" dirty="0">
                <a:latin typeface="Times New Roman"/>
                <a:ea typeface="Times New Roman"/>
              </a:rPr>
              <a:t>економічна категорія державний кредит</a:t>
            </a:r>
            <a:r>
              <a:rPr lang="uk-UA" sz="2000" spc="10" dirty="0">
                <a:latin typeface="Times New Roman"/>
                <a:ea typeface="Times New Roman"/>
              </a:rPr>
              <a:t> поєднує в собі фінансові та кредитні відносини. Як ланка фінансової системи він обслуговує формування і використання централізованих грошових фондів держави. Державний кредит є зворотним, терміновим і платним. Разом з тим </a:t>
            </a:r>
            <a:r>
              <a:rPr lang="uk-UA" sz="2000" b="1" i="1" spc="10" dirty="0">
                <a:latin typeface="Times New Roman"/>
                <a:ea typeface="Times New Roman"/>
              </a:rPr>
              <a:t>між державним та банківським кредитом</a:t>
            </a:r>
            <a:r>
              <a:rPr lang="uk-UA" sz="2000" spc="10" dirty="0">
                <a:latin typeface="Times New Roman"/>
                <a:ea typeface="Times New Roman"/>
              </a:rPr>
              <a:t>, як класичною формою кредитних відносин, існують суттєві відмінності.</a:t>
            </a:r>
            <a:endParaRPr lang="uk-UA" sz="2000" dirty="0">
              <a:latin typeface="Times New Roman"/>
              <a:ea typeface="Times New Roman"/>
            </a:endParaRPr>
          </a:p>
          <a:p>
            <a:pPr indent="228600" algn="just">
              <a:spcAft>
                <a:spcPts val="0"/>
              </a:spcAft>
            </a:pPr>
            <a:r>
              <a:rPr lang="uk-UA" sz="2000" b="1" i="1" dirty="0">
                <a:latin typeface="Times New Roman"/>
                <a:ea typeface="Times New Roman"/>
              </a:rPr>
              <a:t>Банківський позиковий</a:t>
            </a:r>
            <a:r>
              <a:rPr lang="uk-UA" sz="2000" dirty="0">
                <a:latin typeface="Times New Roman"/>
                <a:ea typeface="Times New Roman"/>
              </a:rPr>
              <a:t> фонд використовується для кредитування підприємств з метою забезпечення безперебійності процесу розширеного відтворення і підвищення його ефективності. Кредити можуть одержувати й приватні особи. Відмітною рисою банківського кредитування суб’єктів господарювання є продуктивне використання позичкового фонду (або з метою розвитку соціальної інфраструктури виробничих колективів). Використання кредитних ресурсів як капіталу створює умови для погашення кредиту і виплати процентів за рахунок збільшення вартості додаткового продукту.</a:t>
            </a:r>
          </a:p>
          <a:p>
            <a:pPr indent="228600" algn="just">
              <a:spcAft>
                <a:spcPts val="0"/>
              </a:spcAft>
            </a:pPr>
            <a:r>
              <a:rPr lang="uk-UA" sz="2000" dirty="0">
                <a:latin typeface="Times New Roman"/>
                <a:ea typeface="Times New Roman"/>
              </a:rPr>
              <a:t>Коли ж мова йде про </a:t>
            </a:r>
            <a:r>
              <a:rPr lang="uk-UA" sz="2000" b="1" i="1" dirty="0">
                <a:latin typeface="Times New Roman"/>
                <a:ea typeface="Times New Roman"/>
              </a:rPr>
              <a:t>державний кредит,</a:t>
            </a:r>
            <a:r>
              <a:rPr lang="uk-UA" sz="2000" dirty="0">
                <a:latin typeface="Times New Roman"/>
                <a:ea typeface="Times New Roman"/>
              </a:rPr>
              <a:t> то отримані через державну позику кошти надходять у розпорядження органів державної влади, перетворюючись в їх додаткові фінансові ресурси. Вони використовуються, як правило, на покриття бюджетного дефіциту. Джерелом погашення державних позик і виплати процентів за ними виступають кошти бюджету.</a:t>
            </a:r>
            <a:endParaRPr lang="uk-UA" sz="2000" dirty="0">
              <a:effectLst/>
              <a:latin typeface="Times New Roman"/>
              <a:ea typeface="Times New Roman"/>
            </a:endParaRPr>
          </a:p>
        </p:txBody>
      </p:sp>
    </p:spTree>
    <p:extLst>
      <p:ext uri="{BB962C8B-B14F-4D97-AF65-F5344CB8AC3E}">
        <p14:creationId xmlns:p14="http://schemas.microsoft.com/office/powerpoint/2010/main" val="3851466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90782420"/>
              </p:ext>
            </p:extLst>
          </p:nvPr>
        </p:nvGraphicFramePr>
        <p:xfrm>
          <a:off x="251520" y="1988839"/>
          <a:ext cx="8424935" cy="2528884"/>
        </p:xfrm>
        <a:graphic>
          <a:graphicData uri="http://schemas.openxmlformats.org/drawingml/2006/table">
            <a:tbl>
              <a:tblPr/>
              <a:tblGrid>
                <a:gridCol w="265066"/>
                <a:gridCol w="6485151"/>
                <a:gridCol w="1674718"/>
              </a:tblGrid>
              <a:tr h="248058">
                <a:tc>
                  <a:txBody>
                    <a:bodyPr/>
                    <a:lstStyle/>
                    <a:p>
                      <a:pPr fontAlgn="base"/>
                      <a:endParaRPr lang="uk-UA" dirty="0">
                        <a:effectLst/>
                        <a:latin typeface="inherit"/>
                      </a:endParaRPr>
                    </a:p>
                  </a:txBody>
                  <a:tcPr anchor="ctr">
                    <a:lnL>
                      <a:noFill/>
                    </a:lnL>
                    <a:lnR>
                      <a:noFill/>
                    </a:lnR>
                    <a:lnT>
                      <a:noFill/>
                    </a:lnT>
                    <a:lnB>
                      <a:noFill/>
                    </a:lnB>
                  </a:tcPr>
                </a:tc>
                <a:tc>
                  <a:txBody>
                    <a:bodyPr/>
                    <a:lstStyle/>
                    <a:p>
                      <a:pPr fontAlgn="base"/>
                      <a:endParaRPr lang="uk-UA" sz="2000">
                        <a:effectLst/>
                        <a:latin typeface="inherit"/>
                      </a:endParaRPr>
                    </a:p>
                  </a:txBody>
                  <a:tcPr anchor="ctr">
                    <a:lnL>
                      <a:noFill/>
                    </a:lnL>
                    <a:lnR>
                      <a:noFill/>
                    </a:lnR>
                    <a:lnT>
                      <a:noFill/>
                    </a:lnT>
                    <a:lnB>
                      <a:noFill/>
                    </a:lnB>
                  </a:tcPr>
                </a:tc>
                <a:tc>
                  <a:txBody>
                    <a:bodyPr/>
                    <a:lstStyle/>
                    <a:p>
                      <a:pPr fontAlgn="base"/>
                      <a:endParaRPr lang="uk-UA" sz="2000" dirty="0">
                        <a:effectLst/>
                        <a:latin typeface="inherit"/>
                      </a:endParaRPr>
                    </a:p>
                  </a:txBody>
                  <a:tcPr anchor="ctr">
                    <a:lnL>
                      <a:noFill/>
                    </a:lnL>
                    <a:lnR>
                      <a:noFill/>
                    </a:lnR>
                    <a:lnT>
                      <a:noFill/>
                    </a:lnT>
                    <a:lnB>
                      <a:noFill/>
                    </a:lnB>
                  </a:tcPr>
                </a:tc>
              </a:tr>
              <a:tr h="434101">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Державний зовнішній борг</a:t>
                      </a:r>
                    </a:p>
                  </a:txBody>
                  <a:tcPr anchor="ctr">
                    <a:lnL>
                      <a:noFill/>
                    </a:lnL>
                    <a:lnR>
                      <a:noFill/>
                    </a:lnR>
                    <a:lnT>
                      <a:noFill/>
                    </a:lnT>
                    <a:lnB>
                      <a:noFill/>
                    </a:lnB>
                  </a:tcPr>
                </a:tc>
                <a:tc>
                  <a:txBody>
                    <a:bodyPr/>
                    <a:lstStyle/>
                    <a:p>
                      <a:pPr fontAlgn="base"/>
                      <a:r>
                        <a:rPr lang="uk-UA" sz="2000" smtClean="0">
                          <a:effectLst/>
                          <a:latin typeface="inherit"/>
                        </a:rPr>
                        <a:t>37,2% ВВП</a:t>
                      </a:r>
                      <a:endParaRPr lang="uk-UA" sz="2000" dirty="0">
                        <a:effectLst/>
                        <a:latin typeface="inherit"/>
                      </a:endParaRPr>
                    </a:p>
                  </a:txBody>
                  <a:tcPr anchor="ctr">
                    <a:lnL>
                      <a:noFill/>
                    </a:lnL>
                    <a:lnR>
                      <a:noFill/>
                    </a:lnR>
                    <a:lnT>
                      <a:noFill/>
                    </a:lnT>
                    <a:lnB>
                      <a:noFill/>
                    </a:lnB>
                  </a:tcPr>
                </a:tc>
              </a:tr>
              <a:tr h="434101">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dirty="0">
                          <a:effectLst/>
                          <a:latin typeface="inherit"/>
                        </a:rPr>
                        <a:t>Державний внутрішній борг</a:t>
                      </a:r>
                    </a:p>
                  </a:txBody>
                  <a:tcPr anchor="ctr">
                    <a:lnL>
                      <a:noFill/>
                    </a:lnL>
                    <a:lnR>
                      <a:noFill/>
                    </a:lnR>
                    <a:lnT>
                      <a:noFill/>
                    </a:lnT>
                    <a:lnB>
                      <a:noFill/>
                    </a:lnB>
                  </a:tcPr>
                </a:tc>
                <a:tc>
                  <a:txBody>
                    <a:bodyPr/>
                    <a:lstStyle/>
                    <a:p>
                      <a:pPr fontAlgn="base"/>
                      <a:r>
                        <a:rPr lang="uk-UA" sz="2000">
                          <a:effectLst/>
                          <a:latin typeface="inherit"/>
                        </a:rPr>
                        <a:t>25,5% ВВП</a:t>
                      </a:r>
                    </a:p>
                  </a:txBody>
                  <a:tcPr anchor="ctr">
                    <a:lnL>
                      <a:noFill/>
                    </a:lnL>
                    <a:lnR>
                      <a:noFill/>
                    </a:lnR>
                    <a:lnT>
                      <a:noFill/>
                    </a:lnT>
                    <a:lnB>
                      <a:noFill/>
                    </a:lnB>
                  </a:tcPr>
                </a:tc>
              </a:tr>
              <a:tr h="434101">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Гарантований державою зовнішній борг</a:t>
                      </a:r>
                    </a:p>
                  </a:txBody>
                  <a:tcPr anchor="ctr">
                    <a:lnL>
                      <a:noFill/>
                    </a:lnL>
                    <a:lnR>
                      <a:noFill/>
                    </a:lnR>
                    <a:lnT>
                      <a:noFill/>
                    </a:lnT>
                    <a:lnB>
                      <a:noFill/>
                    </a:lnB>
                  </a:tcPr>
                </a:tc>
                <a:tc>
                  <a:txBody>
                    <a:bodyPr/>
                    <a:lstStyle/>
                    <a:p>
                      <a:pPr fontAlgn="base"/>
                      <a:r>
                        <a:rPr lang="uk-UA" sz="2000">
                          <a:effectLst/>
                          <a:latin typeface="inherit"/>
                        </a:rPr>
                        <a:t>10,5% ВВП</a:t>
                      </a:r>
                    </a:p>
                  </a:txBody>
                  <a:tcPr anchor="ctr">
                    <a:lnL>
                      <a:noFill/>
                    </a:lnL>
                    <a:lnR>
                      <a:noFill/>
                    </a:lnR>
                    <a:lnT>
                      <a:noFill/>
                    </a:lnT>
                    <a:lnB>
                      <a:noFill/>
                    </a:lnB>
                  </a:tcPr>
                </a:tc>
              </a:tr>
              <a:tr h="248058">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Гарантований державою внутрішній борг</a:t>
                      </a:r>
                    </a:p>
                  </a:txBody>
                  <a:tcPr anchor="ctr">
                    <a:lnL>
                      <a:noFill/>
                    </a:lnL>
                    <a:lnR>
                      <a:noFill/>
                    </a:lnR>
                    <a:lnT>
                      <a:noFill/>
                    </a:lnT>
                    <a:lnB>
                      <a:noFill/>
                    </a:lnB>
                  </a:tcPr>
                </a:tc>
                <a:tc>
                  <a:txBody>
                    <a:bodyPr/>
                    <a:lstStyle/>
                    <a:p>
                      <a:pPr fontAlgn="base"/>
                      <a:r>
                        <a:rPr lang="uk-UA" sz="2000">
                          <a:effectLst/>
                          <a:latin typeface="inherit"/>
                        </a:rPr>
                        <a:t>1,4% ВВП</a:t>
                      </a:r>
                    </a:p>
                  </a:txBody>
                  <a:tcPr anchor="ctr">
                    <a:lnL>
                      <a:noFill/>
                    </a:lnL>
                    <a:lnR>
                      <a:noFill/>
                    </a:lnR>
                    <a:lnT>
                      <a:noFill/>
                    </a:lnT>
                    <a:lnB>
                      <a:noFill/>
                    </a:lnB>
                  </a:tcPr>
                </a:tc>
              </a:tr>
              <a:tr h="434101">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r>
                        <a:rPr lang="uk-UA" sz="2000">
                          <a:effectLst/>
                          <a:latin typeface="inherit"/>
                        </a:rPr>
                        <a:t>Всього</a:t>
                      </a:r>
                    </a:p>
                  </a:txBody>
                  <a:tcPr anchor="ctr">
                    <a:lnL>
                      <a:noFill/>
                    </a:lnL>
                    <a:lnR>
                      <a:noFill/>
                    </a:lnR>
                    <a:lnT>
                      <a:noFill/>
                    </a:lnT>
                    <a:lnB>
                      <a:noFill/>
                    </a:lnB>
                  </a:tcPr>
                </a:tc>
                <a:tc>
                  <a:txBody>
                    <a:bodyPr/>
                    <a:lstStyle/>
                    <a:p>
                      <a:pPr fontAlgn="base"/>
                      <a:r>
                        <a:rPr lang="uk-UA" sz="2000" dirty="0">
                          <a:effectLst/>
                          <a:latin typeface="inherit"/>
                        </a:rPr>
                        <a:t>74,7% ВВП</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1115616" y="1146562"/>
            <a:ext cx="72183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uk-UA" altLang="uk-UA" sz="2400" b="1" dirty="0" smtClean="0">
                <a:solidFill>
                  <a:srgbClr val="000000"/>
                </a:solidFill>
                <a:latin typeface="Times New Roman" pitchFamily="18" charset="0"/>
                <a:cs typeface="Times New Roman" pitchFamily="18" charset="0"/>
              </a:rPr>
              <a:t>Державний борг України станом у 2015 р., % до ВВП</a:t>
            </a:r>
            <a:r>
              <a:rPr kumimoji="0" lang="uk-UA" altLang="uk-UA" sz="2400" b="1"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1588606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496944" cy="461665"/>
          </a:xfrm>
          <a:prstGeom prst="rect">
            <a:avLst/>
          </a:prstGeom>
        </p:spPr>
        <p:txBody>
          <a:bodyPr wrap="square">
            <a:spAutoFit/>
          </a:bodyPr>
          <a:lstStyle/>
          <a:p>
            <a:pPr lvl="0" algn="ctr" fontAlgn="base">
              <a:spcBef>
                <a:spcPct val="0"/>
              </a:spcBef>
              <a:spcAft>
                <a:spcPct val="0"/>
              </a:spcAft>
            </a:pPr>
            <a:r>
              <a:rPr lang="uk-UA" altLang="uk-UA" sz="2400" b="1" dirty="0">
                <a:solidFill>
                  <a:srgbClr val="000000"/>
                </a:solidFill>
                <a:latin typeface="Times New Roman" pitchFamily="18" charset="0"/>
                <a:cs typeface="Times New Roman" pitchFamily="18" charset="0"/>
              </a:rPr>
              <a:t>Державний борг України станом у 2015 р., </a:t>
            </a:r>
            <a:r>
              <a:rPr lang="uk-UA" altLang="uk-UA" sz="2400" b="1" dirty="0" smtClean="0">
                <a:solidFill>
                  <a:srgbClr val="000000"/>
                </a:solidFill>
                <a:latin typeface="Times New Roman" pitchFamily="18" charset="0"/>
                <a:cs typeface="Times New Roman" pitchFamily="18" charset="0"/>
              </a:rPr>
              <a:t>на 1 людину</a:t>
            </a:r>
            <a:r>
              <a:rPr lang="uk-UA" altLang="uk-UA" sz="2400" b="1" dirty="0" smtClean="0">
                <a:solidFill>
                  <a:prstClr val="black"/>
                </a:solidFill>
              </a:rPr>
              <a:t> </a:t>
            </a:r>
            <a:endParaRPr lang="uk-UA" altLang="uk-UA" sz="2400" b="1" dirty="0">
              <a:solidFill>
                <a:prstClr val="black"/>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60854894"/>
              </p:ext>
            </p:extLst>
          </p:nvPr>
        </p:nvGraphicFramePr>
        <p:xfrm>
          <a:off x="278096" y="1268760"/>
          <a:ext cx="8470367" cy="3816426"/>
        </p:xfrm>
        <a:graphic>
          <a:graphicData uri="http://schemas.openxmlformats.org/drawingml/2006/table">
            <a:tbl>
              <a:tblPr/>
              <a:tblGrid>
                <a:gridCol w="263095"/>
                <a:gridCol w="6522824"/>
                <a:gridCol w="1684448"/>
              </a:tblGrid>
              <a:tr h="636071">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endParaRPr lang="uk-UA">
                        <a:effectLst/>
                        <a:latin typeface="inherit"/>
                      </a:endParaRPr>
                    </a:p>
                  </a:txBody>
                  <a:tcPr anchor="ctr">
                    <a:lnL>
                      <a:noFill/>
                    </a:lnL>
                    <a:lnR>
                      <a:noFill/>
                    </a:lnR>
                    <a:lnT>
                      <a:noFill/>
                    </a:lnT>
                    <a:lnB>
                      <a:noFill/>
                    </a:lnB>
                  </a:tcPr>
                </a:tc>
                <a:tc>
                  <a:txBody>
                    <a:bodyPr/>
                    <a:lstStyle/>
                    <a:p>
                      <a:pPr fontAlgn="base"/>
                      <a:endParaRPr lang="uk-UA" dirty="0">
                        <a:effectLst/>
                        <a:latin typeface="inherit"/>
                      </a:endParaRPr>
                    </a:p>
                  </a:txBody>
                  <a:tcPr anchor="ctr">
                    <a:lnL>
                      <a:noFill/>
                    </a:lnL>
                    <a:lnR>
                      <a:noFill/>
                    </a:lnR>
                    <a:lnT>
                      <a:noFill/>
                    </a:lnT>
                    <a:lnB>
                      <a:noFill/>
                    </a:lnB>
                  </a:tcPr>
                </a:tc>
              </a:tr>
              <a:tr h="636071">
                <a:tc>
                  <a:txBody>
                    <a:bodyPr/>
                    <a:lstStyle/>
                    <a:p>
                      <a:pPr fontAlgn="base"/>
                      <a:endParaRPr lang="uk-UA" sz="2000">
                        <a:effectLst/>
                        <a:latin typeface="inherit"/>
                      </a:endParaRPr>
                    </a:p>
                  </a:txBody>
                  <a:tcPr anchor="ctr">
                    <a:lnL>
                      <a:noFill/>
                    </a:lnL>
                    <a:lnR>
                      <a:noFill/>
                    </a:lnR>
                    <a:lnT>
                      <a:noFill/>
                    </a:lnT>
                    <a:lnB>
                      <a:noFill/>
                    </a:lnB>
                  </a:tcPr>
                </a:tc>
                <a:tc>
                  <a:txBody>
                    <a:bodyPr/>
                    <a:lstStyle/>
                    <a:p>
                      <a:pPr fontAlgn="base"/>
                      <a:r>
                        <a:rPr lang="uk-UA" sz="2000">
                          <a:effectLst/>
                          <a:latin typeface="inherit"/>
                        </a:rPr>
                        <a:t>Державний зовнішній борг</a:t>
                      </a:r>
                    </a:p>
                  </a:txBody>
                  <a:tcPr anchor="ctr">
                    <a:lnL>
                      <a:noFill/>
                    </a:lnL>
                    <a:lnR>
                      <a:noFill/>
                    </a:lnR>
                    <a:lnT>
                      <a:noFill/>
                    </a:lnT>
                    <a:lnB>
                      <a:noFill/>
                    </a:lnB>
                  </a:tcPr>
                </a:tc>
                <a:tc>
                  <a:txBody>
                    <a:bodyPr/>
                    <a:lstStyle/>
                    <a:p>
                      <a:pPr fontAlgn="base"/>
                      <a:r>
                        <a:rPr lang="uk-UA" sz="2000">
                          <a:effectLst/>
                          <a:latin typeface="inherit"/>
                        </a:rPr>
                        <a:t>16 712 грн</a:t>
                      </a:r>
                    </a:p>
                  </a:txBody>
                  <a:tcPr anchor="ctr">
                    <a:lnL>
                      <a:noFill/>
                    </a:lnL>
                    <a:lnR>
                      <a:noFill/>
                    </a:lnR>
                    <a:lnT>
                      <a:noFill/>
                    </a:lnT>
                    <a:lnB>
                      <a:noFill/>
                    </a:lnB>
                  </a:tcPr>
                </a:tc>
              </a:tr>
              <a:tr h="636071">
                <a:tc>
                  <a:txBody>
                    <a:bodyPr/>
                    <a:lstStyle/>
                    <a:p>
                      <a:pPr fontAlgn="base"/>
                      <a:endParaRPr lang="uk-UA" sz="2000">
                        <a:effectLst/>
                        <a:latin typeface="inherit"/>
                      </a:endParaRPr>
                    </a:p>
                  </a:txBody>
                  <a:tcPr anchor="ctr">
                    <a:lnL>
                      <a:noFill/>
                    </a:lnL>
                    <a:lnR>
                      <a:noFill/>
                    </a:lnR>
                    <a:lnT>
                      <a:noFill/>
                    </a:lnT>
                    <a:lnB>
                      <a:noFill/>
                    </a:lnB>
                  </a:tcPr>
                </a:tc>
                <a:tc>
                  <a:txBody>
                    <a:bodyPr/>
                    <a:lstStyle/>
                    <a:p>
                      <a:pPr fontAlgn="base"/>
                      <a:r>
                        <a:rPr lang="uk-UA" sz="2000">
                          <a:effectLst/>
                          <a:latin typeface="inherit"/>
                        </a:rPr>
                        <a:t>Державний внутрішній борг</a:t>
                      </a:r>
                    </a:p>
                  </a:txBody>
                  <a:tcPr anchor="ctr">
                    <a:lnL>
                      <a:noFill/>
                    </a:lnL>
                    <a:lnR>
                      <a:noFill/>
                    </a:lnR>
                    <a:lnT>
                      <a:noFill/>
                    </a:lnT>
                    <a:lnB>
                      <a:noFill/>
                    </a:lnB>
                  </a:tcPr>
                </a:tc>
                <a:tc>
                  <a:txBody>
                    <a:bodyPr/>
                    <a:lstStyle/>
                    <a:p>
                      <a:pPr fontAlgn="base"/>
                      <a:r>
                        <a:rPr lang="uk-UA" sz="2000">
                          <a:effectLst/>
                          <a:latin typeface="inherit"/>
                        </a:rPr>
                        <a:t>11 459 грн</a:t>
                      </a:r>
                    </a:p>
                  </a:txBody>
                  <a:tcPr anchor="ctr">
                    <a:lnL>
                      <a:noFill/>
                    </a:lnL>
                    <a:lnR>
                      <a:noFill/>
                    </a:lnR>
                    <a:lnT>
                      <a:noFill/>
                    </a:lnT>
                    <a:lnB>
                      <a:noFill/>
                    </a:lnB>
                  </a:tcPr>
                </a:tc>
              </a:tr>
              <a:tr h="636071">
                <a:tc>
                  <a:txBody>
                    <a:bodyPr/>
                    <a:lstStyle/>
                    <a:p>
                      <a:pPr fontAlgn="base"/>
                      <a:endParaRPr lang="uk-UA" sz="2000">
                        <a:effectLst/>
                        <a:latin typeface="inherit"/>
                      </a:endParaRPr>
                    </a:p>
                  </a:txBody>
                  <a:tcPr anchor="ctr">
                    <a:lnL>
                      <a:noFill/>
                    </a:lnL>
                    <a:lnR>
                      <a:noFill/>
                    </a:lnR>
                    <a:lnT>
                      <a:noFill/>
                    </a:lnT>
                    <a:lnB>
                      <a:noFill/>
                    </a:lnB>
                  </a:tcPr>
                </a:tc>
                <a:tc>
                  <a:txBody>
                    <a:bodyPr/>
                    <a:lstStyle/>
                    <a:p>
                      <a:pPr fontAlgn="base"/>
                      <a:r>
                        <a:rPr lang="uk-UA" sz="2000">
                          <a:effectLst/>
                          <a:latin typeface="inherit"/>
                        </a:rPr>
                        <a:t>Гарантований державою зовнішній борг</a:t>
                      </a:r>
                    </a:p>
                  </a:txBody>
                  <a:tcPr anchor="ctr">
                    <a:lnL>
                      <a:noFill/>
                    </a:lnL>
                    <a:lnR>
                      <a:noFill/>
                    </a:lnR>
                    <a:lnT>
                      <a:noFill/>
                    </a:lnT>
                    <a:lnB>
                      <a:noFill/>
                    </a:lnB>
                  </a:tcPr>
                </a:tc>
                <a:tc>
                  <a:txBody>
                    <a:bodyPr/>
                    <a:lstStyle/>
                    <a:p>
                      <a:pPr fontAlgn="base"/>
                      <a:r>
                        <a:rPr lang="uk-UA" sz="2000">
                          <a:effectLst/>
                          <a:latin typeface="inherit"/>
                        </a:rPr>
                        <a:t>4 720 грн</a:t>
                      </a:r>
                    </a:p>
                  </a:txBody>
                  <a:tcPr anchor="ctr">
                    <a:lnL>
                      <a:noFill/>
                    </a:lnL>
                    <a:lnR>
                      <a:noFill/>
                    </a:lnR>
                    <a:lnT>
                      <a:noFill/>
                    </a:lnT>
                    <a:lnB>
                      <a:noFill/>
                    </a:lnB>
                  </a:tcPr>
                </a:tc>
              </a:tr>
              <a:tr h="636071">
                <a:tc>
                  <a:txBody>
                    <a:bodyPr/>
                    <a:lstStyle/>
                    <a:p>
                      <a:pPr fontAlgn="base"/>
                      <a:endParaRPr lang="uk-UA" sz="2000">
                        <a:effectLst/>
                        <a:latin typeface="inherit"/>
                      </a:endParaRPr>
                    </a:p>
                  </a:txBody>
                  <a:tcPr anchor="ctr">
                    <a:lnL>
                      <a:noFill/>
                    </a:lnL>
                    <a:lnR>
                      <a:noFill/>
                    </a:lnR>
                    <a:lnT>
                      <a:noFill/>
                    </a:lnT>
                    <a:lnB>
                      <a:noFill/>
                    </a:lnB>
                  </a:tcPr>
                </a:tc>
                <a:tc>
                  <a:txBody>
                    <a:bodyPr/>
                    <a:lstStyle/>
                    <a:p>
                      <a:pPr fontAlgn="base"/>
                      <a:r>
                        <a:rPr lang="uk-UA" sz="2000">
                          <a:effectLst/>
                          <a:latin typeface="inherit"/>
                        </a:rPr>
                        <a:t>Гарантований державою внутрішній борг</a:t>
                      </a:r>
                    </a:p>
                  </a:txBody>
                  <a:tcPr anchor="ctr">
                    <a:lnL>
                      <a:noFill/>
                    </a:lnL>
                    <a:lnR>
                      <a:noFill/>
                    </a:lnR>
                    <a:lnT>
                      <a:noFill/>
                    </a:lnT>
                    <a:lnB>
                      <a:noFill/>
                    </a:lnB>
                  </a:tcPr>
                </a:tc>
                <a:tc>
                  <a:txBody>
                    <a:bodyPr/>
                    <a:lstStyle/>
                    <a:p>
                      <a:pPr fontAlgn="base"/>
                      <a:r>
                        <a:rPr lang="uk-UA" sz="2000">
                          <a:effectLst/>
                          <a:latin typeface="inherit"/>
                        </a:rPr>
                        <a:t>625 грн</a:t>
                      </a:r>
                    </a:p>
                  </a:txBody>
                  <a:tcPr anchor="ctr">
                    <a:lnL>
                      <a:noFill/>
                    </a:lnL>
                    <a:lnR>
                      <a:noFill/>
                    </a:lnR>
                    <a:lnT>
                      <a:noFill/>
                    </a:lnT>
                    <a:lnB>
                      <a:noFill/>
                    </a:lnB>
                  </a:tcPr>
                </a:tc>
              </a:tr>
              <a:tr h="636071">
                <a:tc>
                  <a:txBody>
                    <a:bodyPr/>
                    <a:lstStyle/>
                    <a:p>
                      <a:pPr fontAlgn="base"/>
                      <a:endParaRPr lang="uk-UA" sz="2000">
                        <a:effectLst/>
                        <a:latin typeface="inherit"/>
                      </a:endParaRPr>
                    </a:p>
                  </a:txBody>
                  <a:tcPr anchor="ctr">
                    <a:lnL>
                      <a:noFill/>
                    </a:lnL>
                    <a:lnR>
                      <a:noFill/>
                    </a:lnR>
                    <a:lnT>
                      <a:noFill/>
                    </a:lnT>
                    <a:lnB>
                      <a:noFill/>
                    </a:lnB>
                  </a:tcPr>
                </a:tc>
                <a:tc>
                  <a:txBody>
                    <a:bodyPr/>
                    <a:lstStyle/>
                    <a:p>
                      <a:pPr fontAlgn="base"/>
                      <a:r>
                        <a:rPr lang="uk-UA" sz="2000">
                          <a:effectLst/>
                          <a:latin typeface="inherit"/>
                        </a:rPr>
                        <a:t>Всього</a:t>
                      </a:r>
                    </a:p>
                  </a:txBody>
                  <a:tcPr anchor="ctr">
                    <a:lnL>
                      <a:noFill/>
                    </a:lnL>
                    <a:lnR>
                      <a:noFill/>
                    </a:lnR>
                    <a:lnT>
                      <a:noFill/>
                    </a:lnT>
                    <a:lnB>
                      <a:noFill/>
                    </a:lnB>
                  </a:tcPr>
                </a:tc>
                <a:tc>
                  <a:txBody>
                    <a:bodyPr/>
                    <a:lstStyle/>
                    <a:p>
                      <a:pPr fontAlgn="base"/>
                      <a:r>
                        <a:rPr lang="uk-UA" sz="2000" dirty="0">
                          <a:effectLst/>
                          <a:latin typeface="inherit"/>
                        </a:rPr>
                        <a:t>33 516 грн</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828194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Опис : C:\Users\ganych\Desktop\Створити папку\Оцінка політики у сфері державного боргу 14 04 2014\Слайд2.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12967" cy="6669360"/>
          </a:xfrm>
          <a:prstGeom prst="rect">
            <a:avLst/>
          </a:prstGeom>
          <a:noFill/>
          <a:ln>
            <a:noFill/>
          </a:ln>
        </p:spPr>
      </p:pic>
    </p:spTree>
    <p:extLst>
      <p:ext uri="{BB962C8B-B14F-4D97-AF65-F5344CB8AC3E}">
        <p14:creationId xmlns:p14="http://schemas.microsoft.com/office/powerpoint/2010/main" val="197804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13690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075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49694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690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42493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789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07504"/>
            <a:ext cx="8568952" cy="748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732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1560"/>
            <a:ext cx="9144000" cy="799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887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568952"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42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32656"/>
            <a:ext cx="8568952" cy="3046988"/>
          </a:xfrm>
          <a:prstGeom prst="rect">
            <a:avLst/>
          </a:prstGeom>
        </p:spPr>
        <p:txBody>
          <a:bodyPr wrap="square">
            <a:spAutoFit/>
          </a:bodyPr>
          <a:lstStyle/>
          <a:p>
            <a:pPr marL="342900" lvl="0" indent="-342900" algn="just">
              <a:spcAft>
                <a:spcPts val="0"/>
              </a:spcAft>
              <a:buFont typeface="+mj-lt"/>
              <a:buAutoNum type="arabicPeriod" startAt="4"/>
              <a:tabLst>
                <a:tab pos="457200" algn="l"/>
              </a:tabLst>
            </a:pPr>
            <a:r>
              <a:rPr lang="uk-UA" sz="2400" b="1" dirty="0">
                <a:latin typeface="Times New Roman"/>
                <a:ea typeface="Times New Roman"/>
              </a:rPr>
              <a:t>Обслуговування державного боргу і управління ним.</a:t>
            </a:r>
            <a:endParaRPr lang="uk-UA" sz="2400" dirty="0">
              <a:latin typeface="Times New Roman"/>
              <a:ea typeface="Times New Roman"/>
            </a:endParaRPr>
          </a:p>
          <a:p>
            <a:pPr algn="just">
              <a:spcAft>
                <a:spcPts val="0"/>
              </a:spcAft>
            </a:pPr>
            <a:r>
              <a:rPr lang="uk-UA" sz="2400" dirty="0">
                <a:latin typeface="Times New Roman"/>
                <a:ea typeface="Times New Roman"/>
              </a:rPr>
              <a:t> </a:t>
            </a:r>
          </a:p>
          <a:p>
            <a:pPr indent="191135" algn="just">
              <a:spcAft>
                <a:spcPts val="0"/>
              </a:spcAft>
            </a:pPr>
            <a:r>
              <a:rPr lang="uk-UA" sz="2400" dirty="0">
                <a:latin typeface="Times New Roman"/>
                <a:ea typeface="Times New Roman"/>
              </a:rPr>
              <a:t>Ефективність використання державних запозичень значною мірою залежить від системи управління боргом. </a:t>
            </a:r>
          </a:p>
          <a:p>
            <a:pPr algn="just"/>
            <a:r>
              <a:rPr lang="uk-UA" sz="2400" b="1" i="1" dirty="0">
                <a:latin typeface="Times New Roman"/>
                <a:ea typeface="Times New Roman"/>
              </a:rPr>
              <a:t>Управління державним боргом </a:t>
            </a:r>
            <a:r>
              <a:rPr lang="uk-UA" sz="2400" dirty="0">
                <a:latin typeface="Times New Roman"/>
                <a:ea typeface="Times New Roman"/>
              </a:rPr>
              <a:t>— це комплекс заходів, що здійснює держава в особі її уповноважених органів з визначення умов залучення коштів, їх розміщення і погашення, та забезпечення платоспроможності держави. </a:t>
            </a:r>
            <a:endParaRPr lang="uk-UA" sz="2400" dirty="0"/>
          </a:p>
        </p:txBody>
      </p:sp>
    </p:spTree>
    <p:extLst>
      <p:ext uri="{BB962C8B-B14F-4D97-AF65-F5344CB8AC3E}">
        <p14:creationId xmlns:p14="http://schemas.microsoft.com/office/powerpoint/2010/main" val="28755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332656"/>
            <a:ext cx="8640960" cy="4524315"/>
          </a:xfrm>
          <a:prstGeom prst="rect">
            <a:avLst/>
          </a:prstGeom>
        </p:spPr>
        <p:txBody>
          <a:bodyPr wrap="square">
            <a:spAutoFit/>
          </a:bodyPr>
          <a:lstStyle/>
          <a:p>
            <a:pPr indent="228600" algn="just">
              <a:spcAft>
                <a:spcPts val="0"/>
              </a:spcAft>
            </a:pPr>
            <a:r>
              <a:rPr lang="uk-UA" sz="2400" b="1" spc="-10" dirty="0">
                <a:latin typeface="Times New Roman"/>
                <a:ea typeface="Times New Roman"/>
              </a:rPr>
              <a:t>Державний кредит</a:t>
            </a:r>
            <a:r>
              <a:rPr lang="uk-UA" sz="2400" spc="-10" dirty="0">
                <a:latin typeface="Times New Roman"/>
                <a:ea typeface="Times New Roman"/>
              </a:rPr>
              <a:t> — це відносини вторинного розподілу ва</a:t>
            </a:r>
            <a:r>
              <a:rPr lang="uk-UA" sz="2400" dirty="0">
                <a:latin typeface="Times New Roman"/>
                <a:ea typeface="Times New Roman"/>
              </a:rPr>
              <a:t>ртості валового внутрішнього продукту. У сферу державно-кре­дитних відносин надходять частина прибутків і грошових фондів, сформованих на стадії первинного розподілу. Звичайно ними є тимчасово вільні кошти населення і підприємств, проте за певних </a:t>
            </a:r>
            <a:r>
              <a:rPr lang="uk-UA" sz="2400" spc="-20" dirty="0">
                <a:latin typeface="Times New Roman"/>
                <a:ea typeface="Times New Roman"/>
              </a:rPr>
              <a:t>умов населення та трудові колективи можуть свідомо йти на обмеження споживання</a:t>
            </a:r>
            <a:r>
              <a:rPr lang="uk-UA" sz="2400" i="1" spc="-20" dirty="0">
                <a:latin typeface="Times New Roman"/>
                <a:ea typeface="Times New Roman"/>
              </a:rPr>
              <a:t>. У цих випадках джерелом державного кредиту</a:t>
            </a:r>
            <a:r>
              <a:rPr lang="uk-UA" sz="2400" i="1" dirty="0">
                <a:latin typeface="Times New Roman"/>
                <a:ea typeface="Times New Roman"/>
              </a:rPr>
              <a:t> стають засоби, призначені для поточного споживання чи фінансування необхідних виробничих або соціальних витрат підприємств</a:t>
            </a:r>
            <a:r>
              <a:rPr lang="uk-UA" sz="2400" dirty="0">
                <a:latin typeface="Times New Roman"/>
                <a:ea typeface="Times New Roman"/>
              </a:rPr>
              <a:t>. В умовах тоталітарної системи управління подібне обмеження поточних потреб може відбуватися і з примусу держави.</a:t>
            </a:r>
            <a:endParaRPr lang="uk-UA" sz="2400" dirty="0">
              <a:effectLst/>
              <a:latin typeface="Times New Roman"/>
              <a:ea typeface="Times New Roman"/>
            </a:endParaRPr>
          </a:p>
        </p:txBody>
      </p:sp>
    </p:spTree>
    <p:extLst>
      <p:ext uri="{BB962C8B-B14F-4D97-AF65-F5344CB8AC3E}">
        <p14:creationId xmlns:p14="http://schemas.microsoft.com/office/powerpoint/2010/main" val="3400861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7305"/>
            <a:ext cx="8784976" cy="6347892"/>
          </a:xfrm>
          <a:prstGeom prst="rect">
            <a:avLst/>
          </a:prstGeom>
        </p:spPr>
        <p:txBody>
          <a:bodyPr wrap="square">
            <a:spAutoFit/>
          </a:bodyPr>
          <a:lstStyle/>
          <a:p>
            <a:pPr indent="191135" algn="just">
              <a:spcAft>
                <a:spcPts val="0"/>
              </a:spcAft>
            </a:pPr>
            <a:r>
              <a:rPr lang="uk-UA" sz="1900" b="1" i="1" dirty="0">
                <a:latin typeface="Times New Roman"/>
                <a:ea typeface="Times New Roman"/>
              </a:rPr>
              <a:t>В управлінні державним боргом України можна виділити такі принципи:</a:t>
            </a:r>
          </a:p>
          <a:p>
            <a:pPr lvl="0" indent="-342900" algn="just">
              <a:spcAft>
                <a:spcPts val="0"/>
              </a:spcAft>
              <a:buClr>
                <a:srgbClr val="808080"/>
              </a:buClr>
              <a:buSzPts val="1150"/>
              <a:buFont typeface="Symbol"/>
              <a:buChar char=""/>
              <a:tabLst>
                <a:tab pos="306070" algn="l"/>
                <a:tab pos="306070" algn="l"/>
                <a:tab pos="419735" algn="l"/>
              </a:tabLst>
            </a:pPr>
            <a:r>
              <a:rPr lang="uk-UA" sz="1900" i="1" dirty="0">
                <a:latin typeface="Times New Roman"/>
                <a:ea typeface="Times New Roman"/>
              </a:rPr>
              <a:t>безумовності</a:t>
            </a:r>
            <a:r>
              <a:rPr lang="uk-UA" sz="1900" dirty="0">
                <a:latin typeface="Times New Roman"/>
                <a:ea typeface="Times New Roman"/>
              </a:rPr>
              <a:t> — забезпечення безумовного виконання державою всіх зобов’язань перед інвесторами і кредиторами, які держава як позичальник взяла на себе, оформляючи договір запозичення коштів;</a:t>
            </a:r>
          </a:p>
          <a:p>
            <a:pPr lvl="0" indent="-342900" algn="just">
              <a:spcAft>
                <a:spcPts val="0"/>
              </a:spcAft>
              <a:buClr>
                <a:srgbClr val="808080"/>
              </a:buClr>
              <a:buSzPts val="1150"/>
              <a:buFont typeface="Symbol"/>
              <a:buChar char=""/>
              <a:tabLst>
                <a:tab pos="306070" algn="l"/>
                <a:tab pos="419735" algn="l"/>
              </a:tabLst>
            </a:pPr>
            <a:r>
              <a:rPr lang="uk-UA" sz="1900" i="1" dirty="0">
                <a:latin typeface="Times New Roman"/>
                <a:ea typeface="Times New Roman"/>
              </a:rPr>
              <a:t>єдності</a:t>
            </a:r>
            <a:r>
              <a:rPr lang="uk-UA" sz="1900" dirty="0">
                <a:latin typeface="Times New Roman"/>
                <a:ea typeface="Times New Roman"/>
              </a:rPr>
              <a:t> — урахування в процесі управління державним боргом всіх видів зобов’язань, емітованих як центральним урядом, так і місцевими Радами;</a:t>
            </a:r>
          </a:p>
          <a:p>
            <a:pPr lvl="0" indent="-342900" algn="just">
              <a:spcAft>
                <a:spcPts val="0"/>
              </a:spcAft>
              <a:buClr>
                <a:srgbClr val="808080"/>
              </a:buClr>
              <a:buSzPts val="1150"/>
              <a:buFont typeface="Symbol"/>
              <a:buChar char=""/>
              <a:tabLst>
                <a:tab pos="306070" algn="l"/>
                <a:tab pos="419735" algn="l"/>
              </a:tabLst>
            </a:pPr>
            <a:r>
              <a:rPr lang="uk-UA" sz="1900" i="1" dirty="0">
                <a:latin typeface="Times New Roman"/>
                <a:ea typeface="Times New Roman"/>
              </a:rPr>
              <a:t>зниження ризиків </a:t>
            </a:r>
            <a:r>
              <a:rPr lang="uk-UA" sz="1900" dirty="0">
                <a:latin typeface="Times New Roman"/>
                <a:ea typeface="Times New Roman"/>
              </a:rPr>
              <a:t>— розміщення і погашення позик у такий спосіб, щоб максимально знизити вплив коливань кон’юнктури світового ринку капіталів і спекулятивних тенденцій ринку цінних паперів на ринок державних зобов’язань;</a:t>
            </a:r>
          </a:p>
          <a:p>
            <a:pPr lvl="0" indent="-342900" algn="just">
              <a:spcAft>
                <a:spcPts val="0"/>
              </a:spcAft>
              <a:buClr>
                <a:srgbClr val="808080"/>
              </a:buClr>
              <a:buSzPts val="1150"/>
              <a:buFont typeface="Symbol"/>
              <a:buChar char=""/>
              <a:tabLst>
                <a:tab pos="306070" algn="l"/>
                <a:tab pos="419735" algn="l"/>
              </a:tabLst>
            </a:pPr>
            <a:r>
              <a:rPr lang="uk-UA" sz="1900" i="1" dirty="0">
                <a:latin typeface="Times New Roman"/>
                <a:ea typeface="Times New Roman"/>
              </a:rPr>
              <a:t>оптимальність структури </a:t>
            </a:r>
            <a:r>
              <a:rPr lang="uk-UA" sz="1900" dirty="0">
                <a:latin typeface="Times New Roman"/>
                <a:ea typeface="Times New Roman"/>
              </a:rPr>
              <a:t>— підтримання оптимальної структури боргових зобов’язань держави за строками обігу і погашення, пом’якшення «піків» платежів;</a:t>
            </a:r>
          </a:p>
          <a:p>
            <a:pPr lvl="0" indent="-342900" algn="just">
              <a:spcAft>
                <a:spcPts val="0"/>
              </a:spcAft>
              <a:buClr>
                <a:srgbClr val="808080"/>
              </a:buClr>
              <a:buSzPts val="1150"/>
              <a:buFont typeface="Symbol"/>
              <a:buChar char=""/>
              <a:tabLst>
                <a:tab pos="306070" algn="l"/>
                <a:tab pos="419735" algn="l"/>
              </a:tabLst>
            </a:pPr>
            <a:r>
              <a:rPr lang="uk-UA" sz="1900" i="1" dirty="0">
                <a:latin typeface="Times New Roman"/>
                <a:ea typeface="Times New Roman"/>
              </a:rPr>
              <a:t>збереження фінансової незалежності </a:t>
            </a:r>
            <a:r>
              <a:rPr lang="uk-UA" sz="1900" dirty="0">
                <a:latin typeface="Times New Roman"/>
                <a:ea typeface="Times New Roman"/>
              </a:rPr>
              <a:t>— підтримання оптимальної структури боргових зобов’язань держави між інвесторами-резидентами й інвесторами-нерезидентами, поступове заміщення зовнішнього запозичення внутрішнім;</a:t>
            </a:r>
          </a:p>
          <a:p>
            <a:pPr lvl="0" indent="-342900" algn="just">
              <a:spcAft>
                <a:spcPts val="0"/>
              </a:spcAft>
              <a:buClr>
                <a:srgbClr val="808080"/>
              </a:buClr>
              <a:buSzPts val="1150"/>
              <a:buFont typeface="Symbol"/>
              <a:buChar char=""/>
              <a:tabLst>
                <a:tab pos="306070" algn="l"/>
                <a:tab pos="419735" algn="l"/>
              </a:tabLst>
            </a:pPr>
            <a:r>
              <a:rPr lang="uk-UA" sz="1900" i="1" dirty="0">
                <a:latin typeface="Times New Roman"/>
                <a:ea typeface="Times New Roman"/>
              </a:rPr>
              <a:t>зниження вартості </a:t>
            </a:r>
            <a:r>
              <a:rPr lang="uk-UA" sz="1900" dirty="0">
                <a:latin typeface="Times New Roman"/>
                <a:ea typeface="Times New Roman"/>
              </a:rPr>
              <a:t>обслуговування державного боргу, в тому числі й за рахунок дострокового викупу боргових зобов’язань держави;</a:t>
            </a:r>
          </a:p>
          <a:p>
            <a:pPr lvl="0" indent="-342900" algn="just">
              <a:spcAft>
                <a:spcPts val="0"/>
              </a:spcAft>
              <a:buClr>
                <a:srgbClr val="808080"/>
              </a:buClr>
              <a:buSzPts val="1150"/>
              <a:buFont typeface="Symbol"/>
              <a:buChar char=""/>
              <a:tabLst>
                <a:tab pos="306070" algn="l"/>
                <a:tab pos="419735" algn="l"/>
              </a:tabLst>
            </a:pPr>
            <a:r>
              <a:rPr lang="uk-UA" sz="1900" i="1" dirty="0">
                <a:latin typeface="Times New Roman"/>
                <a:ea typeface="Times New Roman"/>
              </a:rPr>
              <a:t>прозорості</a:t>
            </a:r>
            <a:r>
              <a:rPr lang="uk-UA" sz="1900" dirty="0">
                <a:latin typeface="Times New Roman"/>
                <a:ea typeface="Times New Roman"/>
              </a:rPr>
              <a:t> — дотримання відкритості і повної прозорості запозичень, починаючи від розгляду їх доцільності до остаточного погашення, забезпечення доступу міжнародних рейтингових агентств до достовірної інформації про економічне становище у країні-позичальнику.</a:t>
            </a:r>
          </a:p>
          <a:p>
            <a:pPr indent="191135" algn="just">
              <a:lnSpc>
                <a:spcPts val="850"/>
              </a:lnSpc>
              <a:spcAft>
                <a:spcPts val="0"/>
              </a:spcAft>
              <a:tabLst>
                <a:tab pos="306070" algn="l"/>
              </a:tabLst>
            </a:pPr>
            <a:r>
              <a:rPr lang="uk-UA" sz="1050" dirty="0">
                <a:latin typeface="Times New Roman"/>
                <a:ea typeface="Times New Roman"/>
              </a:rPr>
              <a:t> </a:t>
            </a:r>
            <a:endParaRPr lang="uk-UA" sz="1050" dirty="0">
              <a:effectLst/>
              <a:latin typeface="Times New Roman"/>
              <a:ea typeface="Times New Roman"/>
            </a:endParaRPr>
          </a:p>
        </p:txBody>
      </p:sp>
    </p:spTree>
    <p:extLst>
      <p:ext uri="{BB962C8B-B14F-4D97-AF65-F5344CB8AC3E}">
        <p14:creationId xmlns:p14="http://schemas.microsoft.com/office/powerpoint/2010/main" val="1630477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9"/>
            <a:ext cx="8496944" cy="5587171"/>
          </a:xfrm>
          <a:prstGeom prst="rect">
            <a:avLst/>
          </a:prstGeom>
        </p:spPr>
        <p:txBody>
          <a:bodyPr wrap="square">
            <a:spAutoFit/>
          </a:bodyPr>
          <a:lstStyle/>
          <a:p>
            <a:pPr indent="191135" algn="just">
              <a:spcAft>
                <a:spcPts val="0"/>
              </a:spcAft>
            </a:pPr>
            <a:r>
              <a:rPr lang="uk-UA" sz="2400" b="1" dirty="0">
                <a:latin typeface="Times New Roman"/>
                <a:ea typeface="Times New Roman"/>
              </a:rPr>
              <a:t>Процес управління державним боргом включає кілька етапів:</a:t>
            </a:r>
            <a:endParaRPr lang="uk-UA" sz="2400" dirty="0">
              <a:latin typeface="Times New Roman"/>
              <a:ea typeface="Times New Roman"/>
            </a:endParaRPr>
          </a:p>
          <a:p>
            <a:pPr marL="342900" lvl="0" indent="-342900" algn="just">
              <a:spcAft>
                <a:spcPts val="0"/>
              </a:spcAft>
              <a:buClr>
                <a:srgbClr val="808080"/>
              </a:buClr>
              <a:buSzPts val="1050"/>
              <a:buFont typeface="Symbol"/>
              <a:buChar char=""/>
              <a:tabLst>
                <a:tab pos="306070" algn="l"/>
                <a:tab pos="419735" algn="l"/>
              </a:tabLst>
            </a:pPr>
            <a:r>
              <a:rPr lang="uk-UA" sz="2400" dirty="0">
                <a:latin typeface="Times New Roman"/>
                <a:ea typeface="Times New Roman"/>
              </a:rPr>
              <a:t>залучення коштів;</a:t>
            </a:r>
          </a:p>
          <a:p>
            <a:pPr marL="342900" lvl="0" indent="-342900" algn="just">
              <a:spcAft>
                <a:spcPts val="0"/>
              </a:spcAft>
              <a:buClr>
                <a:srgbClr val="808080"/>
              </a:buClr>
              <a:buSzPts val="1050"/>
              <a:buFont typeface="Symbol"/>
              <a:buChar char=""/>
              <a:tabLst>
                <a:tab pos="306070" algn="l"/>
                <a:tab pos="419735" algn="l"/>
              </a:tabLst>
            </a:pPr>
            <a:r>
              <a:rPr lang="uk-UA" sz="2400" dirty="0">
                <a:latin typeface="Times New Roman"/>
                <a:ea typeface="Times New Roman"/>
              </a:rPr>
              <a:t>використання коштів;</a:t>
            </a:r>
          </a:p>
          <a:p>
            <a:pPr marL="342900" lvl="0" indent="-342900" algn="just">
              <a:spcAft>
                <a:spcPts val="0"/>
              </a:spcAft>
              <a:buClr>
                <a:srgbClr val="808080"/>
              </a:buClr>
              <a:buSzPts val="1050"/>
              <a:buFont typeface="Symbol"/>
              <a:buChar char=""/>
              <a:tabLst>
                <a:tab pos="306070" algn="l"/>
                <a:tab pos="419735" algn="l"/>
              </a:tabLst>
            </a:pPr>
            <a:r>
              <a:rPr lang="uk-UA" sz="2400" dirty="0">
                <a:latin typeface="Times New Roman"/>
                <a:ea typeface="Times New Roman"/>
              </a:rPr>
              <a:t>повернення боргу і виплата відсотків.</a:t>
            </a:r>
          </a:p>
          <a:p>
            <a:pPr indent="191135" algn="just">
              <a:lnSpc>
                <a:spcPct val="80000"/>
              </a:lnSpc>
              <a:spcBef>
                <a:spcPts val="400"/>
              </a:spcBef>
              <a:spcAft>
                <a:spcPts val="0"/>
              </a:spcAft>
            </a:pPr>
            <a:r>
              <a:rPr lang="uk-UA" sz="2400" dirty="0" smtClean="0">
                <a:latin typeface="Times New Roman"/>
                <a:ea typeface="Times New Roman"/>
                <a:cs typeface="Times New Roman"/>
              </a:rPr>
              <a:t>	</a:t>
            </a:r>
          </a:p>
          <a:p>
            <a:pPr indent="191135" algn="just">
              <a:lnSpc>
                <a:spcPct val="80000"/>
              </a:lnSpc>
              <a:spcBef>
                <a:spcPts val="400"/>
              </a:spcBef>
              <a:spcAft>
                <a:spcPts val="0"/>
              </a:spcAft>
            </a:pPr>
            <a:r>
              <a:rPr lang="uk-UA" sz="2400" dirty="0">
                <a:latin typeface="Times New Roman"/>
                <a:ea typeface="Times New Roman"/>
                <a:cs typeface="Times New Roman"/>
              </a:rPr>
              <a:t>	</a:t>
            </a:r>
            <a:r>
              <a:rPr lang="uk-UA" sz="2400" dirty="0" smtClean="0">
                <a:latin typeface="Times New Roman"/>
                <a:ea typeface="Times New Roman"/>
                <a:cs typeface="Times New Roman"/>
              </a:rPr>
              <a:t>Державне </a:t>
            </a:r>
            <a:r>
              <a:rPr lang="uk-UA" sz="2400" dirty="0">
                <a:latin typeface="Times New Roman"/>
                <a:ea typeface="Times New Roman"/>
                <a:cs typeface="Times New Roman"/>
              </a:rPr>
              <a:t>управління залученням коштів, як правило, здійснюється в контексті бюджетного процесу, де законом «Про державний бюджет» на відповідний рік установлюються граничні розміри боргу і державні гарантії його повернення. Обсяг залучених зовнішніх позик для будь-якої країни визначається двома факторами: по-перше, скільки капіталу країна може поглинути, по-друге, який обсяг боргу вона може обслуговувати без ризику виникнення кризи платежів. Під час обчислення цих факторів повинні враховуватись як короткострокові, так і довгострокові характеристики державного боргу.</a:t>
            </a:r>
            <a:endParaRPr lang="uk-UA" sz="2400" dirty="0">
              <a:effectLst/>
              <a:latin typeface="Journal"/>
              <a:ea typeface="Times New Roman"/>
              <a:cs typeface="Times New Roman"/>
            </a:endParaRPr>
          </a:p>
        </p:txBody>
      </p:sp>
    </p:spTree>
    <p:extLst>
      <p:ext uri="{BB962C8B-B14F-4D97-AF65-F5344CB8AC3E}">
        <p14:creationId xmlns:p14="http://schemas.microsoft.com/office/powerpoint/2010/main" val="4173464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97346"/>
            <a:ext cx="8496944" cy="6001643"/>
          </a:xfrm>
          <a:prstGeom prst="rect">
            <a:avLst/>
          </a:prstGeom>
        </p:spPr>
        <p:txBody>
          <a:bodyPr wrap="square">
            <a:spAutoFit/>
          </a:bodyPr>
          <a:lstStyle/>
          <a:p>
            <a:pPr indent="191135" algn="just">
              <a:spcAft>
                <a:spcPts val="0"/>
              </a:spcAft>
            </a:pPr>
            <a:r>
              <a:rPr lang="uk-UA" sz="2400" b="1" i="1" dirty="0">
                <a:latin typeface="Times New Roman"/>
                <a:ea typeface="Times New Roman"/>
              </a:rPr>
              <a:t>Мета політики управління боргом</a:t>
            </a:r>
            <a:r>
              <a:rPr lang="uk-UA" sz="2400" dirty="0">
                <a:latin typeface="Times New Roman"/>
                <a:ea typeface="Times New Roman"/>
              </a:rPr>
              <a:t> — одержати найвищий ефект від фінансування за рахунок запозичених коштів та уникнути макроекономічних труднощів і проблем платіжного балансу в майбутньому.</a:t>
            </a:r>
          </a:p>
          <a:p>
            <a:pPr indent="191135" algn="just">
              <a:spcAft>
                <a:spcPts val="0"/>
              </a:spcAft>
            </a:pPr>
            <a:r>
              <a:rPr lang="uk-UA" sz="2400" spc="30" dirty="0">
                <a:latin typeface="Times New Roman"/>
                <a:ea typeface="Times New Roman"/>
              </a:rPr>
              <a:t>Управління розміщенням запозичених коштів є основним елементом усієї системи управління боргом держави. Залучені кошти повинні використовуватися для фінансування зростання виробничих потужностей. При цьому повинно збільшуватися виробництво товарів не лише для внутрішніх потреб, а й експорт продукції, конче необхідний для одержання іноземної валюти на обслуговування та погашення зовнішнього боргу. Якщо цього не буде, то платежі з обслуговування боргу досягнуть неприпустимо високої частки експорту та вітчизняного виробництва. У результаті комерційні кредитори, побоюючись імовірних неплатежів, скорочуватимуть кредиту­вання країни.</a:t>
            </a:r>
            <a:endParaRPr lang="uk-UA" sz="2400" dirty="0">
              <a:effectLst/>
              <a:latin typeface="Times New Roman"/>
              <a:ea typeface="Times New Roman"/>
            </a:endParaRPr>
          </a:p>
        </p:txBody>
      </p:sp>
    </p:spTree>
    <p:extLst>
      <p:ext uri="{BB962C8B-B14F-4D97-AF65-F5344CB8AC3E}">
        <p14:creationId xmlns:p14="http://schemas.microsoft.com/office/powerpoint/2010/main" val="4117687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049149"/>
            <a:ext cx="8424936" cy="7048083"/>
          </a:xfrm>
          <a:prstGeom prst="rect">
            <a:avLst/>
          </a:prstGeom>
        </p:spPr>
        <p:txBody>
          <a:bodyPr wrap="square">
            <a:spAutoFit/>
          </a:bodyPr>
          <a:lstStyle/>
          <a:p>
            <a:pPr indent="191135" algn="just">
              <a:spcAft>
                <a:spcPts val="0"/>
              </a:spcAft>
            </a:pPr>
            <a:endParaRPr lang="uk-UA" b="1" i="1" dirty="0" smtClean="0">
              <a:latin typeface="Times New Roman"/>
              <a:ea typeface="Times New Roman"/>
            </a:endParaRPr>
          </a:p>
          <a:p>
            <a:pPr indent="191135" algn="just">
              <a:spcAft>
                <a:spcPts val="0"/>
              </a:spcAft>
            </a:pPr>
            <a:endParaRPr lang="uk-UA" b="1" i="1" dirty="0">
              <a:latin typeface="Times New Roman"/>
              <a:ea typeface="Times New Roman"/>
            </a:endParaRPr>
          </a:p>
          <a:p>
            <a:pPr indent="191135" algn="just">
              <a:spcAft>
                <a:spcPts val="0"/>
              </a:spcAft>
            </a:pPr>
            <a:endParaRPr lang="uk-UA" b="1" i="1" dirty="0" smtClean="0">
              <a:latin typeface="Times New Roman"/>
              <a:ea typeface="Times New Roman"/>
            </a:endParaRPr>
          </a:p>
          <a:p>
            <a:pPr indent="191135" algn="just">
              <a:spcAft>
                <a:spcPts val="0"/>
              </a:spcAft>
            </a:pPr>
            <a:endParaRPr lang="uk-UA" b="1" i="1" dirty="0">
              <a:latin typeface="Times New Roman"/>
              <a:ea typeface="Times New Roman"/>
            </a:endParaRPr>
          </a:p>
          <a:p>
            <a:pPr indent="191135" algn="just">
              <a:spcAft>
                <a:spcPts val="0"/>
              </a:spcAft>
            </a:pPr>
            <a:r>
              <a:rPr lang="uk-UA" sz="2000" b="1" i="1" dirty="0" smtClean="0">
                <a:latin typeface="Times New Roman"/>
                <a:ea typeface="Times New Roman"/>
              </a:rPr>
              <a:t>З </a:t>
            </a:r>
            <a:r>
              <a:rPr lang="uk-UA" sz="2000" b="1" i="1" dirty="0">
                <a:latin typeface="Times New Roman"/>
                <a:ea typeface="Times New Roman"/>
              </a:rPr>
              <a:t>метою забезпечення платоспроможності держави, тобто можливості погашення боргів, застосовуються різноманітні методи коригування позикової політики.</a:t>
            </a:r>
            <a:endParaRPr lang="uk-UA" sz="2000" dirty="0">
              <a:latin typeface="Times New Roman"/>
              <a:ea typeface="Times New Roman"/>
            </a:endParaRPr>
          </a:p>
          <a:p>
            <a:pPr indent="191135" algn="just">
              <a:spcAft>
                <a:spcPts val="0"/>
              </a:spcAft>
            </a:pPr>
            <a:r>
              <a:rPr lang="uk-UA" sz="2000" dirty="0">
                <a:latin typeface="Times New Roman"/>
                <a:ea typeface="Times New Roman"/>
              </a:rPr>
              <a:t>Найпоширенішими є рефінансування боргу та реструктуризація заборгованості.</a:t>
            </a:r>
          </a:p>
          <a:p>
            <a:pPr indent="191135" algn="just">
              <a:spcAft>
                <a:spcPts val="0"/>
              </a:spcAft>
            </a:pPr>
            <a:r>
              <a:rPr lang="uk-UA" sz="2000" b="1" i="1" dirty="0">
                <a:latin typeface="Times New Roman"/>
                <a:ea typeface="Times New Roman"/>
              </a:rPr>
              <a:t>Рефінансування державного боргу</a:t>
            </a:r>
            <a:r>
              <a:rPr lang="uk-UA" sz="2000" dirty="0">
                <a:latin typeface="Times New Roman"/>
                <a:ea typeface="Times New Roman"/>
              </a:rPr>
              <a:t> — це погашення основної заборгованості й процентів за рахунок коштів, отриманих від розміщення нових позик. Для успішного застосування механізму рефінансування необхідна висока фінансова репутація країни-позичальника. На світовому фінансовому ринку репутація позичальників виражається в рейтингах, що присвоюються відповідній країні спеціальними агентствами відповідно до міжнародних правил </a:t>
            </a:r>
            <a:r>
              <a:rPr lang="uk-UA" sz="2000" dirty="0" err="1">
                <a:latin typeface="Times New Roman"/>
                <a:ea typeface="Times New Roman"/>
              </a:rPr>
              <a:t>рейтингування</a:t>
            </a:r>
            <a:r>
              <a:rPr lang="uk-UA" sz="2000" dirty="0">
                <a:latin typeface="Times New Roman"/>
                <a:ea typeface="Times New Roman"/>
              </a:rPr>
              <a:t>.</a:t>
            </a:r>
          </a:p>
          <a:p>
            <a:pPr indent="191135" algn="just">
              <a:spcAft>
                <a:spcPts val="0"/>
              </a:spcAft>
            </a:pPr>
            <a:r>
              <a:rPr lang="uk-UA" sz="2000" b="1" i="1" dirty="0">
                <a:latin typeface="Times New Roman"/>
                <a:ea typeface="Times New Roman"/>
              </a:rPr>
              <a:t>Реструктуризація заборгованості</a:t>
            </a:r>
            <a:r>
              <a:rPr lang="uk-UA" sz="2000" dirty="0">
                <a:latin typeface="Times New Roman"/>
                <a:ea typeface="Times New Roman"/>
              </a:rPr>
              <a:t> полягає в тому, що на певних умовах відстрочується виплата частки боргу. Зокрема, сьогодні використовується кілька варіантів реструктуризації зовнішньої заборгованості, які відпрацьовані Паризьким клубом офі­ційних кредиторів.</a:t>
            </a:r>
          </a:p>
          <a:p>
            <a:pPr algn="just">
              <a:spcAft>
                <a:spcPts val="0"/>
              </a:spcAft>
            </a:pPr>
            <a:r>
              <a:rPr lang="uk-UA" sz="2000" dirty="0">
                <a:latin typeface="Times New Roman"/>
                <a:ea typeface="Times New Roman"/>
              </a:rPr>
              <a:t>Один із варіантів — це коли на певних умовах проводиться відстрочення виплати частки боргу терміном до трьох років. Існують також варіанти конверсії боргів на акції для вкладення їх у національну економіку.</a:t>
            </a:r>
            <a:endParaRPr lang="uk-UA" sz="2000" dirty="0">
              <a:effectLst/>
              <a:latin typeface="Times New Roman"/>
              <a:ea typeface="Times New Roman"/>
            </a:endParaRPr>
          </a:p>
        </p:txBody>
      </p:sp>
    </p:spTree>
    <p:extLst>
      <p:ext uri="{BB962C8B-B14F-4D97-AF65-F5344CB8AC3E}">
        <p14:creationId xmlns:p14="http://schemas.microsoft.com/office/powerpoint/2010/main" val="3244422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280920" cy="612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165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87648"/>
            <a:ext cx="8496944" cy="7017306"/>
          </a:xfrm>
          <a:prstGeom prst="rect">
            <a:avLst/>
          </a:prstGeom>
        </p:spPr>
        <p:txBody>
          <a:bodyPr wrap="square">
            <a:spAutoFit/>
          </a:bodyPr>
          <a:lstStyle/>
          <a:p>
            <a:pPr indent="449580" algn="just">
              <a:spcAft>
                <a:spcPts val="0"/>
              </a:spcAft>
            </a:pPr>
            <a:endParaRPr lang="uk-UA" dirty="0" smtClean="0">
              <a:latin typeface="Times New Roman"/>
              <a:ea typeface="Times New Roman"/>
            </a:endParaRPr>
          </a:p>
          <a:p>
            <a:pPr indent="449580" algn="just">
              <a:spcAft>
                <a:spcPts val="0"/>
              </a:spcAft>
            </a:pPr>
            <a:endParaRPr lang="uk-UA" dirty="0">
              <a:latin typeface="Times New Roman"/>
              <a:ea typeface="Times New Roman"/>
            </a:endParaRPr>
          </a:p>
          <a:p>
            <a:pPr indent="449580" algn="just">
              <a:spcAft>
                <a:spcPts val="0"/>
              </a:spcAft>
            </a:pPr>
            <a:endParaRPr lang="uk-UA" dirty="0" smtClean="0">
              <a:latin typeface="Times New Roman"/>
              <a:ea typeface="Times New Roman"/>
            </a:endParaRPr>
          </a:p>
          <a:p>
            <a:pPr indent="449580" algn="just">
              <a:spcAft>
                <a:spcPts val="0"/>
              </a:spcAft>
            </a:pPr>
            <a:endParaRPr lang="uk-UA" dirty="0">
              <a:latin typeface="Times New Roman"/>
              <a:ea typeface="Times New Roman"/>
            </a:endParaRPr>
          </a:p>
          <a:p>
            <a:pPr indent="449580" algn="just">
              <a:spcAft>
                <a:spcPts val="0"/>
              </a:spcAft>
            </a:pPr>
            <a:endParaRPr lang="uk-UA" dirty="0" smtClean="0">
              <a:latin typeface="Times New Roman"/>
              <a:ea typeface="Times New Roman"/>
            </a:endParaRPr>
          </a:p>
          <a:p>
            <a:pPr indent="449580" algn="just">
              <a:spcAft>
                <a:spcPts val="0"/>
              </a:spcAft>
            </a:pPr>
            <a:r>
              <a:rPr lang="uk-UA" sz="2000" dirty="0" smtClean="0">
                <a:latin typeface="Times New Roman"/>
                <a:ea typeface="Times New Roman"/>
              </a:rPr>
              <a:t>Іншими </a:t>
            </a:r>
            <a:r>
              <a:rPr lang="uk-UA" sz="2000" dirty="0">
                <a:latin typeface="Times New Roman"/>
                <a:ea typeface="Times New Roman"/>
              </a:rPr>
              <a:t>методами управління державним боргом є конверсія, консолідація, уніфікація, обмін облігацій за регресивним співвідношенням, відстрочення погашення й анулювання позики.	</a:t>
            </a:r>
          </a:p>
          <a:p>
            <a:pPr indent="449580" algn="just">
              <a:spcAft>
                <a:spcPts val="0"/>
              </a:spcAft>
            </a:pPr>
            <a:r>
              <a:rPr lang="uk-UA" sz="2000" b="1" i="1" spc="-20" dirty="0">
                <a:latin typeface="Times New Roman"/>
                <a:ea typeface="Times New Roman"/>
              </a:rPr>
              <a:t>Конверсія</a:t>
            </a:r>
            <a:r>
              <a:rPr lang="uk-UA" sz="2000" spc="-20" dirty="0">
                <a:latin typeface="Times New Roman"/>
                <a:ea typeface="Times New Roman"/>
              </a:rPr>
              <a:t> — це зміна дохідності позики. Держава, як правило, зменшує</a:t>
            </a:r>
            <a:r>
              <a:rPr lang="uk-UA" sz="2000" dirty="0">
                <a:latin typeface="Times New Roman"/>
                <a:ea typeface="Times New Roman"/>
              </a:rPr>
              <a:t> розмір процентів, які мають виплачуватися за позиками. </a:t>
            </a:r>
          </a:p>
          <a:p>
            <a:pPr indent="449580" algn="just">
              <a:spcAft>
                <a:spcPts val="0"/>
              </a:spcAft>
            </a:pPr>
            <a:r>
              <a:rPr lang="uk-UA" sz="2000" dirty="0">
                <a:latin typeface="Times New Roman"/>
                <a:ea typeface="Times New Roman"/>
              </a:rPr>
              <a:t>Збільшення строків дії випущеної позики називають</a:t>
            </a:r>
            <a:r>
              <a:rPr lang="uk-UA" sz="2000" i="1" dirty="0">
                <a:latin typeface="Times New Roman"/>
                <a:ea typeface="Times New Roman"/>
              </a:rPr>
              <a:t> </a:t>
            </a:r>
            <a:r>
              <a:rPr lang="uk-UA" sz="2000" b="1" i="1" dirty="0">
                <a:latin typeface="Times New Roman"/>
                <a:ea typeface="Times New Roman"/>
              </a:rPr>
              <a:t>консолідацією</a:t>
            </a:r>
            <a:r>
              <a:rPr lang="uk-UA" sz="2000" i="1" dirty="0">
                <a:latin typeface="Times New Roman"/>
                <a:ea typeface="Times New Roman"/>
              </a:rPr>
              <a:t>.</a:t>
            </a:r>
            <a:r>
              <a:rPr lang="uk-UA" sz="2000" dirty="0">
                <a:latin typeface="Times New Roman"/>
                <a:ea typeface="Times New Roman"/>
              </a:rPr>
              <a:t> Консолідація і конверсія можуть провадитися також одночасно. </a:t>
            </a:r>
          </a:p>
          <a:p>
            <a:pPr indent="449580" algn="just">
              <a:spcAft>
                <a:spcPts val="0"/>
              </a:spcAft>
            </a:pPr>
            <a:r>
              <a:rPr lang="uk-UA" sz="2000" b="1" i="1" dirty="0">
                <a:latin typeface="Times New Roman"/>
                <a:ea typeface="Times New Roman"/>
              </a:rPr>
              <a:t>Уніфікація позик</a:t>
            </a:r>
            <a:r>
              <a:rPr lang="uk-UA" sz="2000" dirty="0">
                <a:latin typeface="Times New Roman"/>
                <a:ea typeface="Times New Roman"/>
              </a:rPr>
              <a:t> — це об’єднання кількох позик в одну, коли облігації раніше випущених кількох позик обмінюються на облігації нової позики. У деяких випадках може здійснюватися обмін облігацій за регресивним співвідношенням, тобто коли кілька раніше випущених облігацій прирівнюють до однієї нової. Цей метод економічних обґрунтувань не має.</a:t>
            </a:r>
          </a:p>
          <a:p>
            <a:pPr indent="449580" algn="just">
              <a:spcAft>
                <a:spcPts val="0"/>
              </a:spcAft>
            </a:pPr>
            <a:r>
              <a:rPr lang="uk-UA" sz="2000" b="1" i="1" dirty="0">
                <a:latin typeface="Times New Roman"/>
                <a:ea typeface="Times New Roman"/>
              </a:rPr>
              <a:t>Відстрочення погашення позики</a:t>
            </a:r>
            <a:r>
              <a:rPr lang="uk-UA" sz="2000" dirty="0">
                <a:latin typeface="Times New Roman"/>
                <a:ea typeface="Times New Roman"/>
              </a:rPr>
              <a:t>, як правило, провадиться тоді, коли випуск нових позик є фінансово недоцільним, оскільки всі доходи від позик використовують на обслуговування раніше випущених позик. </a:t>
            </a:r>
          </a:p>
          <a:p>
            <a:pPr indent="449580" algn="just">
              <a:spcAft>
                <a:spcPts val="0"/>
              </a:spcAft>
            </a:pPr>
            <a:r>
              <a:rPr lang="uk-UA" sz="2000" b="1" i="1" dirty="0">
                <a:latin typeface="Times New Roman"/>
                <a:ea typeface="Times New Roman"/>
              </a:rPr>
              <a:t>Анулювання боргу</a:t>
            </a:r>
            <a:r>
              <a:rPr lang="uk-UA" sz="2000" dirty="0">
                <a:latin typeface="Times New Roman"/>
                <a:ea typeface="Times New Roman"/>
              </a:rPr>
              <a:t> означає відмову уряду від його погашення. Анулювання боргів може бути зумовлене фінансовою неспроможністю держави, тобто банкрутством, або політичними мотивами.</a:t>
            </a:r>
            <a:endParaRPr lang="uk-UA" sz="2000" dirty="0">
              <a:effectLst/>
              <a:latin typeface="Times New Roman"/>
              <a:ea typeface="Times New Roman"/>
            </a:endParaRPr>
          </a:p>
        </p:txBody>
      </p:sp>
    </p:spTree>
    <p:extLst>
      <p:ext uri="{BB962C8B-B14F-4D97-AF65-F5344CB8AC3E}">
        <p14:creationId xmlns:p14="http://schemas.microsoft.com/office/powerpoint/2010/main" val="1617915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56651"/>
            <a:ext cx="8496944" cy="7017306"/>
          </a:xfrm>
          <a:prstGeom prst="rect">
            <a:avLst/>
          </a:prstGeom>
        </p:spPr>
        <p:txBody>
          <a:bodyPr wrap="square">
            <a:spAutoFit/>
          </a:bodyPr>
          <a:lstStyle/>
          <a:p>
            <a:pPr indent="449580" algn="just">
              <a:spcAft>
                <a:spcPts val="0"/>
              </a:spcAft>
            </a:pPr>
            <a:endParaRPr lang="uk-UA" dirty="0" smtClean="0">
              <a:latin typeface="Times New Roman"/>
              <a:ea typeface="Times New Roman"/>
            </a:endParaRPr>
          </a:p>
          <a:p>
            <a:pPr indent="449580" algn="just">
              <a:spcAft>
                <a:spcPts val="0"/>
              </a:spcAft>
            </a:pPr>
            <a:r>
              <a:rPr lang="uk-UA" sz="2400" dirty="0" smtClean="0">
                <a:latin typeface="Times New Roman"/>
                <a:ea typeface="Times New Roman"/>
              </a:rPr>
              <a:t>Управління </a:t>
            </a:r>
            <a:r>
              <a:rPr lang="uk-UA" sz="2400" dirty="0">
                <a:latin typeface="Times New Roman"/>
                <a:ea typeface="Times New Roman"/>
              </a:rPr>
              <a:t>як зовнішнім, так і внутрішнім боргом включає також комплекс заходів щодо його </a:t>
            </a:r>
            <a:r>
              <a:rPr lang="uk-UA" sz="2400" b="1" i="1" dirty="0">
                <a:latin typeface="Times New Roman"/>
                <a:ea typeface="Times New Roman"/>
              </a:rPr>
              <a:t>обслуговування</a:t>
            </a:r>
            <a:r>
              <a:rPr lang="uk-UA" sz="2400" i="1" dirty="0">
                <a:latin typeface="Times New Roman"/>
                <a:ea typeface="Times New Roman"/>
              </a:rPr>
              <a:t> — це погашення позик, виплати процентів за ними, уточнення і зміни умов погашення випущених позик.</a:t>
            </a:r>
            <a:r>
              <a:rPr lang="uk-UA" sz="2400" dirty="0">
                <a:latin typeface="Times New Roman"/>
                <a:ea typeface="Times New Roman"/>
              </a:rPr>
              <a:t> Погашення позик здійснюється за рахунок бюджетних коштів. У деяких випадках держава вдається до рефінансування державного боргу, тобто погашення заборгованості через випуск нових позик.</a:t>
            </a:r>
          </a:p>
          <a:p>
            <a:pPr indent="449580" algn="just">
              <a:spcAft>
                <a:spcPts val="0"/>
              </a:spcAft>
            </a:pPr>
            <a:r>
              <a:rPr lang="uk-UA" sz="2400" dirty="0">
                <a:latin typeface="Times New Roman"/>
                <a:ea typeface="Times New Roman"/>
              </a:rPr>
              <a:t>Виплата процентів, виграшів, коштів із погашення позик становить основну частку витрат на обслуговування державного боргу. До інших належать витрати з виготовлення, пересилання і реалізації цінних паперів держави, проведення тиражів виграшів, тиражів погашення і деякі інші витрати.</a:t>
            </a:r>
          </a:p>
          <a:p>
            <a:pPr indent="449580" algn="just">
              <a:spcAft>
                <a:spcPts val="0"/>
              </a:spcAft>
            </a:pPr>
            <a:r>
              <a:rPr lang="uk-UA" sz="2400" dirty="0">
                <a:latin typeface="Times New Roman"/>
                <a:ea typeface="Times New Roman"/>
              </a:rPr>
              <a:t>При обслуговуванні зовнішнього і внутрішнього боргів визначають </a:t>
            </a:r>
            <a:r>
              <a:rPr lang="uk-UA" sz="2400" b="1" i="1" dirty="0">
                <a:latin typeface="Times New Roman"/>
                <a:ea typeface="Times New Roman"/>
              </a:rPr>
              <a:t>коефіцієнт обслуговування</a:t>
            </a:r>
            <a:r>
              <a:rPr lang="uk-UA" sz="2400" dirty="0">
                <a:latin typeface="Times New Roman"/>
                <a:ea typeface="Times New Roman"/>
              </a:rPr>
              <a:t>. Для зовнішнього боргу його розраховують як відношення всіх платежів із зовнішньої заборгованості до валютних надходжень держави, виражене в процентах. Сприятливим рівнем обслуговування вважається значення показника 25 %.</a:t>
            </a:r>
            <a:endParaRPr lang="uk-UA" sz="2400" dirty="0">
              <a:effectLst/>
              <a:latin typeface="Times New Roman"/>
              <a:ea typeface="Times New Roman"/>
            </a:endParaRPr>
          </a:p>
        </p:txBody>
      </p:sp>
    </p:spTree>
    <p:extLst>
      <p:ext uri="{BB962C8B-B14F-4D97-AF65-F5344CB8AC3E}">
        <p14:creationId xmlns:p14="http://schemas.microsoft.com/office/powerpoint/2010/main" val="637569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20891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554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0944"/>
            <a:ext cx="7992888" cy="630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52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06489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29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58847"/>
            <a:ext cx="8568952" cy="6370975"/>
          </a:xfrm>
          <a:prstGeom prst="rect">
            <a:avLst/>
          </a:prstGeom>
        </p:spPr>
        <p:txBody>
          <a:bodyPr wrap="square">
            <a:spAutoFit/>
          </a:bodyPr>
          <a:lstStyle/>
          <a:p>
            <a:pPr indent="228600" algn="just">
              <a:spcAft>
                <a:spcPts val="0"/>
              </a:spcAft>
            </a:pPr>
            <a:r>
              <a:rPr lang="uk-UA" sz="2400" dirty="0">
                <a:latin typeface="Times New Roman"/>
                <a:ea typeface="Times New Roman"/>
              </a:rPr>
              <a:t>Формування додаткових фінансових ресурсів держави за рахунок мобілізації тимчасово вільних коштів населення, підприємств і організацій — </a:t>
            </a:r>
            <a:r>
              <a:rPr lang="uk-UA" sz="2400" b="1" i="1" dirty="0">
                <a:latin typeface="Times New Roman"/>
                <a:ea typeface="Times New Roman"/>
              </a:rPr>
              <a:t>це одна сторона державно-кредитних відносин. Іншою їх стороною виступають фінансові зв’язки, </a:t>
            </a:r>
            <a:r>
              <a:rPr lang="uk-UA" sz="2400" dirty="0">
                <a:latin typeface="Times New Roman"/>
                <a:ea typeface="Times New Roman"/>
              </a:rPr>
              <a:t>обу­мовлені зворотністю і платністю засобів додатково мобілізованих державою. Виплата прибутків кредиторам забезпечується переважно за рахунок бюджетних надходжень. При цьому коло платників податків не збігається з колом власників державних цінних паперів. Навіть якщо припустити неможливе, що контингент платників податків збігається з контингентом власників цінних паперів, то й у цьому випадку будуть спостерігатися структурні розбіжності: розмір податків, які вносить до бюджету кожний власник цінних паперів, не збігається з величиною одержуваних ним прибутків від державно-кредитних операцій. </a:t>
            </a:r>
            <a:r>
              <a:rPr lang="uk-UA" sz="2400" b="1" i="1" dirty="0">
                <a:latin typeface="Times New Roman"/>
                <a:ea typeface="Times New Roman"/>
              </a:rPr>
              <a:t>Це означає, що й інший бік державно-кредитних відносин має перерозподільний характер.</a:t>
            </a:r>
            <a:endParaRPr lang="uk-UA" sz="2400" b="1" i="1" dirty="0">
              <a:effectLst/>
              <a:latin typeface="Times New Roman"/>
              <a:ea typeface="Times New Roman"/>
            </a:endParaRPr>
          </a:p>
        </p:txBody>
      </p:sp>
    </p:spTree>
    <p:extLst>
      <p:ext uri="{BB962C8B-B14F-4D97-AF65-F5344CB8AC3E}">
        <p14:creationId xmlns:p14="http://schemas.microsoft.com/office/powerpoint/2010/main" val="3595519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28092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424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0891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543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3690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339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56895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76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7" y="1844824"/>
            <a:ext cx="7382902" cy="1569660"/>
          </a:xfrm>
          <a:prstGeom prst="rect">
            <a:avLst/>
          </a:prstGeom>
        </p:spPr>
        <p:txBody>
          <a:bodyPr wrap="square">
            <a:spAutoFit/>
          </a:bodyPr>
          <a:lstStyle/>
          <a:p>
            <a:endParaRPr lang="uk-UA" sz="4800" dirty="0" smtClean="0">
              <a:latin typeface="Times New Roman"/>
            </a:endParaRPr>
          </a:p>
          <a:p>
            <a:r>
              <a:rPr lang="uk-UA" sz="4800" dirty="0" smtClean="0">
                <a:latin typeface="Times New Roman"/>
              </a:rPr>
              <a:t>Дякую за увагу !</a:t>
            </a:r>
            <a:endParaRPr lang="uk-UA" sz="4800" dirty="0"/>
          </a:p>
        </p:txBody>
      </p:sp>
    </p:spTree>
    <p:extLst>
      <p:ext uri="{BB962C8B-B14F-4D97-AF65-F5344CB8AC3E}">
        <p14:creationId xmlns:p14="http://schemas.microsoft.com/office/powerpoint/2010/main" val="419304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60649"/>
            <a:ext cx="8640960" cy="4524315"/>
          </a:xfrm>
          <a:prstGeom prst="rect">
            <a:avLst/>
          </a:prstGeom>
        </p:spPr>
        <p:txBody>
          <a:bodyPr wrap="square">
            <a:spAutoFit/>
          </a:bodyPr>
          <a:lstStyle/>
          <a:p>
            <a:pPr indent="228600" algn="just">
              <a:spcAft>
                <a:spcPts val="0"/>
              </a:spcAft>
            </a:pPr>
            <a:r>
              <a:rPr lang="uk-UA" sz="2400" b="1" i="1" dirty="0">
                <a:latin typeface="Times New Roman"/>
                <a:ea typeface="Times New Roman"/>
              </a:rPr>
              <a:t>Об’єктивна необхідність використання державного кредиту</a:t>
            </a:r>
            <a:r>
              <a:rPr lang="uk-UA" sz="2400" dirty="0">
                <a:latin typeface="Times New Roman"/>
                <a:ea typeface="Times New Roman"/>
              </a:rPr>
              <a:t> на задоволення потреб суспільства обумовлена постійною суперечністю між величиною цих потреб і можливостями держави щодо </a:t>
            </a:r>
            <a:r>
              <a:rPr lang="uk-UA" sz="2400" spc="-20" dirty="0">
                <a:latin typeface="Times New Roman"/>
                <a:ea typeface="Times New Roman"/>
              </a:rPr>
              <a:t>їх задоволення за рахунок бюджетних фондів. Регулювання економіки</a:t>
            </a:r>
            <a:r>
              <a:rPr lang="uk-UA" sz="2400" dirty="0">
                <a:latin typeface="Times New Roman"/>
                <a:ea typeface="Times New Roman"/>
              </a:rPr>
              <a:t>, соціальна політика держави, виконання нею своїх функцій щодо оборони країни й управління вимагають постійного збільшення бюджетних витрат. Чималих коштів потребує і міжнародна діяльність держави. Проте доходи державного бюджету завж­ди обмежені. Тому за наявності вільних грошових ресурсів у населення, підприємств і організацій органи влади вдаються до державного кредиту.</a:t>
            </a:r>
            <a:endParaRPr lang="uk-UA" sz="2400" dirty="0">
              <a:effectLst/>
              <a:latin typeface="Times New Roman"/>
              <a:ea typeface="Times New Roman"/>
            </a:endParaRPr>
          </a:p>
        </p:txBody>
      </p:sp>
    </p:spTree>
    <p:extLst>
      <p:ext uri="{BB962C8B-B14F-4D97-AF65-F5344CB8AC3E}">
        <p14:creationId xmlns:p14="http://schemas.microsoft.com/office/powerpoint/2010/main" val="168917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910649"/>
            <a:ext cx="8640960" cy="7971413"/>
          </a:xfrm>
          <a:prstGeom prst="rect">
            <a:avLst/>
          </a:prstGeom>
        </p:spPr>
        <p:txBody>
          <a:bodyPr wrap="square">
            <a:spAutoFit/>
          </a:bodyPr>
          <a:lstStyle/>
          <a:p>
            <a:pPr indent="228600" algn="just">
              <a:spcAft>
                <a:spcPts val="0"/>
              </a:spcAft>
            </a:pPr>
            <a:endParaRPr lang="uk-UA" b="1" i="1" spc="10" dirty="0" smtClean="0">
              <a:latin typeface="Times New Roman"/>
              <a:ea typeface="Times New Roman"/>
            </a:endParaRPr>
          </a:p>
          <a:p>
            <a:pPr indent="228600" algn="just">
              <a:spcAft>
                <a:spcPts val="0"/>
              </a:spcAft>
            </a:pPr>
            <a:endParaRPr lang="uk-UA" b="1" i="1" spc="10" dirty="0">
              <a:latin typeface="Times New Roman"/>
              <a:ea typeface="Times New Roman"/>
            </a:endParaRPr>
          </a:p>
          <a:p>
            <a:pPr indent="228600" algn="just">
              <a:spcAft>
                <a:spcPts val="0"/>
              </a:spcAft>
            </a:pPr>
            <a:endParaRPr lang="uk-UA" b="1" i="1" spc="10" dirty="0" smtClean="0">
              <a:latin typeface="Times New Roman"/>
              <a:ea typeface="Times New Roman"/>
            </a:endParaRPr>
          </a:p>
          <a:p>
            <a:pPr indent="228600" algn="just">
              <a:spcAft>
                <a:spcPts val="0"/>
              </a:spcAft>
            </a:pPr>
            <a:endParaRPr lang="uk-UA" b="1" i="1" spc="10" dirty="0">
              <a:latin typeface="Times New Roman"/>
              <a:ea typeface="Times New Roman"/>
            </a:endParaRPr>
          </a:p>
          <a:p>
            <a:pPr indent="228600" algn="just">
              <a:spcAft>
                <a:spcPts val="0"/>
              </a:spcAft>
            </a:pPr>
            <a:r>
              <a:rPr lang="uk-UA" sz="2000" b="1" i="1" spc="10" dirty="0" smtClean="0">
                <a:latin typeface="Times New Roman"/>
                <a:ea typeface="Times New Roman"/>
              </a:rPr>
              <a:t>Доцільність </a:t>
            </a:r>
            <a:r>
              <a:rPr lang="uk-UA" sz="2000" b="1" i="1" spc="10" dirty="0">
                <a:latin typeface="Times New Roman"/>
                <a:ea typeface="Times New Roman"/>
              </a:rPr>
              <a:t>використання державного кредиту</a:t>
            </a:r>
            <a:r>
              <a:rPr lang="uk-UA" sz="2000" spc="10" dirty="0">
                <a:latin typeface="Times New Roman"/>
                <a:ea typeface="Times New Roman"/>
              </a:rPr>
              <a:t> для формування додаткових фінансових ресурсів держави і покриття бюджетного дефіциту визначається значно меншими негативними наслідками для державних фінансів і грошового обігу країни порівняно з валютними прийомами (наприклад, емісії грошей) балансування доходів і витрат уряду. Це досягається на основі переміщення попиту від фізичних і юридичних осіб до урядових структур без збільшення сукупного попиту і кількості грошей в обігу.</a:t>
            </a:r>
            <a:endParaRPr lang="uk-UA" sz="2000" dirty="0">
              <a:latin typeface="Times New Roman"/>
              <a:ea typeface="Times New Roman"/>
            </a:endParaRPr>
          </a:p>
          <a:p>
            <a:pPr indent="228600" algn="just">
              <a:spcAft>
                <a:spcPts val="0"/>
              </a:spcAft>
            </a:pPr>
            <a:r>
              <a:rPr lang="uk-UA" sz="2000" b="1" i="1" dirty="0">
                <a:latin typeface="Times New Roman"/>
                <a:ea typeface="Times New Roman"/>
              </a:rPr>
              <a:t>Призначення державного кредиту</a:t>
            </a:r>
            <a:r>
              <a:rPr lang="uk-UA" sz="2000" dirty="0">
                <a:latin typeface="Times New Roman"/>
                <a:ea typeface="Times New Roman"/>
              </a:rPr>
              <a:t> </a:t>
            </a:r>
            <a:r>
              <a:rPr lang="uk-UA" sz="2000" i="1" dirty="0">
                <a:latin typeface="Times New Roman"/>
                <a:ea typeface="Times New Roman"/>
              </a:rPr>
              <a:t>виявляється насамперед у тому, що він є засобом мобілізації державою додаткових фінансових ресурсів.</a:t>
            </a:r>
            <a:r>
              <a:rPr lang="uk-UA" sz="2000" dirty="0">
                <a:latin typeface="Times New Roman"/>
                <a:ea typeface="Times New Roman"/>
              </a:rPr>
              <a:t> </a:t>
            </a:r>
            <a:r>
              <a:rPr lang="uk-UA" sz="2000" b="1" i="1" dirty="0">
                <a:latin typeface="Times New Roman"/>
                <a:ea typeface="Times New Roman"/>
              </a:rPr>
              <a:t>У випадку дефіцитності державного бюджету</a:t>
            </a:r>
            <a:r>
              <a:rPr lang="uk-UA" sz="2000" dirty="0">
                <a:latin typeface="Times New Roman"/>
                <a:ea typeface="Times New Roman"/>
              </a:rPr>
              <a:t> </a:t>
            </a:r>
            <a:r>
              <a:rPr lang="uk-UA" sz="2000" i="1" dirty="0">
                <a:latin typeface="Times New Roman"/>
                <a:ea typeface="Times New Roman"/>
              </a:rPr>
              <a:t>додатково мобілізовані фінансові ресурси використовуються на покриття різниці між бюджетними видатками і доходами</a:t>
            </a:r>
            <a:r>
              <a:rPr lang="uk-UA" sz="2000" dirty="0">
                <a:latin typeface="Times New Roman"/>
                <a:ea typeface="Times New Roman"/>
              </a:rPr>
              <a:t>. </a:t>
            </a:r>
            <a:r>
              <a:rPr lang="uk-UA" sz="2000" b="1" i="1" dirty="0">
                <a:latin typeface="Times New Roman"/>
                <a:ea typeface="Times New Roman"/>
              </a:rPr>
              <a:t>У разі позитивного бюджетного сальдо</a:t>
            </a:r>
            <a:r>
              <a:rPr lang="uk-UA" sz="2000" dirty="0">
                <a:latin typeface="Times New Roman"/>
                <a:ea typeface="Times New Roman"/>
              </a:rPr>
              <a:t> мобілізовані за допомогою державного кредиту кошти використовуються </a:t>
            </a:r>
            <a:r>
              <a:rPr lang="uk-UA" sz="2000" i="1" dirty="0">
                <a:latin typeface="Times New Roman"/>
                <a:ea typeface="Times New Roman"/>
              </a:rPr>
              <a:t>безпосередньо для фінансування економічних і соціальних програм.</a:t>
            </a:r>
            <a:r>
              <a:rPr lang="uk-UA" sz="2000" dirty="0">
                <a:latin typeface="Times New Roman"/>
                <a:ea typeface="Times New Roman"/>
              </a:rPr>
              <a:t> Це означає, що державний кредит, будучи засобом збільшення фінансових можливостей держави, може стати важливим чинником прискорення соціально-економічного розвитку держави</a:t>
            </a:r>
            <a:r>
              <a:rPr lang="uk-UA" sz="2000" dirty="0" smtClean="0">
                <a:latin typeface="Times New Roman"/>
                <a:ea typeface="Times New Roman"/>
              </a:rPr>
              <a:t>.</a:t>
            </a:r>
          </a:p>
          <a:p>
            <a:pPr indent="228600" algn="just"/>
            <a:r>
              <a:rPr lang="uk-UA" sz="2000" b="1" i="1" dirty="0">
                <a:latin typeface="Times New Roman" panose="02020603050405020304" pitchFamily="18" charset="0"/>
                <a:cs typeface="Times New Roman" panose="02020603050405020304" pitchFamily="18" charset="0"/>
              </a:rPr>
              <a:t>Державний кредит є також джерелом збільшення прибутків власників цінних паперів</a:t>
            </a:r>
            <a:r>
              <a:rPr lang="uk-UA" sz="2000" i="1"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що досягається через виплату процентів і виграшів за державними позиками.</a:t>
            </a:r>
          </a:p>
          <a:p>
            <a:pPr indent="228600" algn="just">
              <a:spcAft>
                <a:spcPts val="0"/>
              </a:spcAft>
            </a:pPr>
            <a:endParaRPr lang="uk-UA" sz="2000" dirty="0">
              <a:effectLst/>
              <a:latin typeface="Times New Roman"/>
              <a:ea typeface="Times New Roman"/>
            </a:endParaRPr>
          </a:p>
        </p:txBody>
      </p:sp>
    </p:spTree>
    <p:extLst>
      <p:ext uri="{BB962C8B-B14F-4D97-AF65-F5344CB8AC3E}">
        <p14:creationId xmlns:p14="http://schemas.microsoft.com/office/powerpoint/2010/main" val="216962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464647"/>
            <a:ext cx="8496944" cy="7940635"/>
          </a:xfrm>
          <a:prstGeom prst="rect">
            <a:avLst/>
          </a:prstGeom>
        </p:spPr>
        <p:txBody>
          <a:bodyPr wrap="square">
            <a:spAutoFit/>
          </a:bodyPr>
          <a:lstStyle/>
          <a:p>
            <a:pPr indent="228600" algn="just">
              <a:spcAft>
                <a:spcPts val="0"/>
              </a:spcAft>
            </a:pPr>
            <a:endParaRPr lang="uk-UA" i="1" dirty="0" smtClean="0">
              <a:latin typeface="Times New Roman"/>
              <a:ea typeface="Times New Roman"/>
            </a:endParaRPr>
          </a:p>
          <a:p>
            <a:pPr indent="228600" algn="just">
              <a:spcAft>
                <a:spcPts val="0"/>
              </a:spcAft>
            </a:pPr>
            <a:endParaRPr lang="uk-UA" i="1" dirty="0">
              <a:latin typeface="Times New Roman"/>
              <a:ea typeface="Times New Roman"/>
            </a:endParaRPr>
          </a:p>
          <a:p>
            <a:pPr indent="228600" algn="just">
              <a:spcAft>
                <a:spcPts val="0"/>
              </a:spcAft>
            </a:pPr>
            <a:endParaRPr lang="uk-UA" i="1" dirty="0" smtClean="0">
              <a:latin typeface="Times New Roman"/>
              <a:ea typeface="Times New Roman"/>
            </a:endParaRPr>
          </a:p>
          <a:p>
            <a:pPr indent="228600" algn="just">
              <a:spcAft>
                <a:spcPts val="0"/>
              </a:spcAft>
            </a:pPr>
            <a:endParaRPr lang="uk-UA" i="1" dirty="0">
              <a:latin typeface="Times New Roman"/>
              <a:ea typeface="Times New Roman"/>
            </a:endParaRPr>
          </a:p>
          <a:p>
            <a:pPr indent="228600" algn="just">
              <a:spcAft>
                <a:spcPts val="0"/>
              </a:spcAft>
            </a:pPr>
            <a:endParaRPr lang="uk-UA" i="1" dirty="0" smtClean="0">
              <a:latin typeface="Times New Roman"/>
              <a:ea typeface="Times New Roman"/>
            </a:endParaRPr>
          </a:p>
          <a:p>
            <a:pPr indent="228600" algn="just">
              <a:spcAft>
                <a:spcPts val="0"/>
              </a:spcAft>
            </a:pPr>
            <a:r>
              <a:rPr lang="uk-UA" sz="2000" b="1" i="1" dirty="0" smtClean="0">
                <a:latin typeface="Times New Roman"/>
                <a:ea typeface="Times New Roman"/>
              </a:rPr>
              <a:t>Державний </a:t>
            </a:r>
            <a:r>
              <a:rPr lang="uk-UA" sz="2000" b="1" i="1" dirty="0">
                <a:latin typeface="Times New Roman"/>
                <a:ea typeface="Times New Roman"/>
              </a:rPr>
              <a:t>кредит як фінансова категорія виконує три функції: розподільну, регулювальну і контрольну.</a:t>
            </a:r>
            <a:endParaRPr lang="uk-UA" sz="2000" b="1" dirty="0">
              <a:latin typeface="Times New Roman"/>
              <a:ea typeface="Times New Roman"/>
            </a:endParaRPr>
          </a:p>
          <a:p>
            <a:pPr algn="just">
              <a:spcAft>
                <a:spcPts val="0"/>
              </a:spcAft>
            </a:pPr>
            <a:r>
              <a:rPr lang="uk-UA" sz="2000" dirty="0">
                <a:latin typeface="Times New Roman"/>
                <a:ea typeface="Times New Roman"/>
              </a:rPr>
              <a:t>Через </a:t>
            </a:r>
            <a:r>
              <a:rPr lang="uk-UA" sz="2000" b="1" i="1" dirty="0">
                <a:latin typeface="Times New Roman"/>
                <a:ea typeface="Times New Roman"/>
              </a:rPr>
              <a:t>розподільну функцію</a:t>
            </a:r>
            <a:r>
              <a:rPr lang="uk-UA" sz="2000" dirty="0">
                <a:latin typeface="Times New Roman"/>
                <a:ea typeface="Times New Roman"/>
              </a:rPr>
              <a:t> державного кредиту забезпечується формування централізованих грошових фондів держави або їх використання на принципах строковості, платності і повернення. Будучи позичальником держава мобілізує додаткові кошти для фінансування своїх витрат. У промислово розвинутих країнах державні позики є основним джерелом фінансування бюджетного дефіциту і посідають друге місце (після податків) у формуванні доходів бюджету.</a:t>
            </a:r>
          </a:p>
          <a:p>
            <a:pPr algn="just">
              <a:spcAft>
                <a:spcPts val="0"/>
              </a:spcAft>
            </a:pPr>
            <a:r>
              <a:rPr lang="uk-UA" sz="2000" dirty="0">
                <a:latin typeface="Times New Roman"/>
                <a:ea typeface="Times New Roman"/>
              </a:rPr>
              <a:t>Сутність </a:t>
            </a:r>
            <a:r>
              <a:rPr lang="uk-UA" sz="2000" b="1" i="1" dirty="0">
                <a:latin typeface="Times New Roman"/>
                <a:ea typeface="Times New Roman"/>
              </a:rPr>
              <a:t>регулювальної функції</a:t>
            </a:r>
            <a:r>
              <a:rPr lang="uk-UA" sz="2000" dirty="0">
                <a:latin typeface="Times New Roman"/>
                <a:ea typeface="Times New Roman"/>
              </a:rPr>
              <a:t> державного кредиту виявляється в тому, що, вступаючи в кредитні відносини, держава впливає на стан грошового обігу, рівень процентних ставок на ринку грошей і капіталів, на виробництво і зайнятість.</a:t>
            </a:r>
          </a:p>
          <a:p>
            <a:pPr indent="449580" algn="just">
              <a:spcAft>
                <a:spcPts val="0"/>
              </a:spcAft>
            </a:pPr>
            <a:r>
              <a:rPr lang="uk-UA" sz="2000" dirty="0">
                <a:latin typeface="Times New Roman"/>
                <a:ea typeface="Times New Roman"/>
              </a:rPr>
              <a:t>Держава регулює грошовий обіг, розміщуючи облігації державної позики серед різних груп інвесторів. Мобілізуючи кошти фізичних осіб, держава зменшує їх </a:t>
            </a:r>
            <a:r>
              <a:rPr lang="uk-UA" sz="2000" dirty="0" smtClean="0">
                <a:latin typeface="Times New Roman"/>
                <a:ea typeface="Times New Roman"/>
              </a:rPr>
              <a:t>платоспроможний </a:t>
            </a:r>
            <a:r>
              <a:rPr lang="uk-UA" sz="2000" dirty="0">
                <a:latin typeface="Times New Roman"/>
                <a:ea typeface="Times New Roman"/>
              </a:rPr>
              <a:t>попит. Тоді, якщо за рахунок кредиту профінансовані виробничі витрати, наприклад інвестиції, відбудеться абсолютне скорочення готівкової грошової маси в обігу. У випадку фінансування витрат на виплату заробітної плати, наприклад учителям, лікарям, кількість готівкової грошової маси в обігу залишиться незмінною, хоча можлива зміна структури платоспроможного попиту.</a:t>
            </a:r>
            <a:endParaRPr lang="uk-UA" sz="2000" dirty="0">
              <a:effectLst/>
              <a:latin typeface="Times New Roman"/>
              <a:ea typeface="Times New Roman"/>
            </a:endParaRPr>
          </a:p>
        </p:txBody>
      </p:sp>
    </p:spTree>
    <p:extLst>
      <p:ext uri="{BB962C8B-B14F-4D97-AF65-F5344CB8AC3E}">
        <p14:creationId xmlns:p14="http://schemas.microsoft.com/office/powerpoint/2010/main" val="16365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94</TotalTime>
  <Words>3112</Words>
  <Application>Microsoft Office PowerPoint</Application>
  <PresentationFormat>Экран (4:3)</PresentationFormat>
  <Paragraphs>261</Paragraphs>
  <Slides>64</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64</vt:i4>
      </vt:variant>
    </vt:vector>
  </HeadingPairs>
  <TitlesOfParts>
    <vt:vector size="67" baseType="lpstr">
      <vt:lpstr>Эркер</vt:lpstr>
      <vt:lpstr>Формула</vt:lpstr>
      <vt:lpstr>Picture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14</cp:revision>
  <dcterms:created xsi:type="dcterms:W3CDTF">2014-09-17T20:49:33Z</dcterms:created>
  <dcterms:modified xsi:type="dcterms:W3CDTF">2015-09-27T15:57:18Z</dcterms:modified>
</cp:coreProperties>
</file>