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73" r:id="rId3"/>
    <p:sldId id="274" r:id="rId4"/>
    <p:sldId id="275" r:id="rId5"/>
    <p:sldId id="276" r:id="rId6"/>
    <p:sldId id="277" r:id="rId7"/>
    <p:sldId id="278" r:id="rId8"/>
    <p:sldId id="279" r:id="rId9"/>
    <p:sldId id="280" r:id="rId10"/>
    <p:sldId id="283" r:id="rId11"/>
    <p:sldId id="285" r:id="rId12"/>
    <p:sldId id="286" r:id="rId13"/>
    <p:sldId id="271" r:id="rId14"/>
    <p:sldId id="272" r:id="rId15"/>
    <p:sldId id="270" r:id="rId16"/>
    <p:sldId id="268" r:id="rId17"/>
    <p:sldId id="269" r:id="rId18"/>
    <p:sldId id="265" r:id="rId19"/>
    <p:sldId id="266" r:id="rId20"/>
    <p:sldId id="287" r:id="rId21"/>
    <p:sldId id="259" r:id="rId22"/>
    <p:sldId id="264" r:id="rId23"/>
    <p:sldId id="258" r:id="rId24"/>
    <p:sldId id="257" r:id="rId25"/>
    <p:sldId id="261" r:id="rId26"/>
    <p:sldId id="260" r:id="rId27"/>
    <p:sldId id="263" r:id="rId28"/>
    <p:sldId id="262" r:id="rId29"/>
    <p:sldId id="288" r:id="rId30"/>
    <p:sldId id="305"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7" r:id="rId48"/>
    <p:sldId id="306" r:id="rId49"/>
    <p:sldId id="308" r:id="rId50"/>
    <p:sldId id="309" r:id="rId51"/>
    <p:sldId id="310" r:id="rId52"/>
    <p:sldId id="311" r:id="rId53"/>
    <p:sldId id="312" r:id="rId54"/>
    <p:sldId id="313" r:id="rId55"/>
    <p:sldId id="314" r:id="rId56"/>
    <p:sldId id="315" r:id="rId57"/>
    <p:sldId id="316" r:id="rId58"/>
    <p:sldId id="332" r:id="rId59"/>
    <p:sldId id="333"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22.02.2016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22.02.2016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zakon3.rada.gov.ua/laws/show/77-19" TargetMode="External"/><Relationship Id="rId2" Type="http://schemas.openxmlformats.org/officeDocument/2006/relationships/hyperlink" Target="http://zakon3.rada.gov.ua/laws/show/108/95-%D0%B2%D1%80" TargetMode="External"/><Relationship Id="rId1" Type="http://schemas.openxmlformats.org/officeDocument/2006/relationships/slideLayout" Target="../slideLayouts/slideLayout2.xml"/><Relationship Id="rId4" Type="http://schemas.openxmlformats.org/officeDocument/2006/relationships/hyperlink" Target="http://zakon3.rada.gov.ua/laws/show/909-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9"/>
            <a:ext cx="8424936" cy="4491101"/>
          </a:xfrm>
          <a:prstGeom prst="rect">
            <a:avLst/>
          </a:prstGeom>
        </p:spPr>
        <p:txBody>
          <a:bodyPr wrap="square">
            <a:spAutoFit/>
          </a:bodyPr>
          <a:lstStyle/>
          <a:p>
            <a:pPr algn="just">
              <a:lnSpc>
                <a:spcPct val="108000"/>
              </a:lnSpc>
              <a:spcAft>
                <a:spcPts val="0"/>
              </a:spcAft>
              <a:tabLst>
                <a:tab pos="228600" algn="l"/>
                <a:tab pos="342900" algn="l"/>
              </a:tabLst>
            </a:pPr>
            <a:r>
              <a:rPr lang="uk-UA" sz="2400" b="1" dirty="0">
                <a:latin typeface="Times New Roman"/>
                <a:ea typeface="Times New Roman"/>
              </a:rPr>
              <a:t> Лекція </a:t>
            </a:r>
            <a:r>
              <a:rPr lang="en-US" sz="2400" b="1" dirty="0" smtClean="0">
                <a:latin typeface="Times New Roman"/>
                <a:ea typeface="Times New Roman"/>
              </a:rPr>
              <a:t>1</a:t>
            </a:r>
            <a:r>
              <a:rPr lang="uk-UA" sz="2400" b="1" dirty="0" smtClean="0">
                <a:latin typeface="Times New Roman"/>
                <a:ea typeface="Times New Roman"/>
              </a:rPr>
              <a:t>4</a:t>
            </a:r>
            <a:r>
              <a:rPr lang="en-US" sz="2400" b="1" dirty="0" smtClean="0">
                <a:latin typeface="Times New Roman"/>
                <a:ea typeface="Times New Roman"/>
              </a:rPr>
              <a:t>-1</a:t>
            </a:r>
            <a:r>
              <a:rPr lang="uk-UA" sz="2400" b="1" smtClean="0">
                <a:latin typeface="Times New Roman"/>
                <a:ea typeface="Times New Roman"/>
              </a:rPr>
              <a:t>5.   </a:t>
            </a:r>
            <a:r>
              <a:rPr lang="uk-UA" sz="2400" b="1" dirty="0" smtClean="0">
                <a:latin typeface="Times New Roman"/>
                <a:ea typeface="Times New Roman"/>
              </a:rPr>
              <a:t>(4 </a:t>
            </a:r>
            <a:r>
              <a:rPr lang="uk-UA" sz="2400" b="1" dirty="0">
                <a:latin typeface="Times New Roman"/>
                <a:ea typeface="Times New Roman"/>
              </a:rPr>
              <a:t>год.)</a:t>
            </a:r>
            <a:endParaRPr lang="uk-UA" sz="2400" dirty="0">
              <a:latin typeface="Times New Roman"/>
              <a:ea typeface="Times New Roman"/>
            </a:endParaRPr>
          </a:p>
          <a:p>
            <a:pPr algn="just">
              <a:lnSpc>
                <a:spcPct val="108000"/>
              </a:lnSpc>
              <a:spcAft>
                <a:spcPts val="0"/>
              </a:spcAft>
              <a:tabLst>
                <a:tab pos="228600" algn="l"/>
                <a:tab pos="342900" algn="l"/>
              </a:tabLst>
            </a:pPr>
            <a:r>
              <a:rPr lang="uk-UA" sz="2400" b="1" dirty="0">
                <a:latin typeface="Times New Roman"/>
                <a:ea typeface="Times New Roman"/>
              </a:rPr>
              <a:t>	Тема: </a:t>
            </a:r>
            <a:r>
              <a:rPr lang="uk-UA" sz="2400" b="1" i="1" dirty="0">
                <a:latin typeface="Times New Roman"/>
                <a:ea typeface="Times New Roman"/>
              </a:rPr>
              <a:t>Державні цільові фонди.</a:t>
            </a:r>
            <a:endParaRPr lang="uk-UA" sz="2400" dirty="0">
              <a:latin typeface="Times New Roman"/>
              <a:ea typeface="Times New Roman"/>
            </a:endParaRPr>
          </a:p>
          <a:p>
            <a:pPr algn="just">
              <a:spcAft>
                <a:spcPts val="0"/>
              </a:spcAft>
            </a:pPr>
            <a:r>
              <a:rPr lang="uk-UA" sz="2400" b="1" i="1" dirty="0">
                <a:latin typeface="Times New Roman"/>
                <a:ea typeface="Times New Roman"/>
              </a:rPr>
              <a:t>      Питання:</a:t>
            </a:r>
            <a:endParaRPr lang="uk-UA" sz="2400" dirty="0">
              <a:latin typeface="Times New Roman"/>
              <a:ea typeface="Times New Roman"/>
            </a:endParaRPr>
          </a:p>
          <a:p>
            <a:pPr marL="342900" lvl="0" indent="-342900" algn="just">
              <a:spcAft>
                <a:spcPts val="0"/>
              </a:spcAft>
              <a:buFont typeface="+mj-lt"/>
              <a:buAutoNum type="arabicPeriod"/>
              <a:tabLst>
                <a:tab pos="266700" algn="l"/>
              </a:tabLst>
            </a:pPr>
            <a:r>
              <a:rPr lang="uk-UA" sz="2400" dirty="0">
                <a:latin typeface="Times New Roman"/>
                <a:ea typeface="Times New Roman"/>
              </a:rPr>
              <a:t>Характеристика державних цільових фондів.</a:t>
            </a:r>
          </a:p>
          <a:p>
            <a:pPr marL="342900" lvl="0" indent="-342900" algn="just">
              <a:spcAft>
                <a:spcPts val="0"/>
              </a:spcAft>
              <a:buFont typeface="+mj-lt"/>
              <a:buAutoNum type="arabicPeriod"/>
              <a:tabLst>
                <a:tab pos="266700" algn="l"/>
              </a:tabLst>
            </a:pPr>
            <a:r>
              <a:rPr lang="uk-UA" sz="2400" dirty="0">
                <a:latin typeface="Times New Roman"/>
                <a:ea typeface="Times New Roman"/>
              </a:rPr>
              <a:t>Пенсійний фонд України, положення, завдання, бюджет.</a:t>
            </a:r>
          </a:p>
          <a:p>
            <a:pPr marL="342900" lvl="0" indent="-342900" algn="just">
              <a:spcAft>
                <a:spcPts val="0"/>
              </a:spcAft>
              <a:buFont typeface="+mj-lt"/>
              <a:buAutoNum type="arabicPeriod"/>
              <a:tabLst>
                <a:tab pos="266700" algn="l"/>
              </a:tabLst>
            </a:pPr>
            <a:r>
              <a:rPr lang="uk-UA" sz="2400" dirty="0">
                <a:latin typeface="Times New Roman"/>
                <a:ea typeface="Times New Roman"/>
              </a:rPr>
              <a:t>Фонд соціального страхування з тимчасової втрати працездатності.</a:t>
            </a:r>
          </a:p>
          <a:p>
            <a:pPr marL="342900" lvl="0" indent="-342900" algn="just">
              <a:spcAft>
                <a:spcPts val="0"/>
              </a:spcAft>
              <a:buFont typeface="+mj-lt"/>
              <a:buAutoNum type="arabicPeriod"/>
              <a:tabLst>
                <a:tab pos="266700" algn="l"/>
              </a:tabLst>
            </a:pPr>
            <a:r>
              <a:rPr lang="uk-UA" sz="2400" dirty="0">
                <a:latin typeface="Times New Roman"/>
                <a:ea typeface="Times New Roman"/>
              </a:rPr>
              <a:t>Фонд загальнообов’язкового державного соціального страхування України на випадок безробіття.</a:t>
            </a:r>
          </a:p>
          <a:p>
            <a:pPr algn="just">
              <a:spcAft>
                <a:spcPts val="0"/>
              </a:spcAft>
            </a:pPr>
            <a:r>
              <a:rPr lang="uk-UA" sz="2400" dirty="0">
                <a:latin typeface="Times New Roman"/>
                <a:ea typeface="Times New Roman"/>
              </a:rPr>
              <a:t>5. Фонд соціального страхування від нещасних випадків на виробництві та професійних захворювань.</a:t>
            </a:r>
          </a:p>
          <a:p>
            <a:pPr marL="38100" algn="just">
              <a:spcAft>
                <a:spcPts val="0"/>
              </a:spcAft>
            </a:pPr>
            <a:r>
              <a:rPr lang="uk-UA" b="1" dirty="0">
                <a:latin typeface="Times New Roman"/>
                <a:ea typeface="Times New Roman"/>
              </a:rPr>
              <a:t> </a:t>
            </a:r>
            <a:endParaRPr lang="uk-UA" dirty="0"/>
          </a:p>
        </p:txBody>
      </p:sp>
    </p:spTree>
    <p:extLst>
      <p:ext uri="{BB962C8B-B14F-4D97-AF65-F5344CB8AC3E}">
        <p14:creationId xmlns:p14="http://schemas.microsoft.com/office/powerpoint/2010/main" val="3764061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9653"/>
            <a:ext cx="8280920" cy="5909310"/>
          </a:xfrm>
          <a:prstGeom prst="rect">
            <a:avLst/>
          </a:prstGeom>
        </p:spPr>
        <p:txBody>
          <a:bodyPr wrap="square">
            <a:spAutoFit/>
          </a:bodyPr>
          <a:lstStyle/>
          <a:p>
            <a:pPr algn="just">
              <a:spcAft>
                <a:spcPts val="0"/>
              </a:spcAft>
            </a:pPr>
            <a:endParaRPr lang="uk-UA" dirty="0" smtClean="0">
              <a:latin typeface="Times New Roman"/>
              <a:ea typeface="Times New Roman"/>
            </a:endParaRPr>
          </a:p>
          <a:p>
            <a:pPr algn="just">
              <a:spcAft>
                <a:spcPts val="0"/>
              </a:spcAft>
            </a:pPr>
            <a:r>
              <a:rPr lang="ru-RU" sz="2000" dirty="0">
                <a:latin typeface="Times New Roman"/>
                <a:ea typeface="Times New Roman"/>
              </a:rPr>
              <a:t/>
            </a:r>
            <a:br>
              <a:rPr lang="ru-RU" sz="2000" dirty="0">
                <a:latin typeface="Times New Roman"/>
                <a:ea typeface="Times New Roman"/>
              </a:rPr>
            </a:br>
            <a:r>
              <a:rPr lang="ru-RU" sz="2000" dirty="0" smtClean="0">
                <a:latin typeface="Times New Roman"/>
                <a:ea typeface="Times New Roman"/>
              </a:rPr>
              <a:t>5. </a:t>
            </a:r>
            <a:r>
              <a:rPr lang="ru-RU" sz="2000" dirty="0" err="1" smtClean="0">
                <a:latin typeface="Times New Roman" panose="02020603050405020304" pitchFamily="18" charset="0"/>
                <a:cs typeface="Times New Roman" panose="02020603050405020304" pitchFamily="18" charset="0"/>
              </a:rPr>
              <a:t>Єдиний</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внесок</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платників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зазначених</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статті</a:t>
            </a:r>
            <a:r>
              <a:rPr lang="ru-RU" sz="2000" dirty="0">
                <a:latin typeface="Times New Roman" panose="02020603050405020304" pitchFamily="18" charset="0"/>
                <a:cs typeface="Times New Roman" panose="02020603050405020304" pitchFamily="18" charset="0"/>
              </a:rPr>
              <a:t> 4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Закону, </a:t>
            </a:r>
            <a:r>
              <a:rPr lang="ru-RU" sz="2000" dirty="0" err="1">
                <a:latin typeface="Times New Roman" panose="02020603050405020304" pitchFamily="18" charset="0"/>
                <a:cs typeface="Times New Roman" panose="02020603050405020304" pitchFamily="18" charset="0"/>
              </a:rPr>
              <a:t>встановлюється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розмірі</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22 </a:t>
            </a:r>
            <a:r>
              <a:rPr lang="ru-RU" sz="2000" b="1" dirty="0" err="1">
                <a:latin typeface="Times New Roman" panose="02020603050405020304" pitchFamily="18" charset="0"/>
                <a:cs typeface="Times New Roman" panose="02020603050405020304" pitchFamily="18" charset="0"/>
              </a:rPr>
              <a:t>відсотки</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 </a:t>
            </a:r>
            <a:r>
              <a:rPr lang="ru-RU" sz="2000" dirty="0" err="1">
                <a:latin typeface="Times New Roman" panose="02020603050405020304" pitchFamily="18" charset="0"/>
                <a:cs typeface="Times New Roman" panose="02020603050405020304" pitchFamily="18" charset="0"/>
              </a:rPr>
              <a:t>визначеної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статтею</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7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Закону </a:t>
            </a:r>
            <a:r>
              <a:rPr lang="ru-RU" sz="2000" dirty="0" err="1">
                <a:latin typeface="Times New Roman" panose="02020603050405020304" pitchFamily="18" charset="0"/>
                <a:cs typeface="Times New Roman" panose="02020603050405020304" pitchFamily="18" charset="0"/>
              </a:rPr>
              <a:t>бази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нарахування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внеску</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 </a:t>
            </a:r>
            <a:r>
              <a:rPr lang="ru-RU" sz="2000" dirty="0" err="1">
                <a:latin typeface="Times New Roman" panose="02020603050405020304" pitchFamily="18" charset="0"/>
                <a:cs typeface="Times New Roman" panose="02020603050405020304" pitchFamily="18" charset="0"/>
              </a:rPr>
              <a:t>разі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база </a:t>
            </a:r>
            <a:r>
              <a:rPr lang="ru-RU" sz="2000" dirty="0" err="1">
                <a:latin typeface="Times New Roman" panose="02020603050405020304" pitchFamily="18" charset="0"/>
                <a:cs typeface="Times New Roman" panose="02020603050405020304" pitchFamily="18" charset="0"/>
              </a:rPr>
              <a:t>нарахування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внеску</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перевищує</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розміру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мінімальної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заробітної</a:t>
            </a:r>
            <a:r>
              <a:rPr lang="ru-RU" sz="2000" dirty="0">
                <a:latin typeface="Times New Roman" panose="02020603050405020304" pitchFamily="18" charset="0"/>
                <a:cs typeface="Times New Roman" panose="02020603050405020304" pitchFamily="18" charset="0"/>
              </a:rPr>
              <a:t> плати, </a:t>
            </a:r>
            <a:r>
              <a:rPr lang="ru-RU" sz="2000" dirty="0" err="1">
                <a:latin typeface="Times New Roman" panose="02020603050405020304" pitchFamily="18" charset="0"/>
                <a:cs typeface="Times New Roman" panose="02020603050405020304" pitchFamily="18" charset="0"/>
              </a:rPr>
              <a:t>встановленої</a:t>
            </a:r>
            <a:r>
              <a:rPr lang="ru-RU" sz="2000" dirty="0">
                <a:latin typeface="Times New Roman" panose="02020603050405020304" pitchFamily="18" charset="0"/>
                <a:cs typeface="Times New Roman" panose="02020603050405020304" pitchFamily="18" charset="0"/>
              </a:rPr>
              <a:t> законом на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місяць</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дохід</a:t>
            </a:r>
            <a:r>
              <a:rPr lang="ru-RU" sz="2000" dirty="0">
                <a:latin typeface="Times New Roman" panose="02020603050405020304" pitchFamily="18" charset="0"/>
                <a:cs typeface="Times New Roman" panose="02020603050405020304" pitchFamily="18" charset="0"/>
              </a:rPr>
              <a:t>, сума </a:t>
            </a: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розраховується</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як </a:t>
            </a:r>
            <a:r>
              <a:rPr lang="ru-RU" sz="2000" dirty="0" err="1">
                <a:latin typeface="Times New Roman" panose="02020603050405020304" pitchFamily="18" charset="0"/>
                <a:cs typeface="Times New Roman" panose="02020603050405020304" pitchFamily="18" charset="0"/>
              </a:rPr>
              <a:t>добуток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мінімальної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заробітної</a:t>
            </a:r>
            <a:r>
              <a:rPr lang="ru-RU" sz="2000" dirty="0">
                <a:latin typeface="Times New Roman" panose="02020603050405020304" pitchFamily="18" charset="0"/>
                <a:cs typeface="Times New Roman" panose="02020603050405020304" pitchFamily="18" charset="0"/>
              </a:rPr>
              <a:t> плати, </a:t>
            </a:r>
            <a:r>
              <a:rPr lang="ru-RU" sz="2000" dirty="0" err="1">
                <a:latin typeface="Times New Roman" panose="02020603050405020304" pitchFamily="18" charset="0"/>
                <a:cs typeface="Times New Roman" panose="02020603050405020304" pitchFamily="18" charset="0"/>
              </a:rPr>
              <a:t>встановленої</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законом на </a:t>
            </a:r>
            <a:r>
              <a:rPr lang="ru-RU" sz="2000" dirty="0" err="1">
                <a:latin typeface="Times New Roman" panose="02020603050405020304" pitchFamily="18" charset="0"/>
                <a:cs typeface="Times New Roman" panose="02020603050405020304" pitchFamily="18" charset="0"/>
              </a:rPr>
              <a:t>місяць</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дохід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та ставки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внеску</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 </a:t>
            </a:r>
            <a:r>
              <a:rPr lang="ru-RU" sz="2000" dirty="0" err="1">
                <a:latin typeface="Times New Roman" panose="02020603050405020304" pitchFamily="18" charset="0"/>
                <a:cs typeface="Times New Roman" panose="02020603050405020304" pitchFamily="18" charset="0"/>
              </a:rPr>
              <a:t>нарахуванні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заробітної</a:t>
            </a:r>
            <a:r>
              <a:rPr lang="ru-RU" sz="2000" dirty="0">
                <a:latin typeface="Times New Roman" panose="02020603050405020304" pitchFamily="18" charset="0"/>
                <a:cs typeface="Times New Roman" panose="02020603050405020304" pitchFamily="18" charset="0"/>
              </a:rPr>
              <a:t> плати (</a:t>
            </a:r>
            <a:r>
              <a:rPr lang="ru-RU" sz="2000" dirty="0" err="1">
                <a:latin typeface="Times New Roman" panose="02020603050405020304" pitchFamily="18" charset="0"/>
                <a:cs typeface="Times New Roman" panose="02020603050405020304" pitchFamily="18" charset="0"/>
              </a:rPr>
              <a:t>доходів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фізичним</a:t>
            </a:r>
            <a:r>
              <a:rPr lang="ru-RU" sz="2000" dirty="0">
                <a:latin typeface="Times New Roman" panose="02020603050405020304" pitchFamily="18" charset="0"/>
                <a:cs typeface="Times New Roman" panose="02020603050405020304" pitchFamily="18" charset="0"/>
              </a:rPr>
              <a:t> особам з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джерел</a:t>
            </a:r>
            <a:r>
              <a:rPr lang="ru-RU" sz="2000" dirty="0">
                <a:latin typeface="Times New Roman" panose="02020603050405020304" pitchFamily="18" charset="0"/>
                <a:cs typeface="Times New Roman" panose="02020603050405020304" pitchFamily="18" charset="0"/>
              </a:rPr>
              <a:t> не за </a:t>
            </a:r>
            <a:r>
              <a:rPr lang="ru-RU" sz="2000" dirty="0" err="1">
                <a:latin typeface="Times New Roman" panose="02020603050405020304" pitchFamily="18" charset="0"/>
                <a:cs typeface="Times New Roman" panose="02020603050405020304" pitchFamily="18" charset="0"/>
              </a:rPr>
              <a:t>основним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місцем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роботи</a:t>
            </a:r>
            <a:r>
              <a:rPr lang="ru-RU" sz="2000" dirty="0">
                <a:latin typeface="Times New Roman" panose="02020603050405020304" pitchFamily="18" charset="0"/>
                <a:cs typeface="Times New Roman" panose="02020603050405020304" pitchFamily="18" charset="0"/>
              </a:rPr>
              <a:t> ставка </a:t>
            </a:r>
            <a:r>
              <a:rPr lang="ru-RU" sz="2000" dirty="0" err="1">
                <a:latin typeface="Times New Roman" panose="02020603050405020304" pitchFamily="18" charset="0"/>
                <a:cs typeface="Times New Roman" panose="02020603050405020304" pitchFamily="18" charset="0"/>
              </a:rPr>
              <a:t>єдиного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внеску</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встановлена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частиною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застосовується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визначеної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бази</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нарахування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незалежно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розміру</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spcAft>
                <a:spcPts val="0"/>
              </a:spcAft>
            </a:pPr>
            <a:r>
              <a:rPr lang="uk-UA" sz="2000" dirty="0">
                <a:latin typeface="Times New Roman" panose="02020603050405020304" pitchFamily="18" charset="0"/>
                <a:cs typeface="Times New Roman" panose="02020603050405020304" pitchFamily="18" charset="0"/>
              </a:rPr>
              <a:t>13. Єдиний внесок для підприємств, установ і організацій, в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яких працюють інваліди, встановлюється у розмірі </a:t>
            </a:r>
            <a:r>
              <a:rPr lang="uk-UA" sz="2000" b="1" dirty="0">
                <a:latin typeface="Times New Roman" panose="02020603050405020304" pitchFamily="18" charset="0"/>
                <a:cs typeface="Times New Roman" panose="02020603050405020304" pitchFamily="18" charset="0"/>
              </a:rPr>
              <a:t>8,41 відсотка </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визначеної пунктом 1 частини першої статті 7 цього Закону бази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нарахування єдиного внеску для працюючих інвалідів.</a:t>
            </a:r>
            <a:endParaRPr lang="ru-RU" sz="20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39030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712968" cy="3046988"/>
          </a:xfrm>
          <a:prstGeom prst="rect">
            <a:avLst/>
          </a:prstGeom>
        </p:spPr>
        <p:txBody>
          <a:bodyPr wrap="square">
            <a:spAutoFit/>
          </a:bodyPr>
          <a:lstStyle/>
          <a:p>
            <a:pPr lvl="0" algn="just">
              <a:spcAft>
                <a:spcPts val="0"/>
              </a:spcAft>
              <a:tabLst>
                <a:tab pos="228600" algn="l"/>
              </a:tabLst>
            </a:pPr>
            <a:r>
              <a:rPr lang="uk-UA" sz="2400" b="1" dirty="0" smtClean="0">
                <a:latin typeface="Times New Roman"/>
                <a:ea typeface="Times New Roman"/>
              </a:rPr>
              <a:t>2. Пенсійний </a:t>
            </a:r>
            <a:r>
              <a:rPr lang="uk-UA" sz="2400" b="1" dirty="0">
                <a:latin typeface="Times New Roman"/>
                <a:ea typeface="Times New Roman"/>
              </a:rPr>
              <a:t>фонд України, положення, завдання, бюджет.</a:t>
            </a:r>
            <a:endParaRPr lang="uk-UA" sz="2400" dirty="0">
              <a:latin typeface="Times New Roman"/>
              <a:ea typeface="Times New Roman"/>
            </a:endParaRPr>
          </a:p>
          <a:p>
            <a:pPr indent="191135" algn="just">
              <a:spcAft>
                <a:spcPts val="0"/>
              </a:spcAft>
            </a:pPr>
            <a:r>
              <a:rPr lang="en-US" sz="2400" b="1" i="1" dirty="0">
                <a:latin typeface="Times New Roman"/>
                <a:ea typeface="Times New Roman"/>
              </a:rPr>
              <a:t> </a:t>
            </a:r>
            <a:endParaRPr lang="uk-UA" sz="2400" dirty="0">
              <a:latin typeface="Times New Roman"/>
              <a:ea typeface="Times New Roman"/>
            </a:endParaRPr>
          </a:p>
          <a:p>
            <a:pPr indent="191135" algn="just">
              <a:spcAft>
                <a:spcPts val="0"/>
              </a:spcAft>
            </a:pPr>
            <a:r>
              <a:rPr lang="uk-UA" sz="2400" b="1" i="1" dirty="0">
                <a:latin typeface="Times New Roman"/>
                <a:ea typeface="Times New Roman"/>
              </a:rPr>
              <a:t>Пенсійний фонд</a:t>
            </a:r>
            <a:r>
              <a:rPr lang="uk-UA" sz="2400" dirty="0">
                <a:latin typeface="Times New Roman"/>
                <a:ea typeface="Times New Roman"/>
              </a:rPr>
              <a:t> відображає страхування на випадок постійної втрати працездатності. Формою страхового відшкодування є пенсії. Пенсійний фонд функціонує як самостійна фінансова структура, його кошти не входять до державного бюджету і не можуть бути використані на інші цілі, крім виплати пенсій і допомоги.</a:t>
            </a:r>
            <a:endParaRPr lang="uk-UA" sz="2400" dirty="0">
              <a:effectLst/>
              <a:latin typeface="Times New Roman"/>
              <a:ea typeface="Times New Roman"/>
            </a:endParaRPr>
          </a:p>
        </p:txBody>
      </p:sp>
    </p:spTree>
    <p:extLst>
      <p:ext uri="{BB962C8B-B14F-4D97-AF65-F5344CB8AC3E}">
        <p14:creationId xmlns:p14="http://schemas.microsoft.com/office/powerpoint/2010/main" val="3840360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71"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2656"/>
            <a:ext cx="770485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295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680638"/>
            <a:ext cx="8568952" cy="10402848"/>
          </a:xfrm>
          <a:prstGeom prst="rect">
            <a:avLst/>
          </a:prstGeom>
        </p:spPr>
        <p:txBody>
          <a:bodyPr wrap="square">
            <a:spAutoFit/>
          </a:bodyPr>
          <a:lstStyle/>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endParaRPr lang="uk-UA" dirty="0" smtClean="0">
              <a:solidFill>
                <a:srgbClr val="000000"/>
              </a:solidFill>
              <a:latin typeface="Lucida Grande"/>
            </a:endParaRPr>
          </a:p>
          <a:p>
            <a:endParaRPr lang="uk-UA" dirty="0">
              <a:solidFill>
                <a:srgbClr val="000000"/>
              </a:solidFill>
              <a:latin typeface="Lucida Grande"/>
            </a:endParaRPr>
          </a:p>
          <a:p>
            <a:pPr algn="just"/>
            <a:r>
              <a:rPr lang="uk-UA" sz="2200" dirty="0" smtClean="0">
                <a:solidFill>
                  <a:srgbClr val="000000"/>
                </a:solidFill>
                <a:latin typeface="Times New Roman" panose="02020603050405020304" pitchFamily="18" charset="0"/>
                <a:cs typeface="Times New Roman" panose="02020603050405020304" pitchFamily="18" charset="0"/>
              </a:rPr>
              <a:t>	З </a:t>
            </a:r>
            <a:r>
              <a:rPr lang="uk-UA" sz="2200" dirty="0">
                <a:solidFill>
                  <a:srgbClr val="000000"/>
                </a:solidFill>
                <a:latin typeface="Times New Roman" panose="02020603050405020304" pitchFamily="18" charset="0"/>
                <a:cs typeface="Times New Roman" panose="02020603050405020304" pitchFamily="18" charset="0"/>
              </a:rPr>
              <a:t>метою забезпечення пенсійного страхування в Україні створено самостійну державну установу, яка має статус державного цільового позабюджетного фонду </a:t>
            </a:r>
            <a:r>
              <a:rPr lang="uk-UA" sz="2200" b="1" i="1" dirty="0">
                <a:solidFill>
                  <a:srgbClr val="000000"/>
                </a:solidFill>
                <a:latin typeface="Times New Roman" panose="02020603050405020304" pitchFamily="18" charset="0"/>
                <a:cs typeface="Times New Roman" panose="02020603050405020304" pitchFamily="18" charset="0"/>
              </a:rPr>
              <a:t>– Пенсійний фонд України (ПФУ). </a:t>
            </a:r>
            <a:r>
              <a:rPr lang="uk-UA" sz="2200" dirty="0">
                <a:solidFill>
                  <a:srgbClr val="000000"/>
                </a:solidFill>
                <a:latin typeface="Times New Roman" panose="02020603050405020304" pitchFamily="18" charset="0"/>
                <a:cs typeface="Times New Roman" panose="02020603050405020304" pitchFamily="18" charset="0"/>
              </a:rPr>
              <a:t>Діяльність фонду має важливе значення, оскільки в нашій країні нараховується більше 14 </a:t>
            </a:r>
            <a:r>
              <a:rPr lang="uk-UA" sz="2200" dirty="0" err="1">
                <a:solidFill>
                  <a:srgbClr val="000000"/>
                </a:solidFill>
                <a:latin typeface="Times New Roman" panose="02020603050405020304" pitchFamily="18" charset="0"/>
                <a:cs typeface="Times New Roman" panose="02020603050405020304" pitchFamily="18" charset="0"/>
              </a:rPr>
              <a:t>млн</a:t>
            </a:r>
            <a:r>
              <a:rPr lang="uk-UA" sz="2200" dirty="0">
                <a:solidFill>
                  <a:srgbClr val="000000"/>
                </a:solidFill>
                <a:latin typeface="Times New Roman" panose="02020603050405020304" pitchFamily="18" charset="0"/>
                <a:cs typeface="Times New Roman" panose="02020603050405020304" pitchFamily="18" charset="0"/>
              </a:rPr>
              <a:t> пенсіонерів та понад 1,3 </a:t>
            </a:r>
            <a:r>
              <a:rPr lang="uk-UA" sz="2200" dirty="0" err="1">
                <a:solidFill>
                  <a:srgbClr val="000000"/>
                </a:solidFill>
                <a:latin typeface="Times New Roman" panose="02020603050405020304" pitchFamily="18" charset="0"/>
                <a:cs typeface="Times New Roman" panose="02020603050405020304" pitchFamily="18" charset="0"/>
              </a:rPr>
              <a:t>млн</a:t>
            </a:r>
            <a:r>
              <a:rPr lang="uk-UA" sz="2200" dirty="0">
                <a:solidFill>
                  <a:srgbClr val="000000"/>
                </a:solidFill>
                <a:latin typeface="Times New Roman" panose="02020603050405020304" pitchFamily="18" charset="0"/>
                <a:cs typeface="Times New Roman" panose="02020603050405020304" pitchFamily="18" charset="0"/>
              </a:rPr>
              <a:t> осіб, що одержують допомогу для дітей. Система формування, накопичення та використання коштів, необхідних для забезпечення достатніх і безперебійних пенсійних платежів не є простою. А в процесі проведення пенсійної реформи вона ще більше ускладнюється.</a:t>
            </a:r>
          </a:p>
          <a:p>
            <a:pPr algn="just"/>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b="1" i="1" dirty="0" smtClean="0">
                <a:solidFill>
                  <a:srgbClr val="000000"/>
                </a:solidFill>
                <a:latin typeface="Times New Roman" panose="02020603050405020304" pitchFamily="18" charset="0"/>
                <a:cs typeface="Times New Roman" panose="02020603050405020304" pitchFamily="18" charset="0"/>
              </a:rPr>
              <a:t>До </a:t>
            </a:r>
            <a:r>
              <a:rPr lang="uk-UA" sz="2200" b="1" i="1" dirty="0">
                <a:solidFill>
                  <a:srgbClr val="000000"/>
                </a:solidFill>
                <a:latin typeface="Times New Roman" panose="02020603050405020304" pitchFamily="18" charset="0"/>
                <a:cs typeface="Times New Roman" panose="02020603050405020304" pitchFamily="18" charset="0"/>
              </a:rPr>
              <a:t>основних задач ПФУ можна зарахувати: </a:t>
            </a:r>
            <a:r>
              <a:rPr lang="uk-UA" sz="2200" dirty="0">
                <a:solidFill>
                  <a:srgbClr val="000000"/>
                </a:solidFill>
                <a:latin typeface="Times New Roman" panose="02020603050405020304" pitchFamily="18" charset="0"/>
                <a:cs typeface="Times New Roman" panose="02020603050405020304" pitchFamily="18" charset="0"/>
              </a:rPr>
              <a:t>забезпечення виплат пенсій громадянам України (які згідно з законодавством мають право на її одержання); фінансування загальнодержавних та регіональних програм соціальної підтримки пенсіонерів, інвалідів та інших категорій населення; організація виплат пенсій громадянам, які виїхали за межі України. З метою вирішення цих задач ПФУ здійснює мобілізацію фінансових ресурсів, необхідних для забезпечення таких виплат, управління пенсійними коштами та організацію платежів населенню, пов'язаних з пенсійним обслуговуванням та соціальною підтримкою пенсіонерів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50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71986"/>
            <a:ext cx="8496944" cy="5170646"/>
          </a:xfrm>
          <a:prstGeom prst="rect">
            <a:avLst/>
          </a:prstGeom>
        </p:spPr>
        <p:txBody>
          <a:bodyPr wrap="square">
            <a:spAutoFit/>
          </a:bodyPr>
          <a:lstStyle/>
          <a:p>
            <a:pPr lvl="0" algn="just"/>
            <a:endParaRPr lang="uk-UA" sz="2200" dirty="0" smtClean="0">
              <a:solidFill>
                <a:srgbClr val="000000"/>
              </a:solidFill>
              <a:latin typeface="Times New Roman" panose="02020603050405020304" pitchFamily="18" charset="0"/>
              <a:cs typeface="Times New Roman" panose="02020603050405020304" pitchFamily="18" charset="0"/>
            </a:endParaRPr>
          </a:p>
          <a:p>
            <a:pPr lvl="0" algn="just"/>
            <a:endParaRPr lang="uk-UA" sz="2200" dirty="0">
              <a:solidFill>
                <a:srgbClr val="000000"/>
              </a:solidFill>
              <a:latin typeface="Times New Roman" panose="02020603050405020304" pitchFamily="18" charset="0"/>
              <a:cs typeface="Times New Roman" panose="02020603050405020304" pitchFamily="18" charset="0"/>
            </a:endParaRPr>
          </a:p>
          <a:p>
            <a:pPr lvl="0" algn="just"/>
            <a:endParaRPr lang="uk-UA" sz="2200" dirty="0" smtClean="0">
              <a:solidFill>
                <a:srgbClr val="000000"/>
              </a:solidFill>
              <a:latin typeface="Times New Roman" panose="02020603050405020304" pitchFamily="18" charset="0"/>
              <a:cs typeface="Times New Roman" panose="02020603050405020304" pitchFamily="18" charset="0"/>
            </a:endParaRPr>
          </a:p>
          <a:p>
            <a:pPr lvl="0" algn="just"/>
            <a:r>
              <a:rPr lang="uk-UA" sz="2200" b="1" i="1" dirty="0" smtClean="0">
                <a:solidFill>
                  <a:srgbClr val="000000"/>
                </a:solidFill>
                <a:latin typeface="Times New Roman" panose="02020603050405020304" pitchFamily="18" charset="0"/>
                <a:cs typeface="Times New Roman" panose="02020603050405020304" pitchFamily="18" charset="0"/>
              </a:rPr>
              <a:t>До </a:t>
            </a:r>
            <a:r>
              <a:rPr lang="uk-UA" sz="2200" b="1" i="1" dirty="0">
                <a:solidFill>
                  <a:srgbClr val="000000"/>
                </a:solidFill>
                <a:latin typeface="Times New Roman" panose="02020603050405020304" pitchFamily="18" charset="0"/>
                <a:cs typeface="Times New Roman" panose="02020603050405020304" pitchFamily="18" charset="0"/>
              </a:rPr>
              <a:t>функцій Пенсійного фонду України належать:</a:t>
            </a:r>
          </a:p>
          <a:p>
            <a:pPr lvl="0" algn="just"/>
            <a:r>
              <a:rPr lang="uk-UA" sz="2200" dirty="0">
                <a:solidFill>
                  <a:srgbClr val="000000"/>
                </a:solidFill>
                <a:latin typeface="Times New Roman" panose="02020603050405020304" pitchFamily="18" charset="0"/>
                <a:cs typeface="Times New Roman" panose="02020603050405020304" pitchFamily="18" charset="0"/>
              </a:rPr>
              <a:t>– керівництво та управління розвитком загальнообов'язкового державного соціального страхування;</a:t>
            </a:r>
          </a:p>
          <a:p>
            <a:pPr lvl="0" algn="just"/>
            <a:r>
              <a:rPr lang="uk-UA" sz="2200" dirty="0">
                <a:solidFill>
                  <a:srgbClr val="000000"/>
                </a:solidFill>
                <a:latin typeface="Times New Roman" panose="02020603050405020304" pitchFamily="18" charset="0"/>
                <a:cs typeface="Times New Roman" panose="02020603050405020304" pitchFamily="18" charset="0"/>
              </a:rPr>
              <a:t>– збір, акумуляція та облік страхових внесків;</a:t>
            </a:r>
          </a:p>
          <a:p>
            <a:pPr lvl="0" algn="just"/>
            <a:r>
              <a:rPr lang="uk-UA" sz="2200" dirty="0">
                <a:solidFill>
                  <a:srgbClr val="000000"/>
                </a:solidFill>
                <a:latin typeface="Times New Roman" panose="02020603050405020304" pitchFamily="18" charset="0"/>
                <a:cs typeface="Times New Roman" panose="02020603050405020304" pitchFamily="18" charset="0"/>
              </a:rPr>
              <a:t>– призначення, фінансування і виплата пенсій, допомоги на поховання;</a:t>
            </a:r>
          </a:p>
          <a:p>
            <a:pPr lvl="0" algn="just"/>
            <a:r>
              <a:rPr lang="uk-UA" sz="2200" dirty="0">
                <a:solidFill>
                  <a:srgbClr val="000000"/>
                </a:solidFill>
                <a:latin typeface="Times New Roman" panose="02020603050405020304" pitchFamily="18" charset="0"/>
                <a:cs typeface="Times New Roman" panose="02020603050405020304" pitchFamily="18" charset="0"/>
              </a:rPr>
              <a:t>– контроль за цільовим використанням пенсійних коштів;</a:t>
            </a:r>
          </a:p>
          <a:p>
            <a:pPr lvl="0" algn="just"/>
            <a:r>
              <a:rPr lang="uk-UA" sz="2200" dirty="0">
                <a:solidFill>
                  <a:srgbClr val="000000"/>
                </a:solidFill>
                <a:latin typeface="Times New Roman" panose="02020603050405020304" pitchFamily="18" charset="0"/>
                <a:cs typeface="Times New Roman" panose="02020603050405020304" pitchFamily="18" charset="0"/>
              </a:rPr>
              <a:t>– ведення обліку пенсійних активів застрахованих осіб на накопичувальних пенсійних рахунках;</a:t>
            </a:r>
          </a:p>
          <a:p>
            <a:pPr lvl="0" algn="just"/>
            <a:r>
              <a:rPr lang="uk-UA" sz="2200" dirty="0">
                <a:solidFill>
                  <a:srgbClr val="000000"/>
                </a:solidFill>
                <a:latin typeface="Times New Roman" panose="02020603050405020304" pitchFamily="18" charset="0"/>
                <a:cs typeface="Times New Roman" panose="02020603050405020304" pitchFamily="18" charset="0"/>
              </a:rPr>
              <a:t>– адміністративне управління Накопичувальним пенсійним фондом;</a:t>
            </a:r>
          </a:p>
          <a:p>
            <a:pPr lvl="0" algn="just"/>
            <a:r>
              <a:rPr lang="uk-UA" sz="2200" dirty="0">
                <a:solidFill>
                  <a:srgbClr val="000000"/>
                </a:solidFill>
                <a:latin typeface="Times New Roman" panose="02020603050405020304" pitchFamily="18" charset="0"/>
                <a:cs typeface="Times New Roman" panose="02020603050405020304" pitchFamily="18" charset="0"/>
              </a:rPr>
              <a:t>– інші функції</a:t>
            </a:r>
            <a:r>
              <a:rPr lang="uk-UA" sz="2200" dirty="0" smtClean="0">
                <a:solidFill>
                  <a:srgbClr val="000000"/>
                </a:solidFill>
                <a:latin typeface="Times New Roman" panose="02020603050405020304" pitchFamily="18" charset="0"/>
                <a:cs typeface="Times New Roman" panose="02020603050405020304" pitchFamily="18" charset="0"/>
              </a:rPr>
              <a:t>.</a:t>
            </a:r>
          </a:p>
          <a:p>
            <a:pPr lvl="0" algn="just"/>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50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8847"/>
            <a:ext cx="8352928" cy="6740307"/>
          </a:xfrm>
          <a:prstGeom prst="rect">
            <a:avLst/>
          </a:prstGeom>
        </p:spPr>
        <p:txBody>
          <a:bodyPr wrap="square">
            <a:spAutoFit/>
          </a:bodyPr>
          <a:lstStyle/>
          <a:p>
            <a:pPr algn="just"/>
            <a:r>
              <a:rPr lang="uk-UA" sz="2400" dirty="0" smtClean="0">
                <a:solidFill>
                  <a:srgbClr val="000000"/>
                </a:solidFill>
                <a:latin typeface="Times New Roman" panose="02020603050405020304" pitchFamily="18" charset="0"/>
                <a:cs typeface="Times New Roman" panose="02020603050405020304" pitchFamily="18" charset="0"/>
              </a:rPr>
              <a:t>	Діяльність </a:t>
            </a:r>
            <a:r>
              <a:rPr lang="uk-UA" sz="2400" dirty="0">
                <a:solidFill>
                  <a:srgbClr val="000000"/>
                </a:solidFill>
                <a:latin typeface="Times New Roman" panose="02020603050405020304" pitchFamily="18" charset="0"/>
                <a:cs typeface="Times New Roman" panose="02020603050405020304" pitchFamily="18" charset="0"/>
              </a:rPr>
              <a:t>ПФУ здійснюється на основі бюджету, в якому відображено порядок утворення та використання цільового страхового фонду. </a:t>
            </a:r>
            <a:r>
              <a:rPr lang="uk-UA" sz="2400" b="1" dirty="0">
                <a:solidFill>
                  <a:srgbClr val="000000"/>
                </a:solidFill>
                <a:latin typeface="Times New Roman" panose="02020603050405020304" pitchFamily="18" charset="0"/>
                <a:cs typeface="Times New Roman" panose="02020603050405020304" pitchFamily="18" charset="0"/>
              </a:rPr>
              <a:t>До джерел формування коштів фонду належать:</a:t>
            </a:r>
          </a:p>
          <a:p>
            <a:pPr algn="just"/>
            <a:r>
              <a:rPr lang="uk-UA" sz="2400" dirty="0">
                <a:solidFill>
                  <a:srgbClr val="000000"/>
                </a:solidFill>
                <a:latin typeface="Times New Roman" panose="02020603050405020304" pitchFamily="18" charset="0"/>
                <a:cs typeface="Times New Roman" panose="02020603050405020304" pitchFamily="18" charset="0"/>
              </a:rPr>
              <a:t>1) страхові внески на загальнообов'язкове державне пенсійне страхування (крім тих, що спрямовуються до Накопичувального пенсійного фонду);</a:t>
            </a:r>
          </a:p>
          <a:p>
            <a:pPr algn="just"/>
            <a:r>
              <a:rPr lang="uk-UA" sz="2400" dirty="0">
                <a:solidFill>
                  <a:srgbClr val="000000"/>
                </a:solidFill>
                <a:latin typeface="Times New Roman" panose="02020603050405020304" pitchFamily="18" charset="0"/>
                <a:cs typeface="Times New Roman" panose="02020603050405020304" pitchFamily="18" charset="0"/>
              </a:rPr>
              <a:t>2) інвестиційний дохід, що утримується від інвестування резерву коштів для покриття дефіциту бюджету в майбутні періоди;</a:t>
            </a:r>
          </a:p>
          <a:p>
            <a:pPr algn="just"/>
            <a:r>
              <a:rPr lang="uk-UA" sz="2400" dirty="0">
                <a:solidFill>
                  <a:srgbClr val="000000"/>
                </a:solidFill>
                <a:latin typeface="Times New Roman" panose="02020603050405020304" pitchFamily="18" charset="0"/>
                <a:cs typeface="Times New Roman" panose="02020603050405020304" pitchFamily="18" charset="0"/>
              </a:rPr>
              <a:t>3) залучені кошти (державного бюджету та державних цільових фондів);</a:t>
            </a:r>
          </a:p>
          <a:p>
            <a:pPr algn="just"/>
            <a:r>
              <a:rPr lang="uk-UA" sz="2400" dirty="0">
                <a:solidFill>
                  <a:srgbClr val="000000"/>
                </a:solidFill>
                <a:latin typeface="Times New Roman" panose="02020603050405020304" pitchFamily="18" charset="0"/>
                <a:cs typeface="Times New Roman" panose="02020603050405020304" pitchFamily="18" charset="0"/>
              </a:rPr>
              <a:t>4) суми фінансових санкцій за порушення порядку нарахування, обчислення і сплати страхових внесків та використання коштів фонду;</a:t>
            </a:r>
          </a:p>
          <a:p>
            <a:pPr algn="just"/>
            <a:r>
              <a:rPr lang="uk-UA" sz="2400" dirty="0">
                <a:solidFill>
                  <a:srgbClr val="000000"/>
                </a:solidFill>
                <a:latin typeface="Times New Roman" panose="02020603050405020304" pitchFamily="18" charset="0"/>
                <a:cs typeface="Times New Roman" panose="02020603050405020304" pitchFamily="18" charset="0"/>
              </a:rPr>
              <a:t>5) благодійні внески юридичних та фізичних осіб;</a:t>
            </a:r>
          </a:p>
          <a:p>
            <a:pPr algn="just"/>
            <a:r>
              <a:rPr lang="uk-UA" sz="2400" dirty="0">
                <a:solidFill>
                  <a:srgbClr val="000000"/>
                </a:solidFill>
                <a:latin typeface="Times New Roman" panose="02020603050405020304" pitchFamily="18" charset="0"/>
                <a:cs typeface="Times New Roman" panose="02020603050405020304" pitchFamily="18" charset="0"/>
              </a:rPr>
              <a:t>6) добровільні внески;</a:t>
            </a:r>
          </a:p>
          <a:p>
            <a:pPr algn="just"/>
            <a:r>
              <a:rPr lang="uk-UA" sz="2400" dirty="0">
                <a:solidFill>
                  <a:srgbClr val="000000"/>
                </a:solidFill>
                <a:latin typeface="Times New Roman" panose="02020603050405020304" pitchFamily="18" charset="0"/>
                <a:cs typeface="Times New Roman" panose="02020603050405020304" pitchFamily="18" charset="0"/>
              </a:rPr>
              <a:t>7) інші надходження.</a:t>
            </a:r>
            <a:endParaRPr lang="uk-UA"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878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065633"/>
            <a:ext cx="8712968" cy="12095619"/>
          </a:xfrm>
          <a:prstGeom prst="rect">
            <a:avLst/>
          </a:prstGeom>
        </p:spPr>
        <p:txBody>
          <a:bodyPr wrap="square">
            <a:spAutoFit/>
          </a:bodyPr>
          <a:lstStyle/>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endParaRPr lang="uk-UA" dirty="0">
              <a:solidFill>
                <a:srgbClr val="565656"/>
              </a:solidFill>
              <a:latin typeface="Arial"/>
            </a:endParaRPr>
          </a:p>
          <a:p>
            <a:endParaRPr lang="uk-UA" dirty="0" smtClean="0">
              <a:solidFill>
                <a:srgbClr val="565656"/>
              </a:solidFill>
              <a:latin typeface="Arial"/>
            </a:endParaRPr>
          </a:p>
          <a:p>
            <a:r>
              <a:rPr lang="uk-UA" sz="2000" b="1" dirty="0" smtClean="0">
                <a:latin typeface="Times New Roman" panose="02020603050405020304" pitchFamily="18" charset="0"/>
                <a:cs typeface="Times New Roman" panose="02020603050405020304" pitchFamily="18" charset="0"/>
              </a:rPr>
              <a:t>До </a:t>
            </a:r>
            <a:r>
              <a:rPr lang="uk-UA" sz="2000" b="1" dirty="0">
                <a:latin typeface="Times New Roman" panose="02020603050405020304" pitchFamily="18" charset="0"/>
                <a:cs typeface="Times New Roman" panose="02020603050405020304" pitchFamily="18" charset="0"/>
              </a:rPr>
              <a:t>складу видатків Пенсійного Фонду відносять:</a:t>
            </a:r>
          </a:p>
          <a:p>
            <a:r>
              <a:rPr lang="uk-UA" sz="2000" b="1" i="1" dirty="0">
                <a:latin typeface="Times New Roman" panose="02020603050405020304" pitchFamily="18" charset="0"/>
                <a:cs typeface="Times New Roman" panose="02020603050405020304" pitchFamily="18" charset="0"/>
              </a:rPr>
              <a:t>. Видатки з рахунок власних надходжень, що містять:</a:t>
            </a:r>
          </a:p>
          <a:p>
            <a:pPr algn="just"/>
            <a:r>
              <a:rPr lang="uk-UA" sz="2000" dirty="0" smtClean="0">
                <a:latin typeface="Times New Roman" panose="02020603050405020304" pitchFamily="18" charset="0"/>
                <a:cs typeface="Times New Roman" panose="02020603050405020304" pitchFamily="18" charset="0"/>
              </a:rPr>
              <a:t>	- виплата </a:t>
            </a:r>
            <a:r>
              <a:rPr lang="uk-UA" sz="2000" dirty="0">
                <a:latin typeface="Times New Roman" panose="02020603050405020304" pitchFamily="18" charset="0"/>
                <a:cs typeface="Times New Roman" panose="02020603050405020304" pitchFamily="18" charset="0"/>
              </a:rPr>
              <a:t>пенсій за віком, за вислугу років, за інвалідністю, в разі втрати годувальника, соціальних та інших пенсій, встановлених Законом України “Про загальнообов’язкове державне пенсійне страхування ”;</a:t>
            </a:r>
          </a:p>
          <a:p>
            <a:pPr algn="just"/>
            <a:r>
              <a:rPr lang="uk-UA" sz="2000" dirty="0" smtClean="0">
                <a:latin typeface="Times New Roman" panose="02020603050405020304" pitchFamily="18" charset="0"/>
                <a:cs typeface="Times New Roman" panose="02020603050405020304" pitchFamily="18" charset="0"/>
              </a:rPr>
              <a:t>	- виплату </a:t>
            </a:r>
            <a:r>
              <a:rPr lang="uk-UA" sz="2000" dirty="0">
                <a:latin typeface="Times New Roman" panose="02020603050405020304" pitchFamily="18" charset="0"/>
                <a:cs typeface="Times New Roman" panose="02020603050405020304" pitchFamily="18" charset="0"/>
              </a:rPr>
              <a:t>допомоги малозабезпеченим пенсіонерам;</a:t>
            </a:r>
          </a:p>
          <a:p>
            <a:pPr algn="just"/>
            <a:r>
              <a:rPr lang="uk-UA" sz="2000" dirty="0" smtClean="0">
                <a:latin typeface="Times New Roman" panose="02020603050405020304" pitchFamily="18" charset="0"/>
                <a:cs typeface="Times New Roman" panose="02020603050405020304" pitchFamily="18" charset="0"/>
              </a:rPr>
              <a:t>	- підвищення </a:t>
            </a:r>
            <a:r>
              <a:rPr lang="uk-UA" sz="2000" dirty="0">
                <a:latin typeface="Times New Roman" panose="02020603050405020304" pitchFamily="18" charset="0"/>
                <a:cs typeface="Times New Roman" panose="02020603050405020304" pitchFamily="18" charset="0"/>
              </a:rPr>
              <a:t>пенсій у зв’язку зі зміною індексу споживчих цін і зростанням заробітної плати;</a:t>
            </a:r>
          </a:p>
          <a:p>
            <a:pPr algn="just"/>
            <a:r>
              <a:rPr lang="uk-UA" sz="2000" dirty="0" smtClean="0">
                <a:latin typeface="Times New Roman" panose="02020603050405020304" pitchFamily="18" charset="0"/>
                <a:cs typeface="Times New Roman" panose="02020603050405020304" pitchFamily="18" charset="0"/>
              </a:rPr>
              <a:t>	- пенсійне </a:t>
            </a:r>
            <a:r>
              <a:rPr lang="uk-UA" sz="2000" dirty="0">
                <a:latin typeface="Times New Roman" panose="02020603050405020304" pitchFamily="18" charset="0"/>
                <a:cs typeface="Times New Roman" panose="02020603050405020304" pitchFamily="18" charset="0"/>
              </a:rPr>
              <a:t>забезпечення осіб, які не мають трудового стажу для призначення пенсій;</a:t>
            </a:r>
          </a:p>
          <a:p>
            <a:pPr algn="just"/>
            <a:r>
              <a:rPr lang="uk-UA" sz="2000" dirty="0" smtClean="0">
                <a:latin typeface="Times New Roman" panose="02020603050405020304" pitchFamily="18" charset="0"/>
                <a:cs typeface="Times New Roman" panose="02020603050405020304" pitchFamily="18" charset="0"/>
              </a:rPr>
              <a:t>	- виплату </a:t>
            </a:r>
            <a:r>
              <a:rPr lang="uk-UA" sz="2000" dirty="0">
                <a:latin typeface="Times New Roman" panose="02020603050405020304" pitchFamily="18" charset="0"/>
                <a:cs typeface="Times New Roman" panose="02020603050405020304" pitchFamily="18" charset="0"/>
              </a:rPr>
              <a:t>доплати відповідно до ЗУ “Про поліпшення матеріального становища інвалідів війни ”;</a:t>
            </a:r>
          </a:p>
          <a:p>
            <a:pPr algn="just"/>
            <a:r>
              <a:rPr lang="uk-UA" sz="2000" dirty="0" smtClean="0">
                <a:latin typeface="Times New Roman" panose="02020603050405020304" pitchFamily="18" charset="0"/>
                <a:cs typeface="Times New Roman" panose="02020603050405020304" pitchFamily="18" charset="0"/>
              </a:rPr>
              <a:t>	- компенсацію </a:t>
            </a:r>
            <a:r>
              <a:rPr lang="uk-UA" sz="2000" dirty="0">
                <a:latin typeface="Times New Roman" panose="02020603050405020304" pitchFamily="18" charset="0"/>
                <a:cs typeface="Times New Roman" panose="02020603050405020304" pitchFamily="18" charset="0"/>
              </a:rPr>
              <a:t>різниці у пенсійному забезпеченні науковим працівникам;</a:t>
            </a:r>
          </a:p>
          <a:p>
            <a:pPr algn="just"/>
            <a:r>
              <a:rPr lang="uk-UA" sz="2000" dirty="0" smtClean="0">
                <a:latin typeface="Times New Roman" panose="02020603050405020304" pitchFamily="18" charset="0"/>
                <a:cs typeface="Times New Roman" panose="02020603050405020304" pitchFamily="18" charset="0"/>
              </a:rPr>
              <a:t>	- пенсійне </a:t>
            </a:r>
            <a:r>
              <a:rPr lang="uk-UA" sz="2000" dirty="0">
                <a:latin typeface="Times New Roman" panose="02020603050405020304" pitchFamily="18" charset="0"/>
                <a:cs typeface="Times New Roman" panose="02020603050405020304" pitchFamily="18" charset="0"/>
              </a:rPr>
              <a:t>забезпечення осіб, які проживають за кордоном, та іноземних пенсіонерів;</a:t>
            </a:r>
          </a:p>
          <a:p>
            <a:pPr algn="just"/>
            <a:r>
              <a:rPr lang="uk-UA" sz="2000" dirty="0" smtClean="0">
                <a:latin typeface="Times New Roman" panose="02020603050405020304" pitchFamily="18" charset="0"/>
                <a:cs typeface="Times New Roman" panose="02020603050405020304" pitchFamily="18" charset="0"/>
              </a:rPr>
              <a:t>	- розрахунково-касове </a:t>
            </a:r>
            <a:r>
              <a:rPr lang="uk-UA" sz="2000" dirty="0">
                <a:latin typeface="Times New Roman" panose="02020603050405020304" pitchFamily="18" charset="0"/>
                <a:cs typeface="Times New Roman" panose="02020603050405020304" pitchFamily="18" charset="0"/>
              </a:rPr>
              <a:t>обслуговування та керівництво у сфері пенсійного забезпечення та програмно-технічного забезпечення;</a:t>
            </a:r>
          </a:p>
          <a:p>
            <a:pPr algn="just"/>
            <a:r>
              <a:rPr lang="uk-UA" sz="2000" dirty="0" smtClean="0">
                <a:latin typeface="Times New Roman" panose="02020603050405020304" pitchFamily="18" charset="0"/>
                <a:cs typeface="Times New Roman" panose="02020603050405020304" pitchFamily="18" charset="0"/>
              </a:rPr>
              <a:t>	- виготовлення </a:t>
            </a:r>
            <a:r>
              <a:rPr lang="uk-UA" sz="2000" dirty="0">
                <a:latin typeface="Times New Roman" panose="02020603050405020304" pitchFamily="18" charset="0"/>
                <a:cs typeface="Times New Roman" panose="02020603050405020304" pitchFamily="18" charset="0"/>
              </a:rPr>
              <a:t>бланків, виплатних відомостей для виконання функцій з призначення та виплати пенсій, оплату послуг з виплати та доставки пенсій;</a:t>
            </a:r>
          </a:p>
          <a:p>
            <a:pPr algn="just"/>
            <a:r>
              <a:rPr lang="uk-UA" sz="2000" dirty="0">
                <a:latin typeface="Times New Roman" panose="02020603050405020304" pitchFamily="18" charset="0"/>
                <a:cs typeface="Times New Roman" panose="02020603050405020304" pitchFamily="18" charset="0"/>
              </a:rPr>
              <a:t>формування резерву коштів Пенсійного </a:t>
            </a:r>
            <a:r>
              <a:rPr lang="uk-UA" sz="2000" dirty="0" smtClean="0">
                <a:latin typeface="Times New Roman" panose="02020603050405020304" pitchFamily="18" charset="0"/>
                <a:cs typeface="Times New Roman" panose="02020603050405020304" pitchFamily="18" charset="0"/>
              </a:rPr>
              <a:t>фонду.</a:t>
            </a:r>
            <a:endParaRPr lang="uk-UA" sz="2000" dirty="0">
              <a:latin typeface="Times New Roman" panose="02020603050405020304" pitchFamily="18" charset="0"/>
              <a:cs typeface="Times New Roman" panose="02020603050405020304" pitchFamily="18" charset="0"/>
            </a:endParaRPr>
          </a:p>
          <a:p>
            <a:endParaRPr lang="uk-UA" b="0" i="0" dirty="0">
              <a:solidFill>
                <a:srgbClr val="565656"/>
              </a:solidFill>
              <a:effectLst/>
              <a:latin typeface="Arial"/>
            </a:endParaRPr>
          </a:p>
        </p:txBody>
      </p:sp>
    </p:spTree>
    <p:extLst>
      <p:ext uri="{BB962C8B-B14F-4D97-AF65-F5344CB8AC3E}">
        <p14:creationId xmlns:p14="http://schemas.microsoft.com/office/powerpoint/2010/main" val="3683709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79653"/>
            <a:ext cx="8136904" cy="6124754"/>
          </a:xfrm>
          <a:prstGeom prst="rect">
            <a:avLst/>
          </a:prstGeom>
        </p:spPr>
        <p:txBody>
          <a:bodyPr wrap="square">
            <a:spAutoFit/>
          </a:bodyPr>
          <a:lstStyle/>
          <a:p>
            <a:pPr lvl="0"/>
            <a:endParaRPr lang="uk-UA" dirty="0" smtClean="0">
              <a:solidFill>
                <a:srgbClr val="565656"/>
              </a:solidFill>
              <a:latin typeface="Arial"/>
            </a:endParaRPr>
          </a:p>
          <a:p>
            <a:pPr lvl="0" algn="just"/>
            <a:r>
              <a:rPr lang="uk-UA" sz="2200" dirty="0">
                <a:latin typeface="Times New Roman" panose="02020603050405020304" pitchFamily="18" charset="0"/>
                <a:cs typeface="Times New Roman" panose="02020603050405020304" pitchFamily="18" charset="0"/>
              </a:rPr>
              <a:t>. </a:t>
            </a:r>
            <a:r>
              <a:rPr lang="uk-UA" sz="2200" b="1" i="1" dirty="0" smtClean="0">
                <a:latin typeface="Times New Roman" panose="02020603050405020304" pitchFamily="18" charset="0"/>
                <a:cs typeface="Times New Roman" panose="02020603050405020304" pitchFamily="18" charset="0"/>
              </a:rPr>
              <a:t>Видатки </a:t>
            </a:r>
            <a:r>
              <a:rPr lang="uk-UA" sz="2200" b="1" i="1" dirty="0">
                <a:latin typeface="Times New Roman" panose="02020603050405020304" pitchFamily="18" charset="0"/>
                <a:cs typeface="Times New Roman" panose="02020603050405020304" pitchFamily="18" charset="0"/>
              </a:rPr>
              <a:t>за рахунок коштів Державного бюджету України:</a:t>
            </a:r>
          </a:p>
          <a:p>
            <a:pPr lvl="0" algn="just"/>
            <a:r>
              <a:rPr lang="uk-UA" sz="2200" dirty="0" smtClean="0">
                <a:latin typeface="Times New Roman" panose="02020603050405020304" pitchFamily="18" charset="0"/>
                <a:cs typeface="Times New Roman" panose="02020603050405020304" pitchFamily="18" charset="0"/>
              </a:rPr>
              <a:t>	- виплату </a:t>
            </a:r>
            <a:r>
              <a:rPr lang="uk-UA" sz="2200" dirty="0">
                <a:latin typeface="Times New Roman" panose="02020603050405020304" pitchFamily="18" charset="0"/>
                <a:cs typeface="Times New Roman" panose="02020603050405020304" pitchFamily="18" charset="0"/>
              </a:rPr>
              <a:t>пенсій, надбавок та підвищень до пенсій, призначених за різними пенсійними програми (пенсій військовослужбовцям строкової служби, особам, які працювали в органах виконавчої влади в частині, що перевищує розмір трудової пенсії, громадянам, які постраждали внаслідок Чорнобильської катастрофи);</a:t>
            </a:r>
          </a:p>
          <a:p>
            <a:pPr lvl="0" algn="just"/>
            <a:r>
              <a:rPr lang="uk-UA" sz="2200" dirty="0" smtClean="0">
                <a:latin typeface="Times New Roman" panose="02020603050405020304" pitchFamily="18" charset="0"/>
                <a:cs typeface="Times New Roman" panose="02020603050405020304" pitchFamily="18" charset="0"/>
              </a:rPr>
              <a:t>	- пенсійне </a:t>
            </a:r>
            <a:r>
              <a:rPr lang="uk-UA" sz="2200" dirty="0">
                <a:latin typeface="Times New Roman" panose="02020603050405020304" pitchFamily="18" charset="0"/>
                <a:cs typeface="Times New Roman" panose="02020603050405020304" pitchFamily="18" charset="0"/>
              </a:rPr>
              <a:t>забезпечення військовослужбовців, осіб начальницького і рядового складу та суддів у відставці.</a:t>
            </a:r>
          </a:p>
          <a:p>
            <a:pPr lvl="0" algn="just"/>
            <a:endParaRPr lang="uk-UA" sz="2200" b="1" i="1" dirty="0" smtClean="0">
              <a:latin typeface="Times New Roman" panose="02020603050405020304" pitchFamily="18" charset="0"/>
              <a:cs typeface="Times New Roman" panose="02020603050405020304" pitchFamily="18" charset="0"/>
            </a:endParaRPr>
          </a:p>
          <a:p>
            <a:pPr lvl="0" algn="just"/>
            <a:r>
              <a:rPr lang="uk-UA" sz="2200" b="1" i="1" dirty="0" smtClean="0">
                <a:latin typeface="Times New Roman" panose="02020603050405020304" pitchFamily="18" charset="0"/>
                <a:cs typeface="Times New Roman" panose="02020603050405020304" pitchFamily="18" charset="0"/>
              </a:rPr>
              <a:t>. </a:t>
            </a:r>
            <a:r>
              <a:rPr lang="uk-UA" sz="2200" b="1" i="1" dirty="0">
                <a:latin typeface="Times New Roman" panose="02020603050405020304" pitchFamily="18" charset="0"/>
                <a:cs typeface="Times New Roman" panose="02020603050405020304" pitchFamily="18" charset="0"/>
              </a:rPr>
              <a:t>Видатки на достроково призначені пенсії за рахунок коштів Фонду загальнообов’язкового державного соціального страхування на випадок безробіття;</a:t>
            </a:r>
          </a:p>
          <a:p>
            <a:pPr lvl="0" algn="just"/>
            <a:endParaRPr lang="uk-UA" sz="2200" b="1" i="1" dirty="0" smtClean="0">
              <a:latin typeface="Times New Roman" panose="02020603050405020304" pitchFamily="18" charset="0"/>
              <a:cs typeface="Times New Roman" panose="02020603050405020304" pitchFamily="18" charset="0"/>
            </a:endParaRPr>
          </a:p>
          <a:p>
            <a:pPr lvl="0" algn="just"/>
            <a:r>
              <a:rPr lang="uk-UA" sz="2200" b="1" i="1" dirty="0" smtClean="0">
                <a:latin typeface="Times New Roman" panose="02020603050405020304" pitchFamily="18" charset="0"/>
                <a:cs typeface="Times New Roman" panose="02020603050405020304" pitchFamily="18" charset="0"/>
              </a:rPr>
              <a:t>. </a:t>
            </a:r>
            <a:r>
              <a:rPr lang="uk-UA" sz="2200" b="1" i="1" dirty="0">
                <a:latin typeface="Times New Roman" panose="02020603050405020304" pitchFamily="18" charset="0"/>
                <a:cs typeface="Times New Roman" panose="02020603050405020304" pitchFamily="18" charset="0"/>
              </a:rPr>
              <a:t>Видатки на пенсії по інвалідності за рахунок коштів Фонду соціального страхування від нещасних випадків на виробництві та професійних захворювань.</a:t>
            </a:r>
          </a:p>
        </p:txBody>
      </p:sp>
    </p:spTree>
    <p:extLst>
      <p:ext uri="{BB962C8B-B14F-4D97-AF65-F5344CB8AC3E}">
        <p14:creationId xmlns:p14="http://schemas.microsoft.com/office/powerpoint/2010/main" val="171024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980728"/>
            <a:ext cx="8064896"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1"/>
            <a:ext cx="8064896"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436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15129516"/>
              </p:ext>
            </p:extLst>
          </p:nvPr>
        </p:nvGraphicFramePr>
        <p:xfrm>
          <a:off x="683568" y="1196752"/>
          <a:ext cx="8208912" cy="3006060"/>
        </p:xfrm>
        <a:graphic>
          <a:graphicData uri="http://schemas.openxmlformats.org/drawingml/2006/table">
            <a:tbl>
              <a:tblPr firstRow="1" firstCol="1" bandRow="1"/>
              <a:tblGrid>
                <a:gridCol w="3888432"/>
                <a:gridCol w="2448272"/>
                <a:gridCol w="1872208"/>
              </a:tblGrid>
              <a:tr h="751515">
                <a:tc>
                  <a:txBody>
                    <a:bodyPr/>
                    <a:lstStyle/>
                    <a:p>
                      <a:pPr>
                        <a:spcAft>
                          <a:spcPts val="0"/>
                        </a:spcAft>
                      </a:pPr>
                      <a:r>
                        <a:rPr lang="uk-UA" sz="2400" b="1" dirty="0">
                          <a:effectLst/>
                          <a:latin typeface="Times New Roman"/>
                          <a:ea typeface="Times New Roman"/>
                        </a:rPr>
                        <a:t>Бюджет Пенсійного Фонду України, тис. грн.</a:t>
                      </a:r>
                      <a:endParaRPr lang="uk-UA"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b="1" kern="1200">
                          <a:solidFill>
                            <a:srgbClr val="000000"/>
                          </a:solidFill>
                          <a:effectLst/>
                          <a:latin typeface="Times New Roman"/>
                          <a:ea typeface="+mn-ea"/>
                          <a:cs typeface="+mn-cs"/>
                        </a:rPr>
                        <a:t>2013 р.</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b="1" kern="1200">
                          <a:solidFill>
                            <a:srgbClr val="000000"/>
                          </a:solidFill>
                          <a:effectLst/>
                          <a:latin typeface="Times New Roman"/>
                          <a:ea typeface="+mn-ea"/>
                          <a:cs typeface="+mn-cs"/>
                        </a:rPr>
                        <a:t>2014 р.</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15">
                <a:tc>
                  <a:txBody>
                    <a:bodyPr/>
                    <a:lstStyle/>
                    <a:p>
                      <a:pPr algn="just">
                        <a:spcAft>
                          <a:spcPts val="0"/>
                        </a:spcAft>
                      </a:pPr>
                      <a:r>
                        <a:rPr lang="uk-UA" sz="2400" kern="1200">
                          <a:solidFill>
                            <a:srgbClr val="000000"/>
                          </a:solidFill>
                          <a:effectLst/>
                          <a:latin typeface="Times New Roman"/>
                          <a:ea typeface="+mn-ea"/>
                          <a:cs typeface="+mn-cs"/>
                        </a:rPr>
                        <a:t>Доходи</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a:solidFill>
                            <a:srgbClr val="000000"/>
                          </a:solidFill>
                          <a:effectLst/>
                          <a:latin typeface="Times New Roman"/>
                          <a:ea typeface="+mn-ea"/>
                          <a:cs typeface="+mn-cs"/>
                        </a:rPr>
                        <a:t>232 485 084,9</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a:solidFill>
                            <a:srgbClr val="000000"/>
                          </a:solidFill>
                          <a:effectLst/>
                          <a:latin typeface="Times New Roman"/>
                          <a:ea typeface="+mn-ea"/>
                          <a:cs typeface="+mn-cs"/>
                        </a:rPr>
                        <a:t>233007269,4</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15">
                <a:tc>
                  <a:txBody>
                    <a:bodyPr/>
                    <a:lstStyle/>
                    <a:p>
                      <a:pPr algn="just">
                        <a:spcAft>
                          <a:spcPts val="0"/>
                        </a:spcAft>
                      </a:pPr>
                      <a:r>
                        <a:rPr lang="uk-UA" sz="2400" kern="1200">
                          <a:solidFill>
                            <a:srgbClr val="000000"/>
                          </a:solidFill>
                          <a:effectLst/>
                          <a:latin typeface="Times New Roman"/>
                          <a:ea typeface="+mn-ea"/>
                          <a:cs typeface="+mn-cs"/>
                        </a:rPr>
                        <a:t>Видатки</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a:solidFill>
                            <a:srgbClr val="000000"/>
                          </a:solidFill>
                          <a:effectLst/>
                          <a:latin typeface="Times New Roman"/>
                          <a:ea typeface="+mn-ea"/>
                          <a:cs typeface="+mn-cs"/>
                        </a:rPr>
                        <a:t>252 049 182,6</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a:solidFill>
                            <a:srgbClr val="000000"/>
                          </a:solidFill>
                          <a:effectLst/>
                          <a:latin typeface="Times New Roman"/>
                          <a:ea typeface="+mn-ea"/>
                          <a:cs typeface="+mn-cs"/>
                        </a:rPr>
                        <a:t>249011757,7</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15">
                <a:tc>
                  <a:txBody>
                    <a:bodyPr/>
                    <a:lstStyle/>
                    <a:p>
                      <a:pPr algn="just">
                        <a:spcAft>
                          <a:spcPts val="0"/>
                        </a:spcAft>
                      </a:pPr>
                      <a:r>
                        <a:rPr lang="uk-UA" sz="2400" kern="1200">
                          <a:solidFill>
                            <a:srgbClr val="000000"/>
                          </a:solidFill>
                          <a:effectLst/>
                          <a:latin typeface="Times New Roman"/>
                          <a:ea typeface="+mn-ea"/>
                          <a:cs typeface="+mn-cs"/>
                        </a:rPr>
                        <a:t>Дефіцит</a:t>
                      </a:r>
                      <a:endParaRPr lang="uk-UA"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dirty="0" smtClean="0">
                          <a:solidFill>
                            <a:srgbClr val="000000"/>
                          </a:solidFill>
                          <a:effectLst/>
                          <a:latin typeface="Times New Roman"/>
                          <a:ea typeface="+mn-ea"/>
                          <a:cs typeface="+mn-cs"/>
                        </a:rPr>
                        <a:t>-21 </a:t>
                      </a:r>
                      <a:r>
                        <a:rPr lang="uk-UA" sz="2400" kern="1200" dirty="0">
                          <a:solidFill>
                            <a:srgbClr val="000000"/>
                          </a:solidFill>
                          <a:effectLst/>
                          <a:latin typeface="Times New Roman"/>
                          <a:ea typeface="+mn-ea"/>
                          <a:cs typeface="+mn-cs"/>
                        </a:rPr>
                        <a:t>763 797,7</a:t>
                      </a:r>
                      <a:endParaRPr lang="uk-UA"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2400" kern="1200" dirty="0">
                          <a:solidFill>
                            <a:srgbClr val="000000"/>
                          </a:solidFill>
                          <a:effectLst/>
                          <a:latin typeface="Times New Roman"/>
                          <a:ea typeface="+mn-ea"/>
                          <a:cs typeface="+mn-cs"/>
                        </a:rPr>
                        <a:t>-18102584</a:t>
                      </a:r>
                      <a:endParaRPr lang="uk-UA"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824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43568"/>
            <a:ext cx="8280920" cy="6001643"/>
          </a:xfrm>
          <a:prstGeom prst="rect">
            <a:avLst/>
          </a:prstGeom>
        </p:spPr>
        <p:txBody>
          <a:bodyPr wrap="square">
            <a:spAutoFit/>
          </a:bodyPr>
          <a:lstStyle/>
          <a:p>
            <a:pPr marL="342900" lvl="0" indent="-342900" algn="just">
              <a:spcAft>
                <a:spcPts val="0"/>
              </a:spcAft>
              <a:buFont typeface="+mj-lt"/>
              <a:buAutoNum type="arabicPeriod"/>
              <a:tabLst>
                <a:tab pos="228600" algn="l"/>
              </a:tabLst>
            </a:pPr>
            <a:r>
              <a:rPr lang="uk-UA" sz="2400" b="1" dirty="0">
                <a:latin typeface="Times New Roman"/>
                <a:ea typeface="Times New Roman"/>
              </a:rPr>
              <a:t>Характеристика державних цільових фондів.</a:t>
            </a:r>
            <a:endParaRPr lang="uk-UA" sz="2400" dirty="0">
              <a:latin typeface="Times New Roman"/>
              <a:ea typeface="Times New Roman"/>
            </a:endParaRPr>
          </a:p>
          <a:p>
            <a:pPr>
              <a:spcAft>
                <a:spcPts val="0"/>
              </a:spcAft>
            </a:pPr>
            <a:r>
              <a:rPr lang="uk-UA" sz="2400" spc="20" dirty="0">
                <a:latin typeface="Times New Roman"/>
                <a:ea typeface="Times New Roman"/>
              </a:rPr>
              <a:t> </a:t>
            </a:r>
            <a:endParaRPr lang="uk-UA" sz="2400" dirty="0">
              <a:latin typeface="Times New Roman"/>
              <a:ea typeface="Times New Roman"/>
            </a:endParaRPr>
          </a:p>
          <a:p>
            <a:pPr>
              <a:spcAft>
                <a:spcPts val="0"/>
              </a:spcAft>
            </a:pPr>
            <a:r>
              <a:rPr lang="uk-UA" sz="2400" spc="20" dirty="0">
                <a:latin typeface="Times New Roman"/>
                <a:ea typeface="Times New Roman"/>
              </a:rPr>
              <a:t> </a:t>
            </a:r>
            <a:endParaRPr lang="uk-UA" sz="2400" dirty="0">
              <a:latin typeface="Times New Roman"/>
              <a:ea typeface="Times New Roman"/>
            </a:endParaRPr>
          </a:p>
          <a:p>
            <a:pPr indent="266700" algn="just">
              <a:spcAft>
                <a:spcPts val="0"/>
              </a:spcAft>
            </a:pPr>
            <a:r>
              <a:rPr lang="uk-UA" sz="2400" spc="20" dirty="0">
                <a:latin typeface="Times New Roman"/>
                <a:ea typeface="Times New Roman"/>
              </a:rPr>
              <a:t>Фонди фінансових ресурсів цільового призначення є самостійною ланкою фінансової системи і входять до складу державних фінансів. Основним централізованим фондом грошових коштів держави є бюджет. Кошти бюджету знеособлені і забезпечують реалізацію функцій держави. Разом з тим у держави можуть бути певні потреби, які мають особливе значення і потребують гарантованого фінансового забезпечення. До таких потреб належать: надання певних соціальних гарантій населенню у разі досягнення непрацездатного віку, втрати працездатності, годувальника, роботи, настання інших непередба­чуваних подій. Це і є причиною формування фондів цільового призначення.</a:t>
            </a:r>
            <a:endParaRPr lang="uk-UA" sz="2400" dirty="0">
              <a:effectLst/>
              <a:latin typeface="Times New Roman"/>
              <a:ea typeface="Times New Roman"/>
            </a:endParaRPr>
          </a:p>
        </p:txBody>
      </p:sp>
    </p:spTree>
    <p:extLst>
      <p:ext uri="{BB962C8B-B14F-4D97-AF65-F5344CB8AC3E}">
        <p14:creationId xmlns:p14="http://schemas.microsoft.com/office/powerpoint/2010/main" val="176773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4128692"/>
              </p:ext>
            </p:extLst>
          </p:nvPr>
        </p:nvGraphicFramePr>
        <p:xfrm>
          <a:off x="1435100" y="1268760"/>
          <a:ext cx="7499350" cy="3310860"/>
        </p:xfrm>
        <a:graphic>
          <a:graphicData uri="http://schemas.openxmlformats.org/drawingml/2006/table">
            <a:tbl>
              <a:tblPr/>
              <a:tblGrid>
                <a:gridCol w="3749675"/>
                <a:gridCol w="3749675"/>
              </a:tblGrid>
              <a:tr h="827715">
                <a:tc>
                  <a:txBody>
                    <a:bodyPr/>
                    <a:lstStyle/>
                    <a:p>
                      <a:r>
                        <a:rPr lang="uk-UA" sz="2000" dirty="0">
                          <a:effectLst/>
                          <a:latin typeface="Times New Roman" panose="02020603050405020304" pitchFamily="18" charset="0"/>
                          <a:cs typeface="Times New Roman" panose="02020603050405020304" pitchFamily="18" charset="0"/>
                        </a:rPr>
                        <a:t>Періоди нарахування</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r>
                        <a:rPr lang="uk-UA" sz="2000">
                          <a:effectLst/>
                          <a:latin typeface="Times New Roman" panose="02020603050405020304" pitchFamily="18" charset="0"/>
                          <a:cs typeface="Times New Roman" panose="02020603050405020304" pitchFamily="18" charset="0"/>
                        </a:rPr>
                        <a:t>Мінімальна сума пенсії</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827715">
                <a:tc>
                  <a:txBody>
                    <a:bodyPr/>
                    <a:lstStyle/>
                    <a:p>
                      <a:r>
                        <a:rPr lang="uk-UA" sz="2000">
                          <a:effectLst/>
                          <a:latin typeface="Times New Roman" panose="02020603050405020304" pitchFamily="18" charset="0"/>
                          <a:cs typeface="Times New Roman" panose="02020603050405020304" pitchFamily="18" charset="0"/>
                        </a:rPr>
                        <a:t>з 01 січня 2016</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r>
                        <a:rPr lang="uk-UA" sz="2000">
                          <a:effectLst/>
                          <a:latin typeface="Times New Roman" panose="02020603050405020304" pitchFamily="18" charset="0"/>
                          <a:cs typeface="Times New Roman" panose="02020603050405020304" pitchFamily="18" charset="0"/>
                        </a:rPr>
                        <a:t> 1074 г</a:t>
                      </a:r>
                      <a:r>
                        <a:rPr lang="en-US" sz="2000">
                          <a:effectLst/>
                          <a:latin typeface="Times New Roman" panose="02020603050405020304" pitchFamily="18" charset="0"/>
                          <a:cs typeface="Times New Roman" panose="02020603050405020304" pitchFamily="18" charset="0"/>
                        </a:rPr>
                        <a:t>p</a:t>
                      </a:r>
                      <a:r>
                        <a:rPr lang="uk-UA" sz="2000">
                          <a:effectLst/>
                          <a:latin typeface="Times New Roman" panose="02020603050405020304" pitchFamily="18" charset="0"/>
                          <a:cs typeface="Times New Roman" panose="02020603050405020304" pitchFamily="18" charset="0"/>
                        </a:rPr>
                        <a:t>н.</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827715">
                <a:tc>
                  <a:txBody>
                    <a:bodyPr/>
                    <a:lstStyle/>
                    <a:p>
                      <a:r>
                        <a:rPr lang="uk-UA" sz="2000">
                          <a:effectLst/>
                          <a:latin typeface="Times New Roman" panose="02020603050405020304" pitchFamily="18" charset="0"/>
                          <a:cs typeface="Times New Roman" panose="02020603050405020304" pitchFamily="18" charset="0"/>
                        </a:rPr>
                        <a:t>з 01 травня</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r>
                        <a:rPr lang="uk-UA" sz="2000">
                          <a:effectLst/>
                          <a:latin typeface="Times New Roman" panose="02020603050405020304" pitchFamily="18" charset="0"/>
                          <a:cs typeface="Times New Roman" panose="02020603050405020304" pitchFamily="18" charset="0"/>
                        </a:rPr>
                        <a:t> 1130 г</a:t>
                      </a:r>
                      <a:r>
                        <a:rPr lang="en-US" sz="2000">
                          <a:effectLst/>
                          <a:latin typeface="Times New Roman" panose="02020603050405020304" pitchFamily="18" charset="0"/>
                          <a:cs typeface="Times New Roman" panose="02020603050405020304" pitchFamily="18" charset="0"/>
                        </a:rPr>
                        <a:t>p</a:t>
                      </a:r>
                      <a:r>
                        <a:rPr lang="uk-UA" sz="2000">
                          <a:effectLst/>
                          <a:latin typeface="Times New Roman" panose="02020603050405020304" pitchFamily="18" charset="0"/>
                          <a:cs typeface="Times New Roman" panose="02020603050405020304" pitchFamily="18" charset="0"/>
                        </a:rPr>
                        <a:t>н.</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827715">
                <a:tc>
                  <a:txBody>
                    <a:bodyPr/>
                    <a:lstStyle/>
                    <a:p>
                      <a:r>
                        <a:rPr lang="uk-UA" sz="2000">
                          <a:effectLst/>
                          <a:latin typeface="Times New Roman" panose="02020603050405020304" pitchFamily="18" charset="0"/>
                          <a:cs typeface="Times New Roman" panose="02020603050405020304" pitchFamily="18" charset="0"/>
                        </a:rPr>
                        <a:t>з 01 грудня</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r>
                        <a:rPr lang="uk-UA" sz="2000" dirty="0">
                          <a:effectLst/>
                          <a:latin typeface="Times New Roman" panose="02020603050405020304" pitchFamily="18" charset="0"/>
                          <a:cs typeface="Times New Roman" panose="02020603050405020304" pitchFamily="18" charset="0"/>
                        </a:rPr>
                        <a:t> 1208 грн.</a:t>
                      </a: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683568" y="271101"/>
            <a:ext cx="8460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Тaблиця</a:t>
            </a:r>
            <a:r>
              <a:rPr kumimoji="0" lang="uk-UA" altLang="uk-UA"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01. Мінімальна пенсія на 2016 рік (за віком) в Україні, щомісячно</a:t>
            </a:r>
            <a:endParaRPr kumimoji="0" lang="uk-UA" altLang="uk-U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1435100" y="3573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itchFamily="34" charset="0"/>
                <a:cs typeface="Arial" pitchFamily="34" charset="0"/>
              </a:rPr>
              <a:t/>
            </a:r>
            <a:br>
              <a:rPr kumimoji="0" lang="uk-UA" altLang="uk-UA" sz="1800" b="0" i="0" u="none" strike="noStrike" cap="none" normalizeH="0" baseline="0" smtClean="0">
                <a:ln>
                  <a:noFill/>
                </a:ln>
                <a:solidFill>
                  <a:schemeClr val="tx1"/>
                </a:solidFill>
                <a:effectLst/>
                <a:latin typeface="Arial" pitchFamily="34" charset="0"/>
                <a:cs typeface="Arial" pitchFamily="34" charset="0"/>
              </a:rPr>
            </a:br>
            <a:endParaRPr kumimoji="0" lang="uk-UA" alt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4373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136904"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816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352927"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7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63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64096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84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839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253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496943"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8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96944"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85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74846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097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37525"/>
            <a:ext cx="8280920" cy="6363280"/>
          </a:xfrm>
          <a:prstGeom prst="rect">
            <a:avLst/>
          </a:prstGeom>
        </p:spPr>
        <p:txBody>
          <a:bodyPr wrap="square">
            <a:spAutoFit/>
          </a:bodyPr>
          <a:lstStyle/>
          <a:p>
            <a:pPr lvl="0" algn="just">
              <a:spcAft>
                <a:spcPts val="0"/>
              </a:spcAft>
              <a:tabLst>
                <a:tab pos="228600" algn="l"/>
              </a:tabLst>
            </a:pPr>
            <a:endParaRPr lang="uk-UA" sz="2000" b="1" dirty="0" smtClean="0">
              <a:latin typeface="Times New Roman"/>
              <a:ea typeface="Times New Roman"/>
            </a:endParaRPr>
          </a:p>
          <a:p>
            <a:pPr lvl="0" algn="just">
              <a:spcAft>
                <a:spcPts val="0"/>
              </a:spcAft>
              <a:tabLst>
                <a:tab pos="228600" algn="l"/>
              </a:tabLst>
            </a:pPr>
            <a:endParaRPr lang="uk-UA" sz="2000" b="1" dirty="0">
              <a:latin typeface="Times New Roman"/>
              <a:ea typeface="Times New Roman"/>
            </a:endParaRPr>
          </a:p>
          <a:p>
            <a:pPr lvl="0" algn="just">
              <a:spcAft>
                <a:spcPts val="0"/>
              </a:spcAft>
              <a:tabLst>
                <a:tab pos="228600" algn="l"/>
              </a:tabLst>
            </a:pPr>
            <a:endParaRPr lang="uk-UA" sz="2000" b="1" dirty="0" smtClean="0">
              <a:latin typeface="Times New Roman"/>
              <a:ea typeface="Times New Roman"/>
            </a:endParaRPr>
          </a:p>
          <a:p>
            <a:pPr lvl="0" algn="just">
              <a:spcAft>
                <a:spcPts val="0"/>
              </a:spcAft>
              <a:tabLst>
                <a:tab pos="228600" algn="l"/>
              </a:tabLst>
            </a:pPr>
            <a:r>
              <a:rPr lang="uk-UA" sz="2000" b="1" dirty="0" smtClean="0">
                <a:latin typeface="Times New Roman"/>
                <a:ea typeface="Times New Roman"/>
              </a:rPr>
              <a:t>3. Фонд </a:t>
            </a:r>
            <a:r>
              <a:rPr lang="uk-UA" sz="2000" b="1" dirty="0">
                <a:latin typeface="Times New Roman"/>
                <a:ea typeface="Times New Roman"/>
              </a:rPr>
              <a:t>соціального страхування з тимчасової втрати працездатності.</a:t>
            </a:r>
            <a:endParaRPr lang="uk-UA" sz="2000" dirty="0">
              <a:latin typeface="Times New Roman"/>
              <a:ea typeface="Times New Roman"/>
            </a:endParaRPr>
          </a:p>
          <a:p>
            <a:pPr algn="just">
              <a:spcAft>
                <a:spcPts val="0"/>
              </a:spcAft>
            </a:pPr>
            <a:r>
              <a:rPr lang="uk-UA" sz="2000" b="1" i="1" dirty="0">
                <a:latin typeface="Times New Roman"/>
                <a:ea typeface="Times New Roman"/>
              </a:rPr>
              <a:t> </a:t>
            </a:r>
            <a:endParaRPr lang="uk-UA" sz="2000" dirty="0">
              <a:latin typeface="Times New Roman"/>
              <a:ea typeface="Times New Roman"/>
            </a:endParaRPr>
          </a:p>
          <a:p>
            <a:pPr indent="182880" algn="just" fontAlgn="t">
              <a:spcBef>
                <a:spcPts val="470"/>
              </a:spcBef>
              <a:spcAft>
                <a:spcPts val="935"/>
              </a:spcAft>
            </a:pPr>
            <a:r>
              <a:rPr lang="uk-UA" sz="2000" dirty="0">
                <a:solidFill>
                  <a:srgbClr val="000000"/>
                </a:solidFill>
                <a:latin typeface="Times New Roman"/>
                <a:ea typeface="Times New Roman"/>
              </a:rPr>
              <a:t>Фонд соціального страхування з тимчасової втрати працездатності (далі - Фонд) створений відповідно до Закону України "Про загальнообов'язкове державне соціальне страхування у зв'язку з тимчасовою втратою працездатності та витратами, зумовленими похованням" і є правонаступником Фонду соціального страхування України.</a:t>
            </a:r>
            <a:endParaRPr lang="uk-UA" sz="2000" dirty="0">
              <a:latin typeface="Times New Roman"/>
              <a:ea typeface="Times New Roman"/>
            </a:endParaRPr>
          </a:p>
          <a:p>
            <a:pPr indent="182880" algn="just" fontAlgn="t">
              <a:spcBef>
                <a:spcPts val="470"/>
              </a:spcBef>
              <a:spcAft>
                <a:spcPts val="935"/>
              </a:spcAft>
            </a:pPr>
            <a:r>
              <a:rPr lang="ru-RU" sz="2000" dirty="0">
                <a:solidFill>
                  <a:srgbClr val="000000"/>
                </a:solidFill>
                <a:latin typeface="Times New Roman"/>
                <a:ea typeface="Times New Roman"/>
              </a:rPr>
              <a:t>Фонд є </a:t>
            </a:r>
            <a:r>
              <a:rPr lang="ru-RU" sz="2000" dirty="0" err="1">
                <a:solidFill>
                  <a:srgbClr val="000000"/>
                </a:solidFill>
                <a:latin typeface="Times New Roman"/>
                <a:ea typeface="Times New Roman"/>
              </a:rPr>
              <a:t>юридичною</a:t>
            </a:r>
            <a:r>
              <a:rPr lang="ru-RU" sz="2000" dirty="0">
                <a:solidFill>
                  <a:srgbClr val="000000"/>
                </a:solidFill>
                <a:latin typeface="Times New Roman"/>
                <a:ea typeface="Times New Roman"/>
              </a:rPr>
              <a:t> особою, </a:t>
            </a:r>
            <a:r>
              <a:rPr lang="ru-RU" sz="2000" dirty="0" err="1">
                <a:solidFill>
                  <a:srgbClr val="000000"/>
                </a:solidFill>
                <a:latin typeface="Times New Roman"/>
                <a:ea typeface="Times New Roman"/>
              </a:rPr>
              <a:t>має</a:t>
            </a:r>
            <a:r>
              <a:rPr lang="ru-RU" sz="2000" dirty="0">
                <a:solidFill>
                  <a:srgbClr val="000000"/>
                </a:solidFill>
                <a:latin typeface="Times New Roman"/>
                <a:ea typeface="Times New Roman"/>
              </a:rPr>
              <a:t> печатку </a:t>
            </a:r>
            <a:r>
              <a:rPr lang="ru-RU" sz="2000" dirty="0" err="1">
                <a:solidFill>
                  <a:srgbClr val="000000"/>
                </a:solidFill>
                <a:latin typeface="Times New Roman"/>
                <a:ea typeface="Times New Roman"/>
              </a:rPr>
              <a:t>із</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зображенням</a:t>
            </a:r>
            <a:r>
              <a:rPr lang="ru-RU" sz="2000" dirty="0">
                <a:solidFill>
                  <a:srgbClr val="000000"/>
                </a:solidFill>
                <a:latin typeface="Times New Roman"/>
                <a:ea typeface="Times New Roman"/>
              </a:rPr>
              <a:t> Державного Герба </a:t>
            </a:r>
            <a:r>
              <a:rPr lang="ru-RU" sz="2000" dirty="0" err="1">
                <a:solidFill>
                  <a:srgbClr val="000000"/>
                </a:solidFill>
                <a:latin typeface="Times New Roman"/>
                <a:ea typeface="Times New Roman"/>
              </a:rPr>
              <a:t>України</a:t>
            </a:r>
            <a:r>
              <a:rPr lang="ru-RU" sz="2000" dirty="0">
                <a:solidFill>
                  <a:srgbClr val="000000"/>
                </a:solidFill>
                <a:latin typeface="Times New Roman"/>
                <a:ea typeface="Times New Roman"/>
              </a:rPr>
              <a:t> та </a:t>
            </a:r>
            <a:r>
              <a:rPr lang="ru-RU" sz="2000" dirty="0" err="1">
                <a:solidFill>
                  <a:srgbClr val="000000"/>
                </a:solidFill>
                <a:latin typeface="Times New Roman"/>
                <a:ea typeface="Times New Roman"/>
              </a:rPr>
              <a:t>своїм</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найменуванням</a:t>
            </a:r>
            <a:r>
              <a:rPr lang="ru-RU" sz="2000" dirty="0">
                <a:solidFill>
                  <a:srgbClr val="000000"/>
                </a:solidFill>
                <a:latin typeface="Times New Roman"/>
                <a:ea typeface="Times New Roman"/>
              </a:rPr>
              <a:t>, а </a:t>
            </a:r>
            <a:r>
              <a:rPr lang="ru-RU" sz="2000" dirty="0" err="1">
                <a:solidFill>
                  <a:srgbClr val="000000"/>
                </a:solidFill>
                <a:latin typeface="Times New Roman"/>
                <a:ea typeface="Times New Roman"/>
              </a:rPr>
              <a:t>також</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символіку</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що</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затверджена</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правлінням</a:t>
            </a:r>
            <a:r>
              <a:rPr lang="ru-RU" sz="2000" dirty="0">
                <a:solidFill>
                  <a:srgbClr val="000000"/>
                </a:solidFill>
                <a:latin typeface="Times New Roman"/>
                <a:ea typeface="Times New Roman"/>
              </a:rPr>
              <a:t> Фонду.</a:t>
            </a:r>
            <a:endParaRPr lang="uk-UA" sz="2000" dirty="0">
              <a:latin typeface="Times New Roman"/>
              <a:ea typeface="Times New Roman"/>
            </a:endParaRPr>
          </a:p>
          <a:p>
            <a:pPr indent="182880" algn="just" fontAlgn="t">
              <a:spcBef>
                <a:spcPts val="470"/>
              </a:spcBef>
              <a:spcAft>
                <a:spcPts val="935"/>
              </a:spcAft>
            </a:pPr>
            <a:r>
              <a:rPr lang="ru-RU" sz="2000" dirty="0">
                <a:solidFill>
                  <a:srgbClr val="000000"/>
                </a:solidFill>
                <a:latin typeface="Times New Roman"/>
                <a:ea typeface="Times New Roman"/>
              </a:rPr>
              <a:t>У </a:t>
            </a:r>
            <a:r>
              <a:rPr lang="ru-RU" sz="2000" dirty="0" err="1">
                <a:solidFill>
                  <a:srgbClr val="000000"/>
                </a:solidFill>
                <a:latin typeface="Times New Roman"/>
                <a:ea typeface="Times New Roman"/>
              </a:rPr>
              <a:t>своїй</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діяльності</a:t>
            </a:r>
            <a:r>
              <a:rPr lang="ru-RU" sz="2000" dirty="0">
                <a:solidFill>
                  <a:srgbClr val="000000"/>
                </a:solidFill>
                <a:latin typeface="Times New Roman"/>
                <a:ea typeface="Times New Roman"/>
              </a:rPr>
              <a:t> Фонд </a:t>
            </a:r>
            <a:r>
              <a:rPr lang="ru-RU" sz="2000" dirty="0" err="1">
                <a:solidFill>
                  <a:srgbClr val="000000"/>
                </a:solidFill>
                <a:latin typeface="Times New Roman"/>
                <a:ea typeface="Times New Roman"/>
              </a:rPr>
              <a:t>керується</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Конституцією</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України</a:t>
            </a:r>
            <a:r>
              <a:rPr lang="ru-RU" sz="2000" dirty="0">
                <a:solidFill>
                  <a:srgbClr val="000000"/>
                </a:solidFill>
                <a:latin typeface="Times New Roman"/>
                <a:ea typeface="Times New Roman"/>
              </a:rPr>
              <a:t>, Основами </a:t>
            </a:r>
            <a:r>
              <a:rPr lang="ru-RU" sz="2000" dirty="0" err="1">
                <a:solidFill>
                  <a:srgbClr val="000000"/>
                </a:solidFill>
                <a:latin typeface="Times New Roman"/>
                <a:ea typeface="Times New Roman"/>
              </a:rPr>
              <a:t>законодавства</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України</a:t>
            </a:r>
            <a:r>
              <a:rPr lang="ru-RU" sz="2000" dirty="0">
                <a:solidFill>
                  <a:srgbClr val="000000"/>
                </a:solidFill>
                <a:latin typeface="Times New Roman"/>
                <a:ea typeface="Times New Roman"/>
              </a:rPr>
              <a:t> про </a:t>
            </a:r>
            <a:r>
              <a:rPr lang="ru-RU" sz="2000" dirty="0" err="1">
                <a:solidFill>
                  <a:srgbClr val="000000"/>
                </a:solidFill>
                <a:latin typeface="Times New Roman"/>
                <a:ea typeface="Times New Roman"/>
              </a:rPr>
              <a:t>загальнообов'язкове</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державне</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соціальне</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страхування</a:t>
            </a:r>
            <a:r>
              <a:rPr lang="ru-RU" sz="2000" smtClean="0">
                <a:solidFill>
                  <a:srgbClr val="000000"/>
                </a:solidFill>
                <a:latin typeface="Times New Roman"/>
                <a:ea typeface="Times New Roman"/>
              </a:rPr>
              <a:t>, </a:t>
            </a:r>
            <a:r>
              <a:rPr lang="ru-RU" sz="2000" dirty="0">
                <a:solidFill>
                  <a:srgbClr val="000000"/>
                </a:solidFill>
                <a:latin typeface="Times New Roman"/>
                <a:ea typeface="Times New Roman"/>
              </a:rPr>
              <a:t>Кодексом </a:t>
            </a:r>
            <a:r>
              <a:rPr lang="ru-RU" sz="2000" dirty="0" err="1">
                <a:solidFill>
                  <a:srgbClr val="000000"/>
                </a:solidFill>
                <a:latin typeface="Times New Roman"/>
                <a:ea typeface="Times New Roman"/>
              </a:rPr>
              <a:t>законів</a:t>
            </a:r>
            <a:r>
              <a:rPr lang="ru-RU" sz="2000" dirty="0">
                <a:solidFill>
                  <a:srgbClr val="000000"/>
                </a:solidFill>
                <a:latin typeface="Times New Roman"/>
                <a:ea typeface="Times New Roman"/>
              </a:rPr>
              <a:t> про </a:t>
            </a:r>
            <a:r>
              <a:rPr lang="ru-RU" sz="2000" dirty="0" err="1">
                <a:solidFill>
                  <a:srgbClr val="000000"/>
                </a:solidFill>
                <a:latin typeface="Times New Roman"/>
                <a:ea typeface="Times New Roman"/>
              </a:rPr>
              <a:t>працю</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України</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іншими</a:t>
            </a:r>
            <a:r>
              <a:rPr lang="ru-RU" sz="2000" dirty="0">
                <a:solidFill>
                  <a:srgbClr val="000000"/>
                </a:solidFill>
                <a:latin typeface="Times New Roman"/>
                <a:ea typeface="Times New Roman"/>
              </a:rPr>
              <a:t> </a:t>
            </a:r>
            <a:r>
              <a:rPr lang="ru-RU" sz="2000" dirty="0" err="1">
                <a:solidFill>
                  <a:srgbClr val="000000"/>
                </a:solidFill>
                <a:latin typeface="Times New Roman"/>
                <a:ea typeface="Times New Roman"/>
              </a:rPr>
              <a:t>законодавчими</a:t>
            </a:r>
            <a:r>
              <a:rPr lang="ru-RU" sz="2000" dirty="0">
                <a:solidFill>
                  <a:srgbClr val="000000"/>
                </a:solidFill>
                <a:latin typeface="Times New Roman"/>
                <a:ea typeface="Times New Roman"/>
              </a:rPr>
              <a:t> та нормативно-</a:t>
            </a:r>
            <a:r>
              <a:rPr lang="ru-RU" sz="2000" dirty="0" err="1">
                <a:solidFill>
                  <a:srgbClr val="000000"/>
                </a:solidFill>
                <a:latin typeface="Times New Roman"/>
                <a:ea typeface="Times New Roman"/>
              </a:rPr>
              <a:t>правовими</a:t>
            </a:r>
            <a:r>
              <a:rPr lang="ru-RU" sz="2000" dirty="0">
                <a:solidFill>
                  <a:srgbClr val="000000"/>
                </a:solidFill>
                <a:latin typeface="Times New Roman"/>
                <a:ea typeface="Times New Roman"/>
              </a:rPr>
              <a:t> актами, а </a:t>
            </a:r>
            <a:r>
              <a:rPr lang="ru-RU" sz="2000" dirty="0" err="1">
                <a:solidFill>
                  <a:srgbClr val="000000"/>
                </a:solidFill>
                <a:latin typeface="Times New Roman"/>
                <a:ea typeface="Times New Roman"/>
              </a:rPr>
              <a:t>також</a:t>
            </a:r>
            <a:r>
              <a:rPr lang="ru-RU" sz="2000" dirty="0">
                <a:solidFill>
                  <a:srgbClr val="000000"/>
                </a:solidFill>
                <a:latin typeface="Times New Roman"/>
                <a:ea typeface="Times New Roman"/>
              </a:rPr>
              <a:t> Статутом Фонду.</a:t>
            </a:r>
            <a:endParaRPr lang="uk-UA" sz="2000" dirty="0">
              <a:effectLst/>
              <a:latin typeface="Times New Roman"/>
              <a:ea typeface="Times New Roman"/>
            </a:endParaRPr>
          </a:p>
        </p:txBody>
      </p:sp>
    </p:spTree>
    <p:extLst>
      <p:ext uri="{BB962C8B-B14F-4D97-AF65-F5344CB8AC3E}">
        <p14:creationId xmlns:p14="http://schemas.microsoft.com/office/powerpoint/2010/main" val="910171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48902"/>
            <a:ext cx="8424936" cy="6740307"/>
          </a:xfrm>
          <a:prstGeom prst="rect">
            <a:avLst/>
          </a:prstGeom>
        </p:spPr>
        <p:txBody>
          <a:bodyPr wrap="square">
            <a:spAutoFit/>
          </a:bodyPr>
          <a:lstStyle/>
          <a:p>
            <a:pPr indent="266700" algn="just">
              <a:lnSpc>
                <a:spcPct val="150000"/>
              </a:lnSpc>
              <a:spcAft>
                <a:spcPts val="0"/>
              </a:spcAft>
            </a:pPr>
            <a:r>
              <a:rPr lang="uk-UA" sz="2400" b="1" i="1" dirty="0">
                <a:latin typeface="Times New Roman"/>
                <a:ea typeface="Times New Roman"/>
              </a:rPr>
              <a:t>Державні цільові фонди</a:t>
            </a:r>
            <a:r>
              <a:rPr lang="uk-UA" sz="2400" dirty="0">
                <a:latin typeface="Times New Roman"/>
                <a:ea typeface="Times New Roman"/>
              </a:rPr>
              <a:t> — це форма перерозподілу і використання фінансових ресурсів, що залучаються державою для фінансування деяких суспільних потреб.</a:t>
            </a:r>
          </a:p>
          <a:p>
            <a:pPr algn="just">
              <a:lnSpc>
                <a:spcPct val="150000"/>
              </a:lnSpc>
              <a:spcAft>
                <a:spcPts val="0"/>
              </a:spcAft>
            </a:pPr>
            <a:r>
              <a:rPr lang="uk-UA" sz="2400" i="1" dirty="0">
                <a:latin typeface="Times New Roman"/>
                <a:ea typeface="Times New Roman"/>
              </a:rPr>
              <a:t>За допомогою цільових державних фондів можливо:</a:t>
            </a:r>
          </a:p>
          <a:p>
            <a:pPr marL="342900" lvl="0" indent="-342900" algn="just">
              <a:lnSpc>
                <a:spcPct val="150000"/>
              </a:lnSpc>
              <a:spcAft>
                <a:spcPts val="0"/>
              </a:spcAft>
              <a:buClr>
                <a:srgbClr val="808080"/>
              </a:buClr>
              <a:buSzPts val="1150"/>
              <a:buFont typeface="Symbol"/>
              <a:buChar char=""/>
              <a:tabLst>
                <a:tab pos="306070" algn="l"/>
                <a:tab pos="306070" algn="l"/>
                <a:tab pos="419735" algn="l"/>
              </a:tabLst>
            </a:pPr>
            <a:r>
              <a:rPr lang="uk-UA" sz="2400" dirty="0">
                <a:latin typeface="Times New Roman"/>
                <a:ea typeface="Times New Roman"/>
              </a:rPr>
              <a:t>впливати на процес виробництва через фінансування, субсидування і кредитування підприємств;</a:t>
            </a:r>
          </a:p>
          <a:p>
            <a:pPr marL="342900" lvl="0" indent="-342900" algn="just">
              <a:lnSpc>
                <a:spcPct val="150000"/>
              </a:lnSpc>
              <a:spcAft>
                <a:spcPts val="0"/>
              </a:spcAft>
              <a:buClr>
                <a:srgbClr val="808080"/>
              </a:buClr>
              <a:buSzPts val="1150"/>
              <a:buFont typeface="Symbol"/>
              <a:buChar char=""/>
              <a:tabLst>
                <a:tab pos="306070" algn="l"/>
                <a:tab pos="419735" algn="l"/>
              </a:tabLst>
            </a:pPr>
            <a:r>
              <a:rPr lang="uk-UA" sz="2400" dirty="0">
                <a:latin typeface="Times New Roman"/>
                <a:ea typeface="Times New Roman"/>
              </a:rPr>
              <a:t>забезпечувати природоохоронні заходи, фінансуючи їх за рахунок спеціально визначених джерел і штрафів за забруднення навколишнього середовища;</a:t>
            </a:r>
          </a:p>
          <a:p>
            <a:pPr marL="342900" lvl="0" indent="-342900" algn="just">
              <a:lnSpc>
                <a:spcPct val="150000"/>
              </a:lnSpc>
              <a:spcAft>
                <a:spcPts val="0"/>
              </a:spcAft>
              <a:buClr>
                <a:srgbClr val="808080"/>
              </a:buClr>
              <a:buSzPts val="1150"/>
              <a:buFont typeface="Symbol"/>
              <a:buChar char=""/>
              <a:tabLst>
                <a:tab pos="306070" algn="l"/>
                <a:tab pos="419735" algn="l"/>
              </a:tabLst>
            </a:pPr>
            <a:r>
              <a:rPr lang="uk-UA" sz="2400" dirty="0">
                <a:latin typeface="Times New Roman"/>
                <a:ea typeface="Times New Roman"/>
              </a:rPr>
              <a:t>надавати соціальні послуги населенню через виплату пенсій, соціальну допомогу, субсидування соціальної інфраструктури в цілому.</a:t>
            </a:r>
            <a:endParaRPr lang="uk-UA" sz="2400" dirty="0">
              <a:effectLst/>
              <a:latin typeface="Times New Roman"/>
              <a:ea typeface="Times New Roman"/>
            </a:endParaRPr>
          </a:p>
        </p:txBody>
      </p:sp>
    </p:spTree>
    <p:extLst>
      <p:ext uri="{BB962C8B-B14F-4D97-AF65-F5344CB8AC3E}">
        <p14:creationId xmlns:p14="http://schemas.microsoft.com/office/powerpoint/2010/main" val="418234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
          <p:cNvGrpSpPr>
            <a:grpSpLocks/>
          </p:cNvGrpSpPr>
          <p:nvPr/>
        </p:nvGrpSpPr>
        <p:grpSpPr bwMode="auto">
          <a:xfrm>
            <a:off x="0" y="764704"/>
            <a:ext cx="8964488" cy="6093296"/>
            <a:chOff x="1701" y="7291"/>
            <a:chExt cx="9360" cy="7920"/>
          </a:xfrm>
        </p:grpSpPr>
        <p:sp>
          <p:nvSpPr>
            <p:cNvPr id="11" name="Line 26"/>
            <p:cNvSpPr>
              <a:spLocks noChangeShapeType="1"/>
            </p:cNvSpPr>
            <p:nvPr/>
          </p:nvSpPr>
          <p:spPr bwMode="auto">
            <a:xfrm flipH="1">
              <a:off x="8541" y="1377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2" name="Line 25"/>
            <p:cNvSpPr>
              <a:spLocks noChangeShapeType="1"/>
            </p:cNvSpPr>
            <p:nvPr/>
          </p:nvSpPr>
          <p:spPr bwMode="auto">
            <a:xfrm flipH="1">
              <a:off x="7281" y="1377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3" name="Line 24"/>
            <p:cNvSpPr>
              <a:spLocks noChangeShapeType="1"/>
            </p:cNvSpPr>
            <p:nvPr/>
          </p:nvSpPr>
          <p:spPr bwMode="auto">
            <a:xfrm>
              <a:off x="6381" y="1377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Line 23"/>
            <p:cNvSpPr>
              <a:spLocks noChangeShapeType="1"/>
            </p:cNvSpPr>
            <p:nvPr/>
          </p:nvSpPr>
          <p:spPr bwMode="auto">
            <a:xfrm>
              <a:off x="5481" y="1377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Line 22"/>
            <p:cNvSpPr>
              <a:spLocks noChangeShapeType="1"/>
            </p:cNvSpPr>
            <p:nvPr/>
          </p:nvSpPr>
          <p:spPr bwMode="auto">
            <a:xfrm>
              <a:off x="4221" y="1377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6" name="Rectangle 21"/>
            <p:cNvSpPr>
              <a:spLocks noChangeArrowheads="1"/>
            </p:cNvSpPr>
            <p:nvPr/>
          </p:nvSpPr>
          <p:spPr bwMode="auto">
            <a:xfrm>
              <a:off x="2421" y="13281"/>
              <a:ext cx="8100" cy="540"/>
            </a:xfrm>
            <a:prstGeom prst="rect">
              <a:avLst/>
            </a:prstGeom>
            <a:solidFill>
              <a:srgbClr val="CCFFCC"/>
            </a:solidFill>
            <a:ln w="9525">
              <a:solidFill>
                <a:srgbClr val="000000"/>
              </a:solidFill>
              <a:miter lim="800000"/>
              <a:headEnd/>
              <a:tailEnd/>
            </a:ln>
            <a:effectLst>
              <a:prstShdw prst="shdw13" dist="53882" dir="13500000">
                <a:srgbClr val="008000">
                  <a:alpha val="50000"/>
                </a:srgbClr>
              </a:prstShdw>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uk-UA"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3</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83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районних</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міжрайонних</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міських</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виконавчих</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дирекцій</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600" b="1"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відділень</a:t>
              </a:r>
              <a:r>
                <a:rPr kumimoji="0" lang="ru-RU" altLang="uk-UA" sz="16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Фонду</a:t>
              </a:r>
              <a:endParaRPr kumimoji="0" lang="ru-RU" altLang="uk-UA"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ru-RU" altLang="uk-UA"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Line 20"/>
            <p:cNvSpPr>
              <a:spLocks noChangeShapeType="1"/>
            </p:cNvSpPr>
            <p:nvPr/>
          </p:nvSpPr>
          <p:spPr bwMode="auto">
            <a:xfrm flipH="1">
              <a:off x="3861" y="9861"/>
              <a:ext cx="14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8" name="Line 19"/>
            <p:cNvSpPr>
              <a:spLocks noChangeShapeType="1"/>
            </p:cNvSpPr>
            <p:nvPr/>
          </p:nvSpPr>
          <p:spPr bwMode="auto">
            <a:xfrm flipH="1">
              <a:off x="10341" y="8731"/>
              <a:ext cx="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Rectangle 18"/>
            <p:cNvSpPr>
              <a:spLocks noChangeArrowheads="1"/>
            </p:cNvSpPr>
            <p:nvPr/>
          </p:nvSpPr>
          <p:spPr bwMode="auto">
            <a:xfrm>
              <a:off x="4581" y="8961"/>
              <a:ext cx="3600" cy="900"/>
            </a:xfrm>
            <a:prstGeom prst="rect">
              <a:avLst/>
            </a:prstGeom>
            <a:solidFill>
              <a:srgbClr val="FFCC00"/>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Правління Фонду – 45 осіб (по 15 від кожної сторони</a:t>
              </a:r>
              <a:r>
                <a:rPr kumimoji="0" lang="uk-UA" altLang="uk-UA"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alt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7"/>
            <p:cNvSpPr>
              <a:spLocks noChangeArrowheads="1"/>
            </p:cNvSpPr>
            <p:nvPr/>
          </p:nvSpPr>
          <p:spPr bwMode="auto">
            <a:xfrm>
              <a:off x="1701" y="10401"/>
              <a:ext cx="3420" cy="1260"/>
            </a:xfrm>
            <a:prstGeom prst="rect">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Виконавча дирекція Фонду</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16"/>
            <p:cNvSpPr>
              <a:spLocks noChangeArrowheads="1"/>
            </p:cNvSpPr>
            <p:nvPr/>
          </p:nvSpPr>
          <p:spPr bwMode="auto">
            <a:xfrm>
              <a:off x="7641" y="10401"/>
              <a:ext cx="3420" cy="1260"/>
            </a:xfrm>
            <a:prstGeom prst="rect">
              <a:avLst/>
            </a:prstGeom>
            <a:solidFill>
              <a:srgbClr val="99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 правлінь відділень Фонду – по 21 особі ( по 7 від кожної сторони) – всього-567 членів правління відділень Фонду</a:t>
              </a:r>
              <a:endParaRPr kumimoji="0" lang="uk-UA" altLang="uk-UA"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15"/>
            <p:cNvSpPr>
              <a:spLocks noChangeArrowheads="1"/>
            </p:cNvSpPr>
            <p:nvPr/>
          </p:nvSpPr>
          <p:spPr bwMode="auto">
            <a:xfrm>
              <a:off x="2781" y="12201"/>
              <a:ext cx="7380" cy="720"/>
            </a:xfrm>
            <a:prstGeom prst="rect">
              <a:avLst/>
            </a:prstGeom>
            <a:solidFill>
              <a:srgbClr val="FFFF99"/>
            </a:solidFill>
            <a:ln w="9525">
              <a:solidFill>
                <a:srgbClr val="000000"/>
              </a:solidFill>
              <a:miter lim="800000"/>
              <a:headEnd/>
              <a:tailEnd/>
            </a:ln>
            <a:effectLst>
              <a:prstShdw prst="shdw13" dist="53882" dir="13500000">
                <a:srgbClr val="FFCC00">
                  <a:alpha val="50000"/>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 виконавчих дирекцій відділень Фонду в Автономній Республіці Крим, областях, містах Києві та Севастополі</a:t>
              </a:r>
              <a:endParaRPr kumimoji="0" lang="uk-UA" altLang="uk-UA"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Line 14"/>
            <p:cNvSpPr>
              <a:spLocks noChangeShapeType="1"/>
            </p:cNvSpPr>
            <p:nvPr/>
          </p:nvSpPr>
          <p:spPr bwMode="auto">
            <a:xfrm flipH="1">
              <a:off x="7281" y="1292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4" name="Line 13"/>
            <p:cNvSpPr>
              <a:spLocks noChangeShapeType="1"/>
            </p:cNvSpPr>
            <p:nvPr/>
          </p:nvSpPr>
          <p:spPr bwMode="auto">
            <a:xfrm>
              <a:off x="3501" y="11661"/>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5" name="Line 12"/>
            <p:cNvSpPr>
              <a:spLocks noChangeShapeType="1"/>
            </p:cNvSpPr>
            <p:nvPr/>
          </p:nvSpPr>
          <p:spPr bwMode="auto">
            <a:xfrm flipH="1">
              <a:off x="6561" y="8639"/>
              <a:ext cx="1440" cy="36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6" name="Line 11"/>
            <p:cNvSpPr>
              <a:spLocks noChangeShapeType="1"/>
            </p:cNvSpPr>
            <p:nvPr/>
          </p:nvSpPr>
          <p:spPr bwMode="auto">
            <a:xfrm>
              <a:off x="3501" y="8421"/>
              <a:ext cx="2520" cy="54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Line 10"/>
            <p:cNvSpPr>
              <a:spLocks noChangeShapeType="1"/>
            </p:cNvSpPr>
            <p:nvPr/>
          </p:nvSpPr>
          <p:spPr bwMode="auto">
            <a:xfrm flipH="1">
              <a:off x="9261" y="11661"/>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Line 9"/>
            <p:cNvSpPr>
              <a:spLocks noChangeShapeType="1"/>
            </p:cNvSpPr>
            <p:nvPr/>
          </p:nvSpPr>
          <p:spPr bwMode="auto">
            <a:xfrm flipH="1">
              <a:off x="5301" y="1292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9" name="Line 8"/>
            <p:cNvSpPr>
              <a:spLocks noChangeShapeType="1"/>
            </p:cNvSpPr>
            <p:nvPr/>
          </p:nvSpPr>
          <p:spPr bwMode="auto">
            <a:xfrm flipH="1">
              <a:off x="6381" y="1292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grpSp>
          <p:nvGrpSpPr>
            <p:cNvPr id="30" name="Group 5"/>
            <p:cNvGrpSpPr>
              <a:grpSpLocks/>
            </p:cNvGrpSpPr>
            <p:nvPr/>
          </p:nvGrpSpPr>
          <p:grpSpPr bwMode="auto">
            <a:xfrm>
              <a:off x="1701" y="14312"/>
              <a:ext cx="9360" cy="899"/>
              <a:chOff x="3321" y="14090"/>
              <a:chExt cx="6480" cy="899"/>
            </a:xfrm>
          </p:grpSpPr>
          <p:sp>
            <p:nvSpPr>
              <p:cNvPr id="34" name="Rectangle 7"/>
              <p:cNvSpPr>
                <a:spLocks noChangeArrowheads="1"/>
              </p:cNvSpPr>
              <p:nvPr/>
            </p:nvSpPr>
            <p:spPr bwMode="auto">
              <a:xfrm>
                <a:off x="3321" y="14090"/>
                <a:ext cx="6480" cy="540"/>
              </a:xfrm>
              <a:prstGeom prst="rect">
                <a:avLst/>
              </a:prstGeom>
              <a:solidFill>
                <a:srgbClr val="CCFFCC"/>
              </a:solidFill>
              <a:ln w="9525">
                <a:solidFill>
                  <a:srgbClr val="000000"/>
                </a:solidFill>
                <a:miter lim="800000"/>
                <a:headEnd/>
                <a:tailEnd/>
              </a:ln>
              <a:effectLst>
                <a:prstShdw prst="shdw13" dist="53882" dir="13500000">
                  <a:srgbClr val="008000">
                    <a:alpha val="50000"/>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1</a:t>
                </a:r>
                <a:r>
                  <a:rPr kumimoji="0" lang="en-US"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421</a:t>
                </a:r>
                <a:r>
                  <a:rPr kumimoji="0" lang="en-US"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287 </a:t>
                </a:r>
                <a:r>
                  <a:rPr kumimoji="0" lang="uk-UA"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страхувальників (підприємства, установи, організації, фізичні особи-підприємці, добровільно застраховані особи)</a:t>
                </a:r>
                <a:endParaRPr kumimoji="0" lang="uk-UA" altLang="uk-U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6"/>
              <p:cNvSpPr>
                <a:spLocks noChangeArrowheads="1"/>
              </p:cNvSpPr>
              <p:nvPr/>
            </p:nvSpPr>
            <p:spPr bwMode="auto">
              <a:xfrm>
                <a:off x="3321" y="14626"/>
                <a:ext cx="6480" cy="363"/>
              </a:xfrm>
              <a:prstGeom prst="rect">
                <a:avLst/>
              </a:prstGeom>
              <a:solidFill>
                <a:srgbClr val="CCFFCC"/>
              </a:solidFill>
              <a:ln w="9525">
                <a:solidFill>
                  <a:srgbClr val="000000"/>
                </a:solidFill>
                <a:miter lim="800000"/>
                <a:headEnd/>
                <a:tailEnd/>
              </a:ln>
              <a:effectLst>
                <a:prstShdw prst="shdw13" dist="53882" dir="13500000">
                  <a:srgbClr val="808080">
                    <a:alpha val="50000"/>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12 </a:t>
                </a:r>
                <a:r>
                  <a:rPr kumimoji="0" lang="ru-RU"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384 </a:t>
                </a:r>
                <a:r>
                  <a:rPr kumimoji="0" lang="uk-UA" altLang="uk-UA" sz="12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тисячі застрахованих осіб в еквіваленті повної зайнятості</a:t>
                </a:r>
                <a:endParaRPr kumimoji="0" lang="uk-UA" altLang="uk-U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1" name="Line 4"/>
            <p:cNvSpPr>
              <a:spLocks noChangeShapeType="1"/>
            </p:cNvSpPr>
            <p:nvPr/>
          </p:nvSpPr>
          <p:spPr bwMode="auto">
            <a:xfrm>
              <a:off x="7281" y="9861"/>
              <a:ext cx="198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2" name="Rectangle 3"/>
            <p:cNvSpPr>
              <a:spLocks noChangeArrowheads="1"/>
            </p:cNvSpPr>
            <p:nvPr/>
          </p:nvSpPr>
          <p:spPr bwMode="auto">
            <a:xfrm>
              <a:off x="1701" y="7291"/>
              <a:ext cx="3600" cy="1440"/>
            </a:xfrm>
            <a:prstGeom prst="rect">
              <a:avLst/>
            </a:prstGeom>
            <a:solidFill>
              <a:srgbClr val="FFCC00"/>
            </a:solidFill>
            <a:ln w="9525">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Наглядова рада Фонду 15 осіб</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по 5 від кожної сторони)</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2"/>
            <p:cNvSpPr>
              <a:spLocks noChangeArrowheads="1"/>
            </p:cNvSpPr>
            <p:nvPr/>
          </p:nvSpPr>
          <p:spPr bwMode="auto">
            <a:xfrm>
              <a:off x="7281" y="7291"/>
              <a:ext cx="3780" cy="1440"/>
            </a:xfrm>
            <a:prstGeom prst="rect">
              <a:avLst/>
            </a:prstGeom>
            <a:solidFill>
              <a:srgbClr val="99CC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Державний нагляд</a:t>
              </a:r>
              <a:endParaRPr kumimoji="0" lang="uk-UA" altLang="uk-U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додержанням законодавства по загальнообов’язковому державному соціальному страхуванню здійснюється Міністерством праці та соціальної політики України </a:t>
              </a:r>
              <a:endParaRPr kumimoji="0" lang="uk-UA" altLang="uk-UA"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6" name="Rectangle 33"/>
          <p:cNvSpPr>
            <a:spLocks noChangeArrowheads="1"/>
          </p:cNvSpPr>
          <p:nvPr/>
        </p:nvSpPr>
        <p:spPr bwMode="auto">
          <a:xfrm>
            <a:off x="0" y="-125343"/>
            <a:ext cx="96182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200" b="1" i="0" u="none" strike="noStrike" cap="none" normalizeH="0" baseline="0" dirty="0" smtClean="0">
                <a:ln>
                  <a:noFill/>
                </a:ln>
                <a:solidFill>
                  <a:srgbClr val="993366"/>
                </a:solidFill>
                <a:effectLst/>
                <a:latin typeface="Arial Narrow"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uk-UA" altLang="uk-UA" sz="1200" b="1" dirty="0">
                <a:latin typeface="Arial Narrow" pitchFamily="34" charset="0"/>
                <a:ea typeface="Times New Roman" pitchFamily="18" charset="0"/>
                <a:cs typeface="Arial" pitchFamily="34" charset="0"/>
              </a:rPr>
              <a:t> </a:t>
            </a:r>
            <a:r>
              <a:rPr lang="uk-UA" altLang="uk-UA" sz="1200" b="1" dirty="0" smtClean="0">
                <a:latin typeface="Arial Narrow" pitchFamily="34" charset="0"/>
                <a:ea typeface="Times New Roman" pitchFamily="18" charset="0"/>
                <a:cs typeface="Arial" pitchFamily="34" charset="0"/>
              </a:rPr>
              <a:t>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СТРУКТУРА ФОНДУ СОЦІАЛЬНОГО СТРАХУВАННЯ З ТИМЧАСОВОЇ ВТРАТИ ПРАЦЕЗДАТНОСТІ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49"/>
          <p:cNvSpPr>
            <a:spLocks noChangeArrowheads="1"/>
          </p:cNvSpPr>
          <p:nvPr/>
        </p:nvSpPr>
        <p:spPr bwMode="auto">
          <a:xfrm>
            <a:off x="179388"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485900" algn="l"/>
              </a:tabLst>
              <a:defRPr>
                <a:solidFill>
                  <a:schemeClr val="tx1"/>
                </a:solidFill>
                <a:latin typeface="Arial" pitchFamily="34" charset="0"/>
                <a:cs typeface="Arial" pitchFamily="34" charset="0"/>
              </a:defRPr>
            </a:lvl1pPr>
            <a:lvl2pPr fontAlgn="base">
              <a:spcBef>
                <a:spcPct val="0"/>
              </a:spcBef>
              <a:spcAft>
                <a:spcPct val="0"/>
              </a:spcAft>
              <a:tabLst>
                <a:tab pos="1485900" algn="l"/>
              </a:tabLst>
              <a:defRPr>
                <a:solidFill>
                  <a:schemeClr val="tx1"/>
                </a:solidFill>
                <a:latin typeface="Arial" pitchFamily="34" charset="0"/>
                <a:cs typeface="Arial" pitchFamily="34" charset="0"/>
              </a:defRPr>
            </a:lvl2pPr>
            <a:lvl3pPr fontAlgn="base">
              <a:spcBef>
                <a:spcPct val="0"/>
              </a:spcBef>
              <a:spcAft>
                <a:spcPct val="0"/>
              </a:spcAft>
              <a:tabLst>
                <a:tab pos="1485900" algn="l"/>
              </a:tabLst>
              <a:defRPr>
                <a:solidFill>
                  <a:schemeClr val="tx1"/>
                </a:solidFill>
                <a:latin typeface="Arial" pitchFamily="34" charset="0"/>
                <a:cs typeface="Arial" pitchFamily="34" charset="0"/>
              </a:defRPr>
            </a:lvl3pPr>
            <a:lvl4pPr fontAlgn="base">
              <a:spcBef>
                <a:spcPct val="0"/>
              </a:spcBef>
              <a:spcAft>
                <a:spcPct val="0"/>
              </a:spcAft>
              <a:tabLst>
                <a:tab pos="1485900" algn="l"/>
              </a:tabLst>
              <a:defRPr>
                <a:solidFill>
                  <a:schemeClr val="tx1"/>
                </a:solidFill>
                <a:latin typeface="Arial" pitchFamily="34" charset="0"/>
                <a:cs typeface="Arial" pitchFamily="34" charset="0"/>
              </a:defRPr>
            </a:lvl4pPr>
            <a:lvl5pPr fontAlgn="base">
              <a:spcBef>
                <a:spcPct val="0"/>
              </a:spcBef>
              <a:spcAft>
                <a:spcPct val="0"/>
              </a:spcAft>
              <a:tabLst>
                <a:tab pos="1485900" algn="l"/>
              </a:tabLst>
              <a:defRPr>
                <a:solidFill>
                  <a:schemeClr val="tx1"/>
                </a:solidFill>
                <a:latin typeface="Arial" pitchFamily="34" charset="0"/>
                <a:cs typeface="Arial" pitchFamily="34" charset="0"/>
              </a:defRPr>
            </a:lvl5pPr>
            <a:lvl6pPr fontAlgn="base">
              <a:spcBef>
                <a:spcPct val="0"/>
              </a:spcBef>
              <a:spcAft>
                <a:spcPct val="0"/>
              </a:spcAft>
              <a:tabLst>
                <a:tab pos="1485900" algn="l"/>
              </a:tabLst>
              <a:defRPr>
                <a:solidFill>
                  <a:schemeClr val="tx1"/>
                </a:solidFill>
                <a:latin typeface="Arial" pitchFamily="34" charset="0"/>
                <a:cs typeface="Arial" pitchFamily="34" charset="0"/>
              </a:defRPr>
            </a:lvl6pPr>
            <a:lvl7pPr fontAlgn="base">
              <a:spcBef>
                <a:spcPct val="0"/>
              </a:spcBef>
              <a:spcAft>
                <a:spcPct val="0"/>
              </a:spcAft>
              <a:tabLst>
                <a:tab pos="1485900" algn="l"/>
              </a:tabLst>
              <a:defRPr>
                <a:solidFill>
                  <a:schemeClr val="tx1"/>
                </a:solidFill>
                <a:latin typeface="Arial" pitchFamily="34" charset="0"/>
                <a:cs typeface="Arial" pitchFamily="34" charset="0"/>
              </a:defRPr>
            </a:lvl7pPr>
            <a:lvl8pPr fontAlgn="base">
              <a:spcBef>
                <a:spcPct val="0"/>
              </a:spcBef>
              <a:spcAft>
                <a:spcPct val="0"/>
              </a:spcAft>
              <a:tabLst>
                <a:tab pos="1485900" algn="l"/>
              </a:tabLst>
              <a:defRPr>
                <a:solidFill>
                  <a:schemeClr val="tx1"/>
                </a:solidFill>
                <a:latin typeface="Arial" pitchFamily="34" charset="0"/>
                <a:cs typeface="Arial" pitchFamily="34" charset="0"/>
              </a:defRPr>
            </a:lvl8pPr>
            <a:lvl9pPr fontAlgn="base">
              <a:spcBef>
                <a:spcPct val="0"/>
              </a:spcBef>
              <a:spcAft>
                <a:spcPct val="0"/>
              </a:spcAft>
              <a:tabLst>
                <a:tab pos="1485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pPr>
            <a:endParaRPr kumimoji="0" lang="uk-UA" alt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588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568952" cy="707886"/>
          </a:xfrm>
          <a:prstGeom prst="rect">
            <a:avLst/>
          </a:prstGeom>
        </p:spPr>
        <p:txBody>
          <a:bodyPr wrap="square">
            <a:spAutoFit/>
          </a:bodyPr>
          <a:lstStyle/>
          <a:p>
            <a:pPr indent="191135" algn="just"/>
            <a:r>
              <a:rPr lang="uk-UA" sz="2000" dirty="0">
                <a:latin typeface="Times New Roman"/>
                <a:ea typeface="Times New Roman"/>
              </a:rPr>
              <a:t>Формування і використання коштів </a:t>
            </a:r>
            <a:r>
              <a:rPr lang="uk-UA" sz="2000" i="1" dirty="0">
                <a:latin typeface="Times New Roman"/>
                <a:ea typeface="Times New Roman"/>
              </a:rPr>
              <a:t>Фонду соціального страхування з тимчасової втрати працездатності </a:t>
            </a:r>
            <a:r>
              <a:rPr lang="uk-UA" sz="2000" dirty="0">
                <a:latin typeface="Times New Roman"/>
                <a:ea typeface="Times New Roman"/>
              </a:rPr>
              <a:t>здійснюється за такою схемою:</a:t>
            </a:r>
            <a:endParaRPr lang="uk-UA" sz="2000" dirty="0">
              <a:effectLst/>
              <a:latin typeface="Times New Roman"/>
              <a:ea typeface="Times New Roman"/>
            </a:endParaRPr>
          </a:p>
        </p:txBody>
      </p:sp>
      <p:pic>
        <p:nvPicPr>
          <p:cNvPr id="3688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8568951"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100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049149"/>
            <a:ext cx="8136904" cy="7109639"/>
          </a:xfrm>
          <a:prstGeom prst="rect">
            <a:avLst/>
          </a:prstGeom>
        </p:spPr>
        <p:txBody>
          <a:bodyPr wrap="square">
            <a:spAutoFit/>
          </a:bodyPr>
          <a:lstStyle/>
          <a:p>
            <a:pPr marL="180340" algn="ctr">
              <a:spcAft>
                <a:spcPts val="0"/>
              </a:spcAft>
            </a:pPr>
            <a:endParaRPr lang="ru-RU" b="1" dirty="0" smtClean="0">
              <a:solidFill>
                <a:srgbClr val="993366"/>
              </a:solidFill>
              <a:latin typeface="Arial Narrow"/>
              <a:ea typeface="Times New Roman"/>
            </a:endParaRPr>
          </a:p>
          <a:p>
            <a:pPr marL="180340" algn="ctr">
              <a:spcAft>
                <a:spcPts val="0"/>
              </a:spcAft>
            </a:pPr>
            <a:endParaRPr lang="ru-RU" b="1" dirty="0">
              <a:solidFill>
                <a:srgbClr val="993366"/>
              </a:solidFill>
              <a:latin typeface="Arial Narrow"/>
              <a:ea typeface="Times New Roman"/>
            </a:endParaRPr>
          </a:p>
          <a:p>
            <a:pPr marL="180340" algn="ctr">
              <a:spcAft>
                <a:spcPts val="0"/>
              </a:spcAft>
            </a:pPr>
            <a:endParaRPr lang="ru-RU" sz="2000" b="1" dirty="0" smtClean="0">
              <a:solidFill>
                <a:srgbClr val="993366"/>
              </a:solidFill>
              <a:latin typeface="Times New Roman" panose="02020603050405020304" pitchFamily="18" charset="0"/>
              <a:ea typeface="Times New Roman"/>
              <a:cs typeface="Times New Roman" panose="02020603050405020304" pitchFamily="18" charset="0"/>
            </a:endParaRPr>
          </a:p>
          <a:p>
            <a:pPr marL="180340" algn="ctr">
              <a:spcAft>
                <a:spcPts val="0"/>
              </a:spcAft>
            </a:pPr>
            <a:endParaRPr lang="ru-RU" sz="2000" b="1" dirty="0">
              <a:latin typeface="Times New Roman" panose="02020603050405020304" pitchFamily="18" charset="0"/>
              <a:ea typeface="Times New Roman"/>
              <a:cs typeface="Times New Roman" panose="02020603050405020304" pitchFamily="18" charset="0"/>
            </a:endParaRPr>
          </a:p>
          <a:p>
            <a:pPr marL="180340" algn="ctr">
              <a:spcAft>
                <a:spcPts val="0"/>
              </a:spcAft>
            </a:pPr>
            <a:r>
              <a:rPr lang="ru-RU" sz="2000" b="1" dirty="0" smtClean="0">
                <a:latin typeface="Times New Roman" panose="02020603050405020304" pitchFamily="18" charset="0"/>
                <a:ea typeface="Times New Roman"/>
                <a:cs typeface="Times New Roman" panose="02020603050405020304" pitchFamily="18" charset="0"/>
              </a:rPr>
              <a:t>ДЖЕРЕЛА </a:t>
            </a:r>
            <a:r>
              <a:rPr lang="ru-RU" sz="2000" b="1" dirty="0">
                <a:latin typeface="Times New Roman" panose="02020603050405020304" pitchFamily="18" charset="0"/>
                <a:ea typeface="Times New Roman"/>
                <a:cs typeface="Times New Roman" panose="02020603050405020304" pitchFamily="18" charset="0"/>
              </a:rPr>
              <a:t>ФОРМУВАННЯ КОШТІВ </a:t>
            </a:r>
            <a:endParaRPr lang="uk-UA" sz="2000" dirty="0">
              <a:latin typeface="Times New Roman" panose="02020603050405020304" pitchFamily="18" charset="0"/>
              <a:ea typeface="Times New Roman"/>
              <a:cs typeface="Times New Roman" panose="02020603050405020304" pitchFamily="18" charset="0"/>
            </a:endParaRPr>
          </a:p>
          <a:p>
            <a:pPr marL="180340" algn="ctr">
              <a:spcAft>
                <a:spcPts val="0"/>
              </a:spcAft>
            </a:pPr>
            <a:r>
              <a:rPr lang="ru-RU" sz="2000" b="1" dirty="0" err="1">
                <a:latin typeface="Times New Roman" panose="02020603050405020304" pitchFamily="18" charset="0"/>
                <a:ea typeface="Times New Roman"/>
                <a:cs typeface="Times New Roman" panose="02020603050405020304" pitchFamily="18" charset="0"/>
              </a:rPr>
              <a:t>загальнообов'язкового</a:t>
            </a:r>
            <a:r>
              <a:rPr lang="ru-RU" sz="2000" b="1" dirty="0">
                <a:latin typeface="Times New Roman" panose="02020603050405020304" pitchFamily="18" charset="0"/>
                <a:ea typeface="Times New Roman"/>
                <a:cs typeface="Times New Roman" panose="02020603050405020304" pitchFamily="18" charset="0"/>
              </a:rPr>
              <a:t> державного </a:t>
            </a:r>
            <a:r>
              <a:rPr lang="ru-RU" sz="2000" b="1" dirty="0" err="1">
                <a:latin typeface="Times New Roman" panose="02020603050405020304" pitchFamily="18" charset="0"/>
                <a:ea typeface="Times New Roman"/>
                <a:cs typeface="Times New Roman" panose="02020603050405020304" pitchFamily="18" charset="0"/>
              </a:rPr>
              <a:t>соціального</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страхування</a:t>
            </a:r>
            <a:r>
              <a:rPr lang="ru-RU" sz="2000" b="1" dirty="0">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marL="180340" algn="ctr">
              <a:spcAft>
                <a:spcPts val="0"/>
              </a:spcAft>
            </a:pPr>
            <a:r>
              <a:rPr lang="ru-RU" sz="2000" b="1" dirty="0" err="1">
                <a:latin typeface="Times New Roman" panose="02020603050405020304" pitchFamily="18" charset="0"/>
                <a:ea typeface="Times New Roman"/>
                <a:cs typeface="Times New Roman" panose="02020603050405020304" pitchFamily="18" charset="0"/>
              </a:rPr>
              <a:t>відповідно</a:t>
            </a:r>
            <a:r>
              <a:rPr lang="ru-RU" sz="2000" b="1" dirty="0">
                <a:latin typeface="Times New Roman" panose="02020603050405020304" pitchFamily="18" charset="0"/>
                <a:ea typeface="Times New Roman"/>
                <a:cs typeface="Times New Roman" panose="02020603050405020304" pitchFamily="18" charset="0"/>
              </a:rPr>
              <a:t> до Закону </a:t>
            </a:r>
            <a:r>
              <a:rPr lang="ru-RU" sz="2000" b="1" dirty="0" err="1">
                <a:latin typeface="Times New Roman" panose="02020603050405020304" pitchFamily="18" charset="0"/>
                <a:ea typeface="Times New Roman"/>
                <a:cs typeface="Times New Roman" panose="02020603050405020304" pitchFamily="18" charset="0"/>
              </a:rPr>
              <a:t>України</a:t>
            </a:r>
            <a:r>
              <a:rPr lang="ru-RU" sz="2000" b="1" dirty="0">
                <a:latin typeface="Times New Roman" panose="02020603050405020304" pitchFamily="18" charset="0"/>
                <a:ea typeface="Times New Roman"/>
                <a:cs typeface="Times New Roman" panose="02020603050405020304" pitchFamily="18" charset="0"/>
              </a:rPr>
              <a:t> “Про </a:t>
            </a:r>
            <a:r>
              <a:rPr lang="ru-RU" sz="2000" b="1" dirty="0" err="1">
                <a:latin typeface="Times New Roman" panose="02020603050405020304" pitchFamily="18" charset="0"/>
                <a:ea typeface="Times New Roman"/>
                <a:cs typeface="Times New Roman" panose="02020603050405020304" pitchFamily="18" charset="0"/>
              </a:rPr>
              <a:t>загальнообов'язкове</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державне</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соціальне</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страхування</a:t>
            </a:r>
            <a:r>
              <a:rPr lang="ru-RU" sz="2000" b="1" dirty="0">
                <a:latin typeface="Times New Roman" panose="02020603050405020304" pitchFamily="18" charset="0"/>
                <a:ea typeface="Times New Roman"/>
                <a:cs typeface="Times New Roman" panose="02020603050405020304" pitchFamily="18" charset="0"/>
              </a:rPr>
              <a:t> у </a:t>
            </a:r>
            <a:r>
              <a:rPr lang="ru-RU" sz="2000" b="1" dirty="0" err="1">
                <a:latin typeface="Times New Roman" panose="02020603050405020304" pitchFamily="18" charset="0"/>
                <a:ea typeface="Times New Roman"/>
                <a:cs typeface="Times New Roman" panose="02020603050405020304" pitchFamily="18" charset="0"/>
              </a:rPr>
              <a:t>зв'язку</a:t>
            </a:r>
            <a:r>
              <a:rPr lang="ru-RU" sz="2000" b="1" dirty="0">
                <a:latin typeface="Times New Roman" panose="02020603050405020304" pitchFamily="18" charset="0"/>
                <a:ea typeface="Times New Roman"/>
                <a:cs typeface="Times New Roman" panose="02020603050405020304" pitchFamily="18" charset="0"/>
              </a:rPr>
              <a:t> з </a:t>
            </a:r>
            <a:r>
              <a:rPr lang="ru-RU" sz="2000" b="1" dirty="0" err="1">
                <a:latin typeface="Times New Roman" panose="02020603050405020304" pitchFamily="18" charset="0"/>
                <a:ea typeface="Times New Roman"/>
                <a:cs typeface="Times New Roman" panose="02020603050405020304" pitchFamily="18" charset="0"/>
              </a:rPr>
              <a:t>тимчасовою</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втратою</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працездатності</a:t>
            </a:r>
            <a:r>
              <a:rPr lang="ru-RU" sz="2000" b="1" dirty="0">
                <a:latin typeface="Times New Roman" panose="02020603050405020304" pitchFamily="18" charset="0"/>
                <a:ea typeface="Times New Roman"/>
                <a:cs typeface="Times New Roman" panose="02020603050405020304" pitchFamily="18" charset="0"/>
              </a:rPr>
              <a:t> та </a:t>
            </a:r>
            <a:r>
              <a:rPr lang="ru-RU" sz="2000" b="1" dirty="0" err="1">
                <a:latin typeface="Times New Roman" panose="02020603050405020304" pitchFamily="18" charset="0"/>
                <a:ea typeface="Times New Roman"/>
                <a:cs typeface="Times New Roman" panose="02020603050405020304" pitchFamily="18" charset="0"/>
              </a:rPr>
              <a:t>витратами</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зумовленими</a:t>
            </a:r>
            <a:r>
              <a:rPr lang="ru-RU" sz="2000" b="1" dirty="0">
                <a:latin typeface="Times New Roman" panose="02020603050405020304" pitchFamily="18" charset="0"/>
                <a:ea typeface="Times New Roman"/>
                <a:cs typeface="Times New Roman" panose="02020603050405020304" pitchFamily="18" charset="0"/>
              </a:rPr>
              <a:t> </a:t>
            </a:r>
            <a:r>
              <a:rPr lang="ru-RU" sz="2000" b="1" dirty="0" err="1">
                <a:latin typeface="Times New Roman" panose="02020603050405020304" pitchFamily="18" charset="0"/>
                <a:ea typeface="Times New Roman"/>
                <a:cs typeface="Times New Roman" panose="02020603050405020304" pitchFamily="18" charset="0"/>
              </a:rPr>
              <a:t>похованням</a:t>
            </a:r>
            <a:r>
              <a:rPr lang="ru-RU" sz="2000" b="1" dirty="0">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страхові</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внески</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smtClean="0">
                <a:solidFill>
                  <a:srgbClr val="000000"/>
                </a:solidFill>
                <a:latin typeface="Times New Roman" panose="02020603050405020304" pitchFamily="18" charset="0"/>
                <a:ea typeface="Times New Roman"/>
                <a:cs typeface="Times New Roman" panose="02020603050405020304" pitchFamily="18" charset="0"/>
              </a:rPr>
              <a:t>страхувальників-роботодавців</a:t>
            </a:r>
            <a:r>
              <a:rPr lang="ru-RU" sz="2000" dirty="0" smtClean="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суми</a:t>
            </a:r>
            <a:r>
              <a:rPr lang="ru-RU" sz="2000" dirty="0">
                <a:solidFill>
                  <a:srgbClr val="000000"/>
                </a:solidFill>
                <a:latin typeface="Times New Roman" panose="02020603050405020304" pitchFamily="18" charset="0"/>
                <a:ea typeface="Times New Roman"/>
                <a:cs typeface="Times New Roman" panose="02020603050405020304" pitchFamily="18" charset="0"/>
              </a:rPr>
              <a:t> не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прийнятих</a:t>
            </a:r>
            <a:r>
              <a:rPr lang="ru-RU" sz="2000" dirty="0">
                <a:solidFill>
                  <a:srgbClr val="000000"/>
                </a:solidFill>
                <a:latin typeface="Times New Roman" panose="02020603050405020304" pitchFamily="18" charset="0"/>
                <a:ea typeface="Times New Roman"/>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зарахування</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витрат</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страхувальника</a:t>
            </a:r>
            <a:r>
              <a:rPr lang="ru-RU" sz="2000" dirty="0">
                <a:solidFill>
                  <a:srgbClr val="000000"/>
                </a:solidFill>
                <a:latin typeface="Times New Roman" panose="02020603050405020304" pitchFamily="18" charset="0"/>
                <a:ea typeface="Times New Roman"/>
                <a:cs typeface="Times New Roman" panose="02020603050405020304" pitchFamily="18" charset="0"/>
              </a:rPr>
              <a:t> за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загальнообов'язковим</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державним</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соціальним</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страхуванням</a:t>
            </a:r>
            <a:r>
              <a:rPr lang="ru-RU" sz="2000" dirty="0">
                <a:solidFill>
                  <a:srgbClr val="000000"/>
                </a:solidFill>
                <a:latin typeface="Times New Roman" panose="02020603050405020304" pitchFamily="18" charset="0"/>
                <a:ea typeface="Times New Roman"/>
                <a:cs typeface="Times New Roman" panose="02020603050405020304" pitchFamily="18" charset="0"/>
              </a:rPr>
              <a:t> у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зв'язку</a:t>
            </a:r>
            <a:r>
              <a:rPr lang="ru-RU" sz="2000" dirty="0">
                <a:solidFill>
                  <a:srgbClr val="000000"/>
                </a:solidFill>
                <a:latin typeface="Times New Roman" panose="02020603050405020304" pitchFamily="18" charset="0"/>
                <a:ea typeface="Times New Roman"/>
                <a:cs typeface="Times New Roman" panose="02020603050405020304" pitchFamily="18" charset="0"/>
              </a:rPr>
              <a:t> з </a:t>
            </a:r>
            <a:r>
              <a:rPr lang="ru-RU" sz="2000" dirty="0" err="1">
                <a:solidFill>
                  <a:srgbClr val="000000"/>
                </a:solidFill>
                <a:latin typeface="Times New Roman" panose="02020603050405020304" pitchFamily="18" charset="0"/>
                <a:ea typeface="Times New Roman"/>
                <a:cs typeface="Times New Roman" panose="02020603050405020304" pitchFamily="18" charset="0"/>
              </a:rPr>
              <a:t>тимчасовою</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втратою</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працездатності</a:t>
            </a:r>
            <a:r>
              <a:rPr lang="ru-RU" sz="2000" dirty="0">
                <a:solidFill>
                  <a:srgbClr val="000000"/>
                </a:solidFill>
                <a:latin typeface="Times New Roman" panose="02020603050405020304" pitchFamily="18" charset="0"/>
                <a:ea typeface="Times New Roman"/>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витратами</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зумовленими</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похованням</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пені</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штрафів</a:t>
            </a:r>
            <a:r>
              <a:rPr lang="ru-RU" sz="2000" dirty="0">
                <a:solidFill>
                  <a:srgbClr val="000000"/>
                </a:solidFill>
                <a:latin typeface="Times New Roman" panose="02020603050405020304" pitchFamily="18" charset="0"/>
                <a:ea typeface="Times New Roman"/>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інших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фінансових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санкцій</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застосованих</a:t>
            </a:r>
            <a:r>
              <a:rPr lang="ru-RU" sz="2000" dirty="0">
                <a:solidFill>
                  <a:srgbClr val="000000"/>
                </a:solidFill>
                <a:latin typeface="Times New Roman" panose="02020603050405020304" pitchFamily="18" charset="0"/>
                <a:ea typeface="Times New Roman"/>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страхувальників</a:t>
            </a:r>
            <a:r>
              <a:rPr lang="ru-RU" sz="2000" dirty="0">
                <a:solidFill>
                  <a:srgbClr val="000000"/>
                </a:solidFill>
                <a:latin typeface="Times New Roman" panose="02020603050405020304" pitchFamily="18" charset="0"/>
                <a:ea typeface="Times New Roman"/>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посадових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осіб</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відповідно</a:t>
            </a:r>
            <a:r>
              <a:rPr lang="ru-RU" sz="2000" dirty="0">
                <a:solidFill>
                  <a:srgbClr val="000000"/>
                </a:solidFill>
                <a:latin typeface="Times New Roman" panose="02020603050405020304" pitchFamily="18" charset="0"/>
                <a:ea typeface="Times New Roman"/>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a:cs typeface="Times New Roman" panose="02020603050405020304" pitchFamily="18" charset="0"/>
              </a:rPr>
              <a:t>цього</a:t>
            </a:r>
            <a:r>
              <a:rPr lang="ru-RU" sz="2000" dirty="0">
                <a:solidFill>
                  <a:srgbClr val="000000"/>
                </a:solidFill>
                <a:latin typeface="Times New Roman" panose="02020603050405020304" pitchFamily="18" charset="0"/>
                <a:ea typeface="Times New Roman"/>
                <a:cs typeface="Times New Roman" panose="02020603050405020304" pitchFamily="18" charset="0"/>
              </a:rPr>
              <a:t> Закону та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інших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актів</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законодавства</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благодійні</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внески</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підприємств</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установ</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організацій</a:t>
            </a:r>
            <a:r>
              <a:rPr lang="ru-RU" sz="2000" dirty="0">
                <a:solidFill>
                  <a:srgbClr val="000000"/>
                </a:solidFill>
                <a:latin typeface="Times New Roman" panose="02020603050405020304" pitchFamily="18" charset="0"/>
                <a:ea typeface="Times New Roman"/>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фізичних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осіб</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асигнування</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із</a:t>
            </a:r>
            <a:r>
              <a:rPr lang="ru-RU" sz="2000" dirty="0">
                <a:solidFill>
                  <a:srgbClr val="000000"/>
                </a:solidFill>
                <a:latin typeface="Times New Roman" panose="02020603050405020304" pitchFamily="18" charset="0"/>
                <a:ea typeface="Times New Roman"/>
                <a:cs typeface="Times New Roman" panose="02020603050405020304" pitchFamily="18" charset="0"/>
              </a:rPr>
              <a:t> Державного бюджету </a:t>
            </a:r>
            <a:r>
              <a:rPr lang="ru-RU" sz="2000" dirty="0" err="1">
                <a:solidFill>
                  <a:srgbClr val="000000"/>
                </a:solidFill>
                <a:latin typeface="Times New Roman" panose="02020603050405020304" pitchFamily="18" charset="0"/>
                <a:ea typeface="Times New Roman"/>
                <a:cs typeface="Times New Roman" panose="02020603050405020304" pitchFamily="18" charset="0"/>
              </a:rPr>
              <a:t>України</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прибуток</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одержаний</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від</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тимчасово</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вільних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коштів</a:t>
            </a:r>
            <a:r>
              <a:rPr lang="ru-RU" sz="2000" dirty="0">
                <a:solidFill>
                  <a:srgbClr val="000000"/>
                </a:solidFill>
                <a:latin typeface="Times New Roman" panose="02020603050405020304" pitchFamily="18" charset="0"/>
                <a:ea typeface="Times New Roman"/>
                <a:cs typeface="Times New Roman" panose="02020603050405020304" pitchFamily="18" charset="0"/>
              </a:rPr>
              <a:t> Фонду, в тому </a:t>
            </a:r>
            <a:r>
              <a:rPr lang="ru-RU" sz="2000" dirty="0" err="1">
                <a:solidFill>
                  <a:srgbClr val="000000"/>
                </a:solidFill>
                <a:latin typeface="Times New Roman" panose="02020603050405020304" pitchFamily="18" charset="0"/>
                <a:ea typeface="Times New Roman"/>
                <a:cs typeface="Times New Roman" panose="02020603050405020304" pitchFamily="18" charset="0"/>
              </a:rPr>
              <a:t>числі</a:t>
            </a:r>
            <a:r>
              <a:rPr lang="ru-RU" sz="2000" dirty="0">
                <a:solidFill>
                  <a:srgbClr val="000000"/>
                </a:solidFill>
                <a:latin typeface="Times New Roman" panose="02020603050405020304" pitchFamily="18" charset="0"/>
                <a:ea typeface="Times New Roman"/>
                <a:cs typeface="Times New Roman" panose="02020603050405020304" pitchFamily="18" charset="0"/>
              </a:rPr>
              <a:t> резерву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страхових</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коштів</a:t>
            </a:r>
            <a:r>
              <a:rPr lang="ru-RU" sz="2000" dirty="0">
                <a:solidFill>
                  <a:srgbClr val="000000"/>
                </a:solidFill>
                <a:latin typeface="Times New Roman" panose="02020603050405020304" pitchFamily="18" charset="0"/>
                <a:ea typeface="Times New Roman"/>
                <a:cs typeface="Times New Roman" panose="02020603050405020304" pitchFamily="18" charset="0"/>
              </a:rPr>
              <a:t> Фонду, на депозитному </a:t>
            </a:r>
            <a:r>
              <a:rPr lang="ru-RU" sz="2000" dirty="0" err="1">
                <a:solidFill>
                  <a:srgbClr val="000000"/>
                </a:solidFill>
                <a:latin typeface="Times New Roman" panose="02020603050405020304" pitchFamily="18" charset="0"/>
                <a:ea typeface="Times New Roman"/>
                <a:cs typeface="Times New Roman" panose="02020603050405020304" pitchFamily="18" charset="0"/>
              </a:rPr>
              <a:t>рахунку</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часткова</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сплата</a:t>
            </a:r>
            <a:r>
              <a:rPr lang="ru-RU" sz="2000" dirty="0">
                <a:solidFill>
                  <a:srgbClr val="000000"/>
                </a:solidFill>
                <a:latin typeface="Times New Roman" panose="02020603050405020304" pitchFamily="18" charset="0"/>
                <a:ea typeface="Times New Roman"/>
                <a:cs typeface="Times New Roman" panose="02020603050405020304" pitchFamily="18" charset="0"/>
              </a:rPr>
              <a:t> за </a:t>
            </a:r>
            <a:r>
              <a:rPr lang="ru-RU" sz="2000" dirty="0" err="1">
                <a:solidFill>
                  <a:srgbClr val="000000"/>
                </a:solidFill>
                <a:latin typeface="Times New Roman" panose="02020603050405020304" pitchFamily="18" charset="0"/>
                <a:ea typeface="Times New Roman"/>
                <a:cs typeface="Times New Roman" panose="02020603050405020304" pitchFamily="18" charset="0"/>
              </a:rPr>
              <a:t>путівки</a:t>
            </a:r>
            <a:r>
              <a:rPr lang="ru-RU" sz="2000" dirty="0">
                <a:solidFill>
                  <a:srgbClr val="000000"/>
                </a:solidFill>
                <a:latin typeface="Times New Roman" panose="02020603050405020304" pitchFamily="18" charset="0"/>
                <a:ea typeface="Times New Roman"/>
                <a:cs typeface="Times New Roman" panose="02020603050405020304" pitchFamily="18" charset="0"/>
              </a:rPr>
              <a:t> на санаторно-</a:t>
            </a:r>
            <a:r>
              <a:rPr lang="ru-RU" sz="2000" dirty="0" err="1">
                <a:solidFill>
                  <a:srgbClr val="000000"/>
                </a:solidFill>
                <a:latin typeface="Times New Roman" panose="02020603050405020304" pitchFamily="18" charset="0"/>
                <a:ea typeface="Times New Roman"/>
                <a:cs typeface="Times New Roman" panose="02020603050405020304" pitchFamily="18" charset="0"/>
              </a:rPr>
              <a:t>курортне</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лікування</a:t>
            </a:r>
            <a:r>
              <a:rPr lang="ru-RU" sz="2000" dirty="0">
                <a:solidFill>
                  <a:srgbClr val="000000"/>
                </a:solidFill>
                <a:latin typeface="Times New Roman" panose="02020603050405020304" pitchFamily="18" charset="0"/>
                <a:ea typeface="Times New Roman"/>
                <a:cs typeface="Times New Roman" panose="02020603050405020304" pitchFamily="18" charset="0"/>
              </a:rPr>
              <a:t>;</a:t>
            </a:r>
            <a:endParaRPr lang="uk-UA" sz="2000" dirty="0">
              <a:latin typeface="Times New Roman" panose="02020603050405020304" pitchFamily="18" charset="0"/>
              <a:ea typeface="Times New Roman"/>
              <a:cs typeface="Times New Roman" panose="02020603050405020304" pitchFamily="18" charset="0"/>
            </a:endParaRPr>
          </a:p>
          <a:p>
            <a:pPr indent="363855" algn="just">
              <a:spcAft>
                <a:spcPts val="0"/>
              </a:spcAft>
            </a:pPr>
            <a:r>
              <a:rPr lang="uk-UA" sz="2000" dirty="0">
                <a:solidFill>
                  <a:srgbClr val="000000"/>
                </a:solidFill>
                <a:latin typeface="Times New Roman" panose="02020603050405020304" pitchFamily="18" charset="0"/>
                <a:ea typeface="Times New Roman"/>
                <a:cs typeface="Times New Roman" panose="02020603050405020304" pitchFamily="18" charset="0"/>
              </a:rPr>
              <a:t>-</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інші</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надходження</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r>
              <a:rPr lang="ru-RU" sz="2000" dirty="0" err="1">
                <a:solidFill>
                  <a:srgbClr val="000000"/>
                </a:solidFill>
                <a:latin typeface="Times New Roman" panose="02020603050405020304" pitchFamily="18" charset="0"/>
                <a:ea typeface="Times New Roman"/>
                <a:cs typeface="Times New Roman" panose="02020603050405020304" pitchFamily="18" charset="0"/>
              </a:rPr>
              <a:t>відповідно</a:t>
            </a:r>
            <a:r>
              <a:rPr lang="ru-RU" sz="2000" dirty="0">
                <a:solidFill>
                  <a:srgbClr val="000000"/>
                </a:solidFill>
                <a:latin typeface="Times New Roman" panose="02020603050405020304" pitchFamily="18" charset="0"/>
                <a:ea typeface="Times New Roman"/>
                <a:cs typeface="Times New Roman" panose="02020603050405020304" pitchFamily="18" charset="0"/>
              </a:rPr>
              <a:t> до </a:t>
            </a:r>
            <a:r>
              <a:rPr lang="ru-RU" sz="2000" dirty="0" err="1">
                <a:solidFill>
                  <a:srgbClr val="000000"/>
                </a:solidFill>
                <a:latin typeface="Times New Roman" panose="02020603050405020304" pitchFamily="18" charset="0"/>
                <a:ea typeface="Times New Roman"/>
                <a:cs typeface="Times New Roman" panose="02020603050405020304" pitchFamily="18" charset="0"/>
              </a:rPr>
              <a:t>законодавства</a:t>
            </a:r>
            <a:r>
              <a:rPr lang="ru-RU" sz="2000" dirty="0">
                <a:solidFill>
                  <a:srgbClr val="000000"/>
                </a:solidFill>
                <a:latin typeface="Times New Roman" panose="02020603050405020304" pitchFamily="18" charset="0"/>
                <a:ea typeface="Times New Roman"/>
                <a:cs typeface="Times New Roman" panose="02020603050405020304" pitchFamily="18" charset="0"/>
              </a:rPr>
              <a:t>. </a:t>
            </a:r>
            <a:endParaRPr lang="uk-UA" sz="20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750595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76672"/>
            <a:ext cx="7992888" cy="4431983"/>
          </a:xfrm>
          <a:prstGeom prst="rect">
            <a:avLst/>
          </a:prstGeom>
        </p:spPr>
        <p:txBody>
          <a:bodyPr wrap="square">
            <a:spAutoFit/>
          </a:bodyPr>
          <a:lstStyle/>
          <a:p>
            <a:pPr marL="179705" algn="ctr">
              <a:spcAft>
                <a:spcPts val="0"/>
              </a:spcAft>
            </a:pPr>
            <a:r>
              <a:rPr lang="ru-RU" sz="2400" b="1" dirty="0">
                <a:latin typeface="Arial Narrow"/>
                <a:ea typeface="Times New Roman"/>
              </a:rPr>
              <a:t>ВИКОРИСТАННЯ КОШТІВ</a:t>
            </a:r>
            <a:endParaRPr lang="uk-UA" sz="2400" dirty="0">
              <a:latin typeface="Times New Roman"/>
              <a:ea typeface="Times New Roman"/>
            </a:endParaRPr>
          </a:p>
          <a:p>
            <a:pPr algn="ctr">
              <a:spcAft>
                <a:spcPts val="0"/>
              </a:spcAft>
            </a:pPr>
            <a:r>
              <a:rPr lang="ru-RU" sz="2400" b="1" dirty="0" err="1">
                <a:latin typeface="Arial Narrow"/>
                <a:ea typeface="Times New Roman"/>
              </a:rPr>
              <a:t>загальнообов'язкового</a:t>
            </a:r>
            <a:r>
              <a:rPr lang="ru-RU" sz="2400" b="1" dirty="0">
                <a:latin typeface="Arial Narrow"/>
                <a:ea typeface="Times New Roman"/>
              </a:rPr>
              <a:t> державного </a:t>
            </a:r>
            <a:r>
              <a:rPr lang="ru-RU" sz="2400" b="1" dirty="0" err="1">
                <a:latin typeface="Arial Narrow"/>
                <a:ea typeface="Times New Roman"/>
              </a:rPr>
              <a:t>соціального</a:t>
            </a:r>
            <a:r>
              <a:rPr lang="ru-RU" sz="2400" b="1" dirty="0">
                <a:latin typeface="Arial Narrow"/>
                <a:ea typeface="Times New Roman"/>
              </a:rPr>
              <a:t> </a:t>
            </a:r>
            <a:r>
              <a:rPr lang="ru-RU" sz="2400" b="1" dirty="0" err="1">
                <a:latin typeface="Arial Narrow"/>
                <a:ea typeface="Times New Roman"/>
              </a:rPr>
              <a:t>страхування</a:t>
            </a:r>
            <a:r>
              <a:rPr lang="ru-RU" sz="2400" b="1" dirty="0">
                <a:solidFill>
                  <a:srgbClr val="993366"/>
                </a:solidFill>
                <a:latin typeface="Arial Narrow"/>
                <a:ea typeface="Times New Roman"/>
              </a:rPr>
              <a:t>:</a:t>
            </a:r>
            <a:endParaRPr lang="uk-UA" sz="2400" dirty="0">
              <a:latin typeface="Times New Roman"/>
              <a:ea typeface="Times New Roman"/>
            </a:endParaRPr>
          </a:p>
          <a:p>
            <a:pPr marL="179705" indent="323850">
              <a:spcAft>
                <a:spcPts val="0"/>
              </a:spcAft>
            </a:pPr>
            <a:r>
              <a:rPr lang="ru-RU" sz="2400" dirty="0">
                <a:latin typeface="Arial Narrow"/>
                <a:ea typeface="Times New Roman"/>
              </a:rPr>
              <a:t>- д</a:t>
            </a:r>
            <a:r>
              <a:rPr lang="uk-UA" sz="2400" dirty="0" err="1">
                <a:latin typeface="Arial Narrow"/>
                <a:ea typeface="Times New Roman"/>
              </a:rPr>
              <a:t>опомога</a:t>
            </a:r>
            <a:r>
              <a:rPr lang="uk-UA" sz="2400" dirty="0">
                <a:latin typeface="Arial Narrow"/>
                <a:ea typeface="Times New Roman"/>
              </a:rPr>
              <a:t> по тимчасовій непрацездатності (включаючи догляд за хворим  членом сім’ї);</a:t>
            </a:r>
            <a:endParaRPr lang="uk-UA" sz="2400" dirty="0">
              <a:latin typeface="Times New Roman"/>
              <a:ea typeface="Times New Roman"/>
            </a:endParaRPr>
          </a:p>
          <a:p>
            <a:pPr marL="179705" indent="323850">
              <a:spcAft>
                <a:spcPts val="0"/>
              </a:spcAft>
            </a:pPr>
            <a:r>
              <a:rPr lang="uk-UA" sz="2400" dirty="0">
                <a:latin typeface="Arial Narrow"/>
                <a:ea typeface="Times New Roman"/>
              </a:rPr>
              <a:t>- допомога по вагітності і пологах;</a:t>
            </a:r>
            <a:endParaRPr lang="uk-UA" sz="2400" dirty="0">
              <a:latin typeface="Times New Roman"/>
              <a:ea typeface="Times New Roman"/>
            </a:endParaRPr>
          </a:p>
          <a:p>
            <a:pPr marL="179705" indent="323850">
              <a:spcAft>
                <a:spcPts val="0"/>
              </a:spcAft>
            </a:pPr>
            <a:r>
              <a:rPr lang="uk-UA" sz="2400" dirty="0">
                <a:latin typeface="Arial Narrow"/>
                <a:ea typeface="Times New Roman"/>
              </a:rPr>
              <a:t>- допомога при народженні дитини (до 2007 року);</a:t>
            </a:r>
            <a:endParaRPr lang="uk-UA" sz="2400" dirty="0">
              <a:latin typeface="Times New Roman"/>
              <a:ea typeface="Times New Roman"/>
            </a:endParaRPr>
          </a:p>
          <a:p>
            <a:pPr marL="179705" indent="323850">
              <a:spcAft>
                <a:spcPts val="0"/>
              </a:spcAft>
            </a:pPr>
            <a:r>
              <a:rPr lang="uk-UA" sz="2400" dirty="0">
                <a:latin typeface="Arial Narrow"/>
                <a:ea typeface="Times New Roman"/>
              </a:rPr>
              <a:t>- допомога по догляду за дитиною до досягнення нею трирічного віку (до 2007 року);</a:t>
            </a:r>
            <a:endParaRPr lang="uk-UA" sz="2400" dirty="0">
              <a:latin typeface="Times New Roman"/>
              <a:ea typeface="Times New Roman"/>
            </a:endParaRPr>
          </a:p>
          <a:p>
            <a:pPr marL="342900" lvl="0" indent="-342900">
              <a:spcAft>
                <a:spcPts val="0"/>
              </a:spcAft>
              <a:buFont typeface="Times New Roman"/>
              <a:buChar char="-"/>
              <a:tabLst>
                <a:tab pos="506730" algn="l"/>
              </a:tabLst>
            </a:pPr>
            <a:r>
              <a:rPr lang="uk-UA" sz="2400" dirty="0">
                <a:latin typeface="Arial Narrow"/>
                <a:ea typeface="Times New Roman"/>
              </a:rPr>
              <a:t>допомога на поховання (крім поховання пенсіонерів, безробітних та осіб, які померли від нещасного випадку на виробництві)</a:t>
            </a:r>
            <a:r>
              <a:rPr lang="ru-RU" sz="2400" dirty="0">
                <a:latin typeface="Arial Narrow"/>
                <a:ea typeface="Times New Roman"/>
              </a:rPr>
              <a:t>.</a:t>
            </a:r>
            <a:endParaRPr lang="uk-UA" sz="2400" dirty="0">
              <a:latin typeface="Times New Roman"/>
              <a:ea typeface="Times New Roman"/>
            </a:endParaRPr>
          </a:p>
          <a:p>
            <a:pPr marL="179705">
              <a:spcAft>
                <a:spcPts val="0"/>
              </a:spcAft>
            </a:pPr>
            <a:r>
              <a:rPr lang="ru-RU" dirty="0">
                <a:latin typeface="Arial Narrow"/>
                <a:ea typeface="Times New Roman"/>
              </a:rPr>
              <a:t> </a:t>
            </a:r>
            <a:endParaRPr lang="uk-UA" dirty="0">
              <a:effectLst/>
              <a:latin typeface="Times New Roman"/>
              <a:ea typeface="Times New Roman"/>
            </a:endParaRPr>
          </a:p>
        </p:txBody>
      </p:sp>
    </p:spTree>
    <p:extLst>
      <p:ext uri="{BB962C8B-B14F-4D97-AF65-F5344CB8AC3E}">
        <p14:creationId xmlns:p14="http://schemas.microsoft.com/office/powerpoint/2010/main" val="177233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820472"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884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 y="332657"/>
            <a:ext cx="8566025" cy="61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441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4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206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117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896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747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582507213"/>
              </p:ext>
            </p:extLst>
          </p:nvPr>
        </p:nvGraphicFramePr>
        <p:xfrm>
          <a:off x="0" y="116632"/>
          <a:ext cx="9144000" cy="6624736"/>
        </p:xfrm>
        <a:graphic>
          <a:graphicData uri="http://schemas.openxmlformats.org/presentationml/2006/ole">
            <mc:AlternateContent xmlns:mc="http://schemas.openxmlformats.org/markup-compatibility/2006">
              <mc:Choice xmlns:v="urn:schemas-microsoft-com:vml" Requires="v">
                <p:oleObj spid="_x0000_s23562" name="Диаграмма" r:id="rId3" imgW="9715442" imgH="5981728" progId="Excel.Chart.8">
                  <p:embed/>
                </p:oleObj>
              </mc:Choice>
              <mc:Fallback>
                <p:oleObj name="Диаграмма" r:id="rId3" imgW="9715442" imgH="5981728" progId="Excel.Chart.8">
                  <p:embed/>
                  <p:pic>
                    <p:nvPicPr>
                      <p:cNvPr id="0" name="Object 2"/>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846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18152"/>
            <a:ext cx="8496944" cy="7386638"/>
          </a:xfrm>
          <a:prstGeom prst="rect">
            <a:avLst/>
          </a:prstGeom>
        </p:spPr>
        <p:txBody>
          <a:bodyPr wrap="square">
            <a:spAutoFit/>
          </a:bodyPr>
          <a:lstStyle/>
          <a:p>
            <a:pPr indent="191135" algn="just">
              <a:spcAft>
                <a:spcPts val="0"/>
              </a:spcAft>
            </a:pPr>
            <a:endParaRPr lang="uk-UA" b="1" i="1" dirty="0" smtClean="0">
              <a:latin typeface="Times New Roman"/>
              <a:ea typeface="Times New Roman"/>
            </a:endParaRPr>
          </a:p>
          <a:p>
            <a:pPr indent="191135" algn="just">
              <a:spcAft>
                <a:spcPts val="0"/>
              </a:spcAft>
            </a:pPr>
            <a:r>
              <a:rPr lang="uk-UA" sz="2400" i="1" dirty="0" smtClean="0">
                <a:latin typeface="Times New Roman"/>
                <a:ea typeface="Times New Roman"/>
              </a:rPr>
              <a:t>Залежно </a:t>
            </a:r>
            <a:r>
              <a:rPr lang="uk-UA" sz="2400" i="1" dirty="0">
                <a:latin typeface="Times New Roman"/>
                <a:ea typeface="Times New Roman"/>
              </a:rPr>
              <a:t>від цільового призначення </a:t>
            </a:r>
            <a:r>
              <a:rPr lang="uk-UA" sz="2400" dirty="0">
                <a:latin typeface="Times New Roman"/>
                <a:ea typeface="Times New Roman"/>
              </a:rPr>
              <a:t>державні фонди поділяються на </a:t>
            </a:r>
            <a:r>
              <a:rPr lang="uk-UA" sz="2400" b="1" i="1" dirty="0" smtClean="0">
                <a:latin typeface="Times New Roman"/>
                <a:ea typeface="Times New Roman"/>
              </a:rPr>
              <a:t>економічні </a:t>
            </a:r>
            <a:r>
              <a:rPr lang="uk-UA" sz="2400" i="1" dirty="0" smtClean="0">
                <a:latin typeface="Times New Roman"/>
                <a:ea typeface="Times New Roman"/>
              </a:rPr>
              <a:t>(Фонд економічних реформ України)</a:t>
            </a:r>
            <a:r>
              <a:rPr lang="uk-UA" sz="2400" b="1" i="1" dirty="0" smtClean="0">
                <a:latin typeface="Times New Roman"/>
                <a:ea typeface="Times New Roman"/>
              </a:rPr>
              <a:t> </a:t>
            </a:r>
            <a:r>
              <a:rPr lang="uk-UA" sz="2400" b="1" i="1" dirty="0">
                <a:latin typeface="Times New Roman"/>
                <a:ea typeface="Times New Roman"/>
              </a:rPr>
              <a:t>і соціальні</a:t>
            </a:r>
            <a:r>
              <a:rPr lang="uk-UA" sz="2400" dirty="0">
                <a:latin typeface="Times New Roman"/>
                <a:ea typeface="Times New Roman"/>
              </a:rPr>
              <a:t>, </a:t>
            </a:r>
            <a:r>
              <a:rPr lang="uk-UA" sz="2400" dirty="0" smtClean="0">
                <a:latin typeface="Times New Roman"/>
                <a:ea typeface="Times New Roman"/>
              </a:rPr>
              <a:t>а </a:t>
            </a:r>
            <a:r>
              <a:rPr lang="uk-UA" sz="2400" dirty="0">
                <a:latin typeface="Times New Roman"/>
                <a:ea typeface="Times New Roman"/>
              </a:rPr>
              <a:t>відповідно </a:t>
            </a:r>
            <a:r>
              <a:rPr lang="uk-UA" sz="2400" i="1" dirty="0">
                <a:latin typeface="Times New Roman"/>
                <a:ea typeface="Times New Roman"/>
              </a:rPr>
              <a:t>до рівня управління</a:t>
            </a:r>
            <a:r>
              <a:rPr lang="uk-UA" sz="2400" dirty="0">
                <a:latin typeface="Times New Roman"/>
                <a:ea typeface="Times New Roman"/>
              </a:rPr>
              <a:t> —</a:t>
            </a:r>
            <a:r>
              <a:rPr lang="uk-UA" sz="2400" b="1" i="1" dirty="0">
                <a:latin typeface="Times New Roman"/>
                <a:ea typeface="Times New Roman"/>
              </a:rPr>
              <a:t> на державні і регіональні.</a:t>
            </a:r>
            <a:endParaRPr lang="uk-UA" sz="2400" dirty="0">
              <a:latin typeface="Times New Roman"/>
              <a:ea typeface="Times New Roman"/>
            </a:endParaRPr>
          </a:p>
          <a:p>
            <a:pPr indent="191135" algn="just">
              <a:spcAft>
                <a:spcPts val="0"/>
              </a:spcAft>
            </a:pPr>
            <a:r>
              <a:rPr lang="uk-UA" sz="2400" b="1" i="1" spc="20" dirty="0">
                <a:latin typeface="Times New Roman"/>
                <a:ea typeface="Times New Roman"/>
              </a:rPr>
              <a:t>Цільові фонди можуть бути постійними і тимчасовими.</a:t>
            </a:r>
            <a:r>
              <a:rPr lang="uk-UA" sz="2400" spc="20" dirty="0">
                <a:latin typeface="Times New Roman"/>
                <a:ea typeface="Times New Roman"/>
              </a:rPr>
              <a:t> Створення </a:t>
            </a:r>
            <a:r>
              <a:rPr lang="uk-UA" sz="2400" b="1" i="1" spc="20" dirty="0">
                <a:latin typeface="Times New Roman"/>
                <a:ea typeface="Times New Roman"/>
              </a:rPr>
              <a:t>постійних фондів</a:t>
            </a:r>
            <a:r>
              <a:rPr lang="uk-UA" sz="2400" spc="20" dirty="0">
                <a:latin typeface="Times New Roman"/>
                <a:ea typeface="Times New Roman"/>
              </a:rPr>
              <a:t> пов’язане з виділенням окремих функцій держави. Зокрема, в реалізації соціальної функції особлива увага приділяється соціальному страхуванню. У процесі створення системи самостійних соціальних фондів ставилося завдання «розвантажити» бюджет від значної частки соціальних видатків і забезпечити їх автономне гарантоване фінансування. </a:t>
            </a:r>
            <a:r>
              <a:rPr lang="uk-UA" sz="2400" b="1" i="1" spc="20" dirty="0">
                <a:latin typeface="Times New Roman"/>
                <a:ea typeface="Times New Roman"/>
              </a:rPr>
              <a:t>Тимчасові фонди </a:t>
            </a:r>
            <a:r>
              <a:rPr lang="uk-UA" sz="2400" spc="20" dirty="0">
                <a:latin typeface="Times New Roman"/>
                <a:ea typeface="Times New Roman"/>
              </a:rPr>
              <a:t>формуються з метою прискореного вирішення актуальних проблем і припиняють своє функціонування після виконання покладених на них завдань. Для втілення певних економічних програм можуть створюватися позабюджетні фонди як у межах держави, так і на міжнародному рівні. Так, країни Євросоюзу створюють фонди надання допомоги країнам Східної Європи.</a:t>
            </a:r>
            <a:endParaRPr lang="uk-UA" sz="2400" dirty="0">
              <a:effectLst/>
              <a:latin typeface="Times New Roman"/>
              <a:ea typeface="Times New Roman"/>
            </a:endParaRPr>
          </a:p>
        </p:txBody>
      </p:sp>
    </p:spTree>
    <p:extLst>
      <p:ext uri="{BB962C8B-B14F-4D97-AF65-F5344CB8AC3E}">
        <p14:creationId xmlns:p14="http://schemas.microsoft.com/office/powerpoint/2010/main" val="957694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23528" y="5301208"/>
            <a:ext cx="8640960" cy="1323439"/>
          </a:xfrm>
          <a:prstGeom prst="rect">
            <a:avLst/>
          </a:prstGeom>
        </p:spPr>
        <p:txBody>
          <a:bodyPr wrap="square">
            <a:spAutoFit/>
          </a:bodyPr>
          <a:lstStyle/>
          <a:p>
            <a:pPr marL="342900" indent="-342900" algn="just">
              <a:spcAft>
                <a:spcPts val="0"/>
              </a:spcAft>
            </a:pPr>
            <a:r>
              <a:rPr lang="en-GB" sz="2000" dirty="0">
                <a:latin typeface="Times New Roman" panose="02020603050405020304" pitchFamily="18" charset="0"/>
                <a:ea typeface="Times New Roman"/>
                <a:cs typeface="Times New Roman" panose="02020603050405020304" pitchFamily="18" charset="0"/>
              </a:rPr>
              <a:t>	</a:t>
            </a:r>
            <a:r>
              <a:rPr lang="ru-RU" sz="2000" dirty="0">
                <a:latin typeface="Times New Roman" panose="02020603050405020304" pitchFamily="18" charset="0"/>
                <a:ea typeface="Times New Roman"/>
                <a:cs typeface="Times New Roman" panose="02020603050405020304" pitchFamily="18" charset="0"/>
              </a:rPr>
              <a:t>* </a:t>
            </a:r>
            <a:r>
              <a:rPr lang="uk-UA" sz="2000" dirty="0">
                <a:latin typeface="Times New Roman" panose="02020603050405020304" pitchFamily="18" charset="0"/>
                <a:ea typeface="Times New Roman"/>
                <a:cs typeface="Times New Roman" panose="02020603050405020304" pitchFamily="18" charset="0"/>
              </a:rPr>
              <a:t>Зменшення розміру середньоденної допомоги по вагітності та пологах пов'язане із змінами, внесеними постановою КМУ від 26.09.2011 р. № 1266 в частині обчислення середньоденної  заробітної плати для розрахунку допомоги по вагітності та пологах за один календарний день.</a:t>
            </a:r>
            <a:endParaRPr lang="uk-UA" sz="20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095316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250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41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75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036496"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07504" y="5552656"/>
            <a:ext cx="8712968" cy="984885"/>
          </a:xfrm>
          <a:prstGeom prst="rect">
            <a:avLst/>
          </a:prstGeom>
        </p:spPr>
        <p:txBody>
          <a:bodyPr wrap="square">
            <a:spAutoFit/>
          </a:bodyPr>
          <a:lstStyle/>
          <a:p>
            <a:endParaRPr lang="uk-UA" dirty="0" smtClean="0">
              <a:latin typeface="Arial Narrow"/>
              <a:ea typeface="Times New Roman"/>
              <a:cs typeface="Times New Roman"/>
            </a:endParaRPr>
          </a:p>
          <a:p>
            <a:pPr algn="just"/>
            <a:r>
              <a:rPr lang="uk-UA" sz="2000" dirty="0" smtClean="0">
                <a:latin typeface="Times New Roman" panose="02020603050405020304" pitchFamily="18" charset="0"/>
                <a:ea typeface="Times New Roman"/>
                <a:cs typeface="Times New Roman" panose="02020603050405020304" pitchFamily="18" charset="0"/>
              </a:rPr>
              <a:t>* </a:t>
            </a:r>
            <a:r>
              <a:rPr lang="uk-UA" sz="2000" dirty="0">
                <a:latin typeface="Times New Roman" panose="02020603050405020304" pitchFamily="18" charset="0"/>
                <a:ea typeface="Times New Roman"/>
                <a:cs typeface="Times New Roman" panose="02020603050405020304" pitchFamily="18" charset="0"/>
              </a:rPr>
              <a:t>Кількість страхувальників зменшилась за рахунок позбавлення  статусу страхувальників платників єдиного податку.</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270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64488"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25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4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80920" cy="3046988"/>
          </a:xfrm>
          <a:prstGeom prst="rect">
            <a:avLst/>
          </a:prstGeom>
        </p:spPr>
        <p:txBody>
          <a:bodyPr wrap="square">
            <a:spAutoFit/>
          </a:bodyPr>
          <a:lstStyle/>
          <a:p>
            <a:pPr marL="38100" indent="411480" algn="just">
              <a:spcAft>
                <a:spcPts val="0"/>
              </a:spcAft>
            </a:pPr>
            <a:r>
              <a:rPr lang="uk-UA" sz="2400" b="1" dirty="0">
                <a:latin typeface="Times New Roman"/>
                <a:ea typeface="Times New Roman"/>
              </a:rPr>
              <a:t>4. Фонд загальнообов’язкового державного соціального страхування України на випадок безробіття.</a:t>
            </a:r>
            <a:endParaRPr lang="uk-UA" sz="2400" dirty="0">
              <a:latin typeface="Times New Roman"/>
              <a:ea typeface="Times New Roman"/>
            </a:endParaRPr>
          </a:p>
          <a:p>
            <a:pPr algn="ctr">
              <a:spcAft>
                <a:spcPts val="0"/>
              </a:spcAft>
            </a:pPr>
            <a:r>
              <a:rPr lang="uk-UA" sz="2400" b="1" i="1" dirty="0">
                <a:latin typeface="Times New Roman"/>
                <a:ea typeface="Times New Roman"/>
              </a:rPr>
              <a:t> </a:t>
            </a:r>
            <a:endParaRPr lang="uk-UA" sz="2400" dirty="0">
              <a:latin typeface="Times New Roman"/>
              <a:ea typeface="Times New Roman"/>
            </a:endParaRPr>
          </a:p>
          <a:p>
            <a:pPr algn="just">
              <a:spcAft>
                <a:spcPts val="0"/>
              </a:spcAft>
            </a:pPr>
            <a:r>
              <a:rPr lang="uk-UA" sz="2400" b="1" i="1" dirty="0">
                <a:latin typeface="Times New Roman"/>
                <a:ea typeface="Times New Roman"/>
              </a:rPr>
              <a:t> </a:t>
            </a:r>
            <a:endParaRPr lang="uk-UA" sz="2400" dirty="0">
              <a:latin typeface="Times New Roman"/>
              <a:ea typeface="Times New Roman"/>
            </a:endParaRPr>
          </a:p>
          <a:p>
            <a:pPr algn="just">
              <a:spcAft>
                <a:spcPts val="0"/>
              </a:spcAft>
            </a:pPr>
            <a:r>
              <a:rPr lang="uk-UA" sz="2400" b="1" i="1" dirty="0">
                <a:latin typeface="Times New Roman"/>
                <a:ea typeface="Times New Roman"/>
              </a:rPr>
              <a:t>Фонд соціального страхування на випадок безробіття</a:t>
            </a:r>
            <a:r>
              <a:rPr lang="uk-UA" sz="2400" dirty="0">
                <a:latin typeface="Times New Roman"/>
                <a:ea typeface="Times New Roman"/>
              </a:rPr>
              <a:t> є самостійною фінансовою системою, яка має створювати відповідні умови для фінансування витрат, пов’язаних із забезпеченням зайнятості населення.</a:t>
            </a:r>
            <a:endParaRPr lang="uk-UA" sz="2400" dirty="0">
              <a:effectLst/>
              <a:latin typeface="Times New Roman"/>
              <a:ea typeface="Times New Roman"/>
            </a:endParaRPr>
          </a:p>
        </p:txBody>
      </p:sp>
    </p:spTree>
    <p:extLst>
      <p:ext uri="{BB962C8B-B14F-4D97-AF65-F5344CB8AC3E}">
        <p14:creationId xmlns:p14="http://schemas.microsoft.com/office/powerpoint/2010/main" val="4292571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2713"/>
            <a:ext cx="7632848" cy="66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2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12968" cy="1015663"/>
          </a:xfrm>
          <a:prstGeom prst="rect">
            <a:avLst/>
          </a:prstGeom>
        </p:spPr>
        <p:txBody>
          <a:bodyPr wrap="square">
            <a:spAutoFit/>
          </a:bodyPr>
          <a:lstStyle/>
          <a:p>
            <a:pPr indent="191135" algn="just"/>
            <a:r>
              <a:rPr lang="uk-UA" sz="2000" i="1" dirty="0">
                <a:latin typeface="Times New Roman" panose="02020603050405020304" pitchFamily="18" charset="0"/>
                <a:ea typeface="Times New Roman"/>
                <a:cs typeface="Times New Roman" panose="02020603050405020304" pitchFamily="18" charset="0"/>
              </a:rPr>
              <a:t>Фонд соціального страхування на випадок безробіття</a:t>
            </a:r>
            <a:r>
              <a:rPr lang="uk-UA" sz="2000" dirty="0">
                <a:latin typeface="Times New Roman" panose="02020603050405020304" pitchFamily="18" charset="0"/>
                <a:ea typeface="Times New Roman"/>
                <a:cs typeface="Times New Roman" panose="02020603050405020304" pitchFamily="18" charset="0"/>
              </a:rPr>
              <a:t> є важливим атрибутом ринкової економіки. Його формування і використання характеризується такими джерелами доходів і напрямами видатків:</a:t>
            </a:r>
            <a:endParaRPr lang="uk-UA" sz="2000" dirty="0">
              <a:effectLst/>
              <a:latin typeface="Times New Roman" panose="02020603050405020304" pitchFamily="18" charset="0"/>
              <a:ea typeface="Times New Roman"/>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49694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4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496944" cy="6555641"/>
          </a:xfrm>
          <a:prstGeom prst="rect">
            <a:avLst/>
          </a:prstGeom>
        </p:spPr>
        <p:txBody>
          <a:bodyPr wrap="square">
            <a:spAutoFit/>
          </a:bodyPr>
          <a:lstStyle/>
          <a:p>
            <a:pPr algn="just">
              <a:spcAft>
                <a:spcPts val="0"/>
              </a:spcAft>
            </a:pPr>
            <a:r>
              <a:rPr lang="uk-UA" sz="2400" dirty="0" smtClean="0">
                <a:latin typeface="Times New Roman" panose="02020603050405020304" pitchFamily="18" charset="0"/>
                <a:ea typeface="Times New Roman"/>
                <a:cs typeface="Times New Roman" panose="02020603050405020304" pitchFamily="18" charset="0"/>
              </a:rPr>
              <a:t>	</a:t>
            </a:r>
            <a:r>
              <a:rPr lang="uk-UA" sz="2200" dirty="0" smtClean="0">
                <a:latin typeface="Times New Roman" panose="02020603050405020304" pitchFamily="18" charset="0"/>
                <a:ea typeface="Times New Roman"/>
                <a:cs typeface="Times New Roman" panose="02020603050405020304" pitchFamily="18" charset="0"/>
              </a:rPr>
              <a:t>Загалом </a:t>
            </a:r>
            <a:r>
              <a:rPr lang="uk-UA" sz="2200" i="1" dirty="0">
                <a:latin typeface="Times New Roman" panose="02020603050405020304" pitchFamily="18" charset="0"/>
                <a:ea typeface="Times New Roman"/>
                <a:cs typeface="Times New Roman" panose="02020603050405020304" pitchFamily="18" charset="0"/>
              </a:rPr>
              <a:t>принципи організації централізованих фондів </a:t>
            </a:r>
            <a:r>
              <a:rPr lang="uk-UA" sz="2200" dirty="0">
                <a:latin typeface="Times New Roman" panose="02020603050405020304" pitchFamily="18" charset="0"/>
                <a:ea typeface="Times New Roman"/>
                <a:cs typeface="Times New Roman" panose="02020603050405020304" pitchFamily="18" charset="0"/>
              </a:rPr>
              <a:t>фінансових ресурсів можна сформулювати так:</a:t>
            </a:r>
          </a:p>
          <a:p>
            <a:pPr lvl="0" algn="just">
              <a:spcAft>
                <a:spcPts val="0"/>
              </a:spcAft>
              <a:buClr>
                <a:srgbClr val="808080"/>
              </a:buClr>
              <a:buSzPts val="1150"/>
              <a:buFont typeface="Symbol"/>
              <a:buChar char=""/>
              <a:tabLst>
                <a:tab pos="306070" algn="l"/>
                <a:tab pos="306070" algn="l"/>
                <a:tab pos="419735" algn="l"/>
              </a:tabLst>
            </a:pPr>
            <a:r>
              <a:rPr lang="uk-UA" sz="2200" dirty="0">
                <a:latin typeface="Times New Roman" panose="02020603050405020304" pitchFamily="18" charset="0"/>
                <a:ea typeface="Times New Roman"/>
                <a:cs typeface="Times New Roman" panose="02020603050405020304" pitchFamily="18" charset="0"/>
              </a:rPr>
              <a:t>відрахування до фондів централізовано визначаються державою відповідними законами і є власністю держави;</a:t>
            </a:r>
          </a:p>
          <a:p>
            <a:pPr lvl="0" algn="just">
              <a:spcAft>
                <a:spcPts val="0"/>
              </a:spcAft>
              <a:buClr>
                <a:srgbClr val="808080"/>
              </a:buClr>
              <a:buSzPts val="1150"/>
              <a:buFont typeface="Symbol"/>
              <a:buChar char=""/>
              <a:tabLst>
                <a:tab pos="306070" algn="l"/>
                <a:tab pos="419735" algn="l"/>
              </a:tabLst>
            </a:pPr>
            <a:r>
              <a:rPr lang="uk-UA" sz="2200" dirty="0">
                <a:latin typeface="Times New Roman" panose="02020603050405020304" pitchFamily="18" charset="0"/>
                <a:ea typeface="Times New Roman"/>
                <a:cs typeface="Times New Roman" panose="02020603050405020304" pitchFamily="18" charset="0"/>
              </a:rPr>
              <a:t>відрахування до фондів є обов’язковими платежами й можуть стягуватися примусово;</a:t>
            </a:r>
          </a:p>
          <a:p>
            <a:pPr lvl="0" algn="just">
              <a:spcAft>
                <a:spcPts val="0"/>
              </a:spcAft>
              <a:buClr>
                <a:srgbClr val="808080"/>
              </a:buClr>
              <a:buSzPts val="1150"/>
              <a:buFont typeface="Symbol"/>
              <a:buChar char=""/>
              <a:tabLst>
                <a:tab pos="306070" algn="l"/>
                <a:tab pos="419735" algn="l"/>
              </a:tabLst>
            </a:pPr>
            <a:r>
              <a:rPr lang="uk-UA" sz="2200" dirty="0">
                <a:latin typeface="Times New Roman" panose="02020603050405020304" pitchFamily="18" charset="0"/>
                <a:ea typeface="Times New Roman"/>
                <a:cs typeface="Times New Roman" panose="02020603050405020304" pitchFamily="18" charset="0"/>
              </a:rPr>
              <a:t>витрати з фондів здійснюються лише на певні потреби, які передбачені законом.</a:t>
            </a:r>
          </a:p>
          <a:p>
            <a:pPr algn="just">
              <a:spcAft>
                <a:spcPts val="0"/>
              </a:spcAft>
            </a:pPr>
            <a:r>
              <a:rPr lang="uk-UA" sz="2200" dirty="0">
                <a:latin typeface="Times New Roman" panose="02020603050405020304" pitchFamily="18" charset="0"/>
                <a:ea typeface="Times New Roman"/>
                <a:cs typeface="Times New Roman" panose="02020603050405020304" pitchFamily="18" charset="0"/>
              </a:rPr>
              <a:t>У західних країнах число таких фондів становить від 30 до 80. В Україні на даний час створюються такі основні державні цільові фонди:</a:t>
            </a:r>
          </a:p>
          <a:p>
            <a:pPr algn="just">
              <a:spcAft>
                <a:spcPts val="0"/>
              </a:spcAft>
            </a:pPr>
            <a:r>
              <a:rPr lang="uk-UA" sz="2200" b="1" i="1" dirty="0">
                <a:latin typeface="Times New Roman" panose="02020603050405020304" pitchFamily="18" charset="0"/>
                <a:ea typeface="Times New Roman"/>
                <a:cs typeface="Times New Roman" panose="02020603050405020304" pitchFamily="18" charset="0"/>
              </a:rPr>
              <a:t>А. У сфері соціального страхування:</a:t>
            </a:r>
            <a:endParaRPr lang="uk-UA" sz="2200" dirty="0">
              <a:latin typeface="Times New Roman" panose="02020603050405020304" pitchFamily="18" charset="0"/>
              <a:ea typeface="Times New Roman"/>
              <a:cs typeface="Times New Roman" panose="02020603050405020304" pitchFamily="18" charset="0"/>
            </a:endParaRP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Пенсійний фонд;</a:t>
            </a: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Фонд соціального страхування з тимчасової втрати працездатності;</a:t>
            </a: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Фонд соціального страхування на випадок безробіття;</a:t>
            </a: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Фонд соціального страхування від нещасних випадків;</a:t>
            </a:r>
          </a:p>
          <a:p>
            <a:pPr algn="just">
              <a:spcAft>
                <a:spcPts val="0"/>
              </a:spcAft>
            </a:pPr>
            <a:r>
              <a:rPr lang="uk-UA" sz="2200" b="1" i="1" dirty="0">
                <a:latin typeface="Times New Roman" panose="02020603050405020304" pitchFamily="18" charset="0"/>
                <a:ea typeface="Times New Roman"/>
                <a:cs typeface="Times New Roman" panose="02020603050405020304" pitchFamily="18" charset="0"/>
              </a:rPr>
              <a:t>Б. Тимчасові:</a:t>
            </a:r>
            <a:endParaRPr lang="uk-UA" sz="2200" dirty="0">
              <a:latin typeface="Times New Roman" panose="02020603050405020304" pitchFamily="18" charset="0"/>
              <a:ea typeface="Times New Roman"/>
              <a:cs typeface="Times New Roman" panose="02020603050405020304" pitchFamily="18" charset="0"/>
            </a:endParaRP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Фонд соціального захисту інвалідів;</a:t>
            </a:r>
          </a:p>
          <a:p>
            <a:pPr lvl="0" algn="just">
              <a:spcAft>
                <a:spcPts val="0"/>
              </a:spcAft>
              <a:buSzPts val="1150"/>
              <a:buFont typeface="Times New Roman"/>
              <a:buChar char="—"/>
              <a:tabLst>
                <a:tab pos="419735" algn="l"/>
              </a:tabLst>
            </a:pPr>
            <a:r>
              <a:rPr lang="uk-UA" sz="2200" dirty="0">
                <a:latin typeface="Times New Roman" panose="02020603050405020304" pitchFamily="18" charset="0"/>
                <a:ea typeface="Times New Roman"/>
                <a:cs typeface="Times New Roman" panose="02020603050405020304" pitchFamily="18" charset="0"/>
              </a:rPr>
              <a:t>Фонд охорони навколишнього природного середовища.</a:t>
            </a:r>
            <a:endParaRPr lang="uk-UA" sz="2200" u="none" strike="noStrike" spc="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655604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56871"/>
            <a:ext cx="8496944" cy="8402300"/>
          </a:xfrm>
          <a:prstGeom prst="rect">
            <a:avLst/>
          </a:prstGeom>
        </p:spPr>
        <p:txBody>
          <a:bodyPr wrap="square">
            <a:spAutoFit/>
          </a:bodyPr>
          <a:lstStyle/>
          <a:p>
            <a:pPr indent="342900" algn="just">
              <a:spcAft>
                <a:spcPts val="0"/>
              </a:spcAft>
            </a:pPr>
            <a:endParaRPr lang="uk-UA" dirty="0" smtClean="0">
              <a:latin typeface="Arial Narrow"/>
              <a:ea typeface="MS Mincho"/>
              <a:cs typeface="Arial"/>
            </a:endParaRPr>
          </a:p>
          <a:p>
            <a:pPr indent="342900" algn="just">
              <a:spcAft>
                <a:spcPts val="0"/>
              </a:spcAft>
            </a:pPr>
            <a:endParaRPr lang="uk-UA" dirty="0">
              <a:latin typeface="Arial Narrow"/>
              <a:ea typeface="MS Mincho"/>
              <a:cs typeface="Arial"/>
            </a:endParaRPr>
          </a:p>
          <a:p>
            <a:pPr indent="342900" algn="just">
              <a:spcAft>
                <a:spcPts val="0"/>
              </a:spcAft>
            </a:pPr>
            <a:endParaRPr lang="uk-UA" dirty="0" smtClean="0">
              <a:latin typeface="Arial Narrow"/>
              <a:ea typeface="MS Mincho"/>
              <a:cs typeface="Arial"/>
            </a:endParaRPr>
          </a:p>
          <a:p>
            <a:pPr indent="342900" algn="just">
              <a:spcAft>
                <a:spcPts val="0"/>
              </a:spcAft>
            </a:pPr>
            <a:endParaRPr lang="uk-UA" dirty="0">
              <a:latin typeface="Arial Narrow"/>
              <a:ea typeface="MS Mincho"/>
              <a:cs typeface="Arial"/>
            </a:endParaRPr>
          </a:p>
          <a:p>
            <a:pPr indent="342900" algn="just">
              <a:spcAft>
                <a:spcPts val="0"/>
              </a:spcAft>
            </a:pPr>
            <a:endParaRPr lang="uk-UA" dirty="0" smtClean="0">
              <a:latin typeface="Arial Narrow"/>
              <a:ea typeface="MS Mincho"/>
              <a:cs typeface="Arial"/>
            </a:endParaRPr>
          </a:p>
          <a:p>
            <a:pPr indent="342900" algn="just">
              <a:spcAft>
                <a:spcPts val="0"/>
              </a:spcAft>
            </a:pPr>
            <a:r>
              <a:rPr lang="uk-UA" sz="2000" dirty="0" smtClean="0">
                <a:latin typeface="Times New Roman" panose="02020603050405020304" pitchFamily="18" charset="0"/>
                <a:ea typeface="MS Mincho"/>
                <a:cs typeface="Times New Roman" panose="02020603050405020304" pitchFamily="18" charset="0"/>
              </a:rPr>
              <a:t>Кошти </a:t>
            </a:r>
            <a:r>
              <a:rPr lang="uk-UA" sz="2000" dirty="0">
                <a:latin typeface="Times New Roman" panose="02020603050405020304" pitchFamily="18" charset="0"/>
                <a:ea typeface="MS Mincho"/>
                <a:cs typeface="Times New Roman" panose="02020603050405020304" pitchFamily="18" charset="0"/>
              </a:rPr>
              <a:t>Фонду загальнообов’язкового державного соціального страхування України на випадок безробіття використовуються на виплату матеріального забезпечення безробітних та надання соціальних послуг у сприянні працевлаштуванню незайнятого населення.</a:t>
            </a:r>
            <a:endParaRPr lang="uk-UA" sz="2000" dirty="0">
              <a:latin typeface="Times New Roman" panose="02020603050405020304" pitchFamily="18" charset="0"/>
              <a:ea typeface="Times New Roman"/>
              <a:cs typeface="Times New Roman" panose="02020603050405020304" pitchFamily="18" charset="0"/>
            </a:endParaRPr>
          </a:p>
          <a:p>
            <a:pPr indent="474980" algn="just">
              <a:spcBef>
                <a:spcPts val="1200"/>
              </a:spcBef>
              <a:spcAft>
                <a:spcPts val="600"/>
              </a:spcAft>
            </a:pPr>
            <a:r>
              <a:rPr lang="uk-UA" sz="2000" b="1" dirty="0">
                <a:latin typeface="Times New Roman" panose="02020603050405020304" pitchFamily="18" charset="0"/>
                <a:ea typeface="MS Mincho"/>
                <a:cs typeface="Times New Roman" panose="02020603050405020304" pitchFamily="18" charset="0"/>
              </a:rPr>
              <a:t>Види матеріального забезпечення:</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допомога по безробіттю,</a:t>
            </a:r>
            <a:r>
              <a:rPr lang="uk-UA" sz="2000" dirty="0">
                <a:latin typeface="Times New Roman" panose="02020603050405020304" pitchFamily="18" charset="0"/>
                <a:ea typeface="MS Mincho"/>
                <a:cs typeface="Times New Roman" panose="02020603050405020304" pitchFamily="18" charset="0"/>
              </a:rPr>
              <a:t> у тому числі одноразова її виплата для організації безробітним підприємницької діяльності;</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матеріальна допомога</a:t>
            </a:r>
            <a:r>
              <a:rPr lang="uk-UA" sz="2000" dirty="0">
                <a:latin typeface="Times New Roman" panose="02020603050405020304" pitchFamily="18" charset="0"/>
                <a:ea typeface="MS Mincho"/>
                <a:cs typeface="Times New Roman" panose="02020603050405020304" pitchFamily="18" charset="0"/>
              </a:rPr>
              <a:t> </a:t>
            </a:r>
            <a:r>
              <a:rPr lang="uk-UA" sz="2000" b="1" i="1" dirty="0">
                <a:latin typeface="Times New Roman" panose="02020603050405020304" pitchFamily="18" charset="0"/>
                <a:ea typeface="MS Mincho"/>
                <a:cs typeface="Times New Roman" panose="02020603050405020304" pitchFamily="18" charset="0"/>
              </a:rPr>
              <a:t>у період професійної підготовки, перепідготовки або підвищення кваліфікації безробітного</a:t>
            </a:r>
            <a:r>
              <a:rPr lang="uk-UA" sz="2000" dirty="0">
                <a:latin typeface="Times New Roman" panose="02020603050405020304" pitchFamily="18" charset="0"/>
                <a:ea typeface="MS Mincho"/>
                <a:cs typeface="Times New Roman" panose="02020603050405020304" pitchFamily="18" charset="0"/>
              </a:rPr>
              <a:t>;</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допомога на поховання</a:t>
            </a:r>
            <a:r>
              <a:rPr lang="uk-UA" sz="2000" dirty="0">
                <a:latin typeface="Times New Roman" panose="02020603050405020304" pitchFamily="18" charset="0"/>
                <a:ea typeface="MS Mincho"/>
                <a:cs typeface="Times New Roman" panose="02020603050405020304" pitchFamily="18" charset="0"/>
              </a:rPr>
              <a:t> у разі смерті безробітного або особи, яка перебувала на його утриманні.</a:t>
            </a:r>
            <a:endParaRPr lang="uk-UA" sz="2000" dirty="0">
              <a:latin typeface="Times New Roman" panose="02020603050405020304" pitchFamily="18" charset="0"/>
              <a:ea typeface="Times New Roman"/>
              <a:cs typeface="Times New Roman" panose="02020603050405020304" pitchFamily="18" charset="0"/>
            </a:endParaRPr>
          </a:p>
          <a:p>
            <a:pPr indent="474980" algn="just">
              <a:spcBef>
                <a:spcPts val="1200"/>
              </a:spcBef>
              <a:spcAft>
                <a:spcPts val="600"/>
              </a:spcAft>
            </a:pPr>
            <a:r>
              <a:rPr lang="uk-UA" sz="2000" b="1" dirty="0">
                <a:latin typeface="Times New Roman" panose="02020603050405020304" pitchFamily="18" charset="0"/>
                <a:ea typeface="MS Mincho"/>
                <a:cs typeface="Times New Roman" panose="02020603050405020304" pitchFamily="18" charset="0"/>
              </a:rPr>
              <a:t>Види соціальних послуг:</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професійна підготовка або перепідготовка, підвищення кваліфікації та профорієнтація;</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пошук підходящої роботи та сприяння у працевлаштуванні,</a:t>
            </a:r>
            <a:r>
              <a:rPr lang="uk-UA" sz="2000" dirty="0">
                <a:latin typeface="Times New Roman" panose="02020603050405020304" pitchFamily="18" charset="0"/>
                <a:ea typeface="MS Mincho"/>
                <a:cs typeface="Times New Roman" panose="02020603050405020304" pitchFamily="18" charset="0"/>
              </a:rPr>
              <a:t> у тому числі шляхом надання роботодавцю дотації на створення додаткових робочих місць для працевлаштування безробітних та фінансування  організації оплачуваних громадських  робіт для безробітних;</a:t>
            </a:r>
            <a:endParaRPr lang="uk-UA" sz="20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tabLst>
                <a:tab pos="228600" algn="l"/>
              </a:tabLst>
            </a:pPr>
            <a:r>
              <a:rPr lang="uk-UA" sz="2000" b="1" i="1" dirty="0">
                <a:latin typeface="Times New Roman" panose="02020603050405020304" pitchFamily="18" charset="0"/>
                <a:ea typeface="MS Mincho"/>
                <a:cs typeface="Times New Roman" panose="02020603050405020304" pitchFamily="18" charset="0"/>
              </a:rPr>
              <a:t>інформаційні та консультаційні послуги</a:t>
            </a:r>
            <a:r>
              <a:rPr lang="uk-UA" sz="2000" dirty="0">
                <a:latin typeface="Times New Roman" panose="02020603050405020304" pitchFamily="18" charset="0"/>
                <a:ea typeface="MS Mincho"/>
                <a:cs typeface="Times New Roman" panose="02020603050405020304" pitchFamily="18" charset="0"/>
              </a:rPr>
              <a:t>, пов'язані з працевлаштуванням.</a:t>
            </a:r>
            <a:endParaRPr lang="uk-UA" sz="2000" dirty="0">
              <a:latin typeface="Times New Roman" panose="02020603050405020304" pitchFamily="18" charset="0"/>
              <a:ea typeface="Times New Roman"/>
              <a:cs typeface="Times New Roman" panose="02020603050405020304" pitchFamily="18" charset="0"/>
            </a:endParaRPr>
          </a:p>
          <a:p>
            <a:pPr algn="just">
              <a:spcAft>
                <a:spcPts val="0"/>
              </a:spcAft>
            </a:pPr>
            <a:r>
              <a:rPr lang="uk-UA" sz="2000" dirty="0">
                <a:latin typeface="Times New Roman" panose="02020603050405020304" pitchFamily="18" charset="0"/>
                <a:ea typeface="MS Mincho"/>
                <a:cs typeface="Times New Roman" panose="02020603050405020304" pitchFamily="18" charset="0"/>
              </a:rPr>
              <a:t> </a:t>
            </a:r>
            <a:endParaRPr lang="uk-UA" sz="20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527652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Объект 4"/>
          <p:cNvGraphicFramePr>
            <a:graphicFrameLocks noChangeAspect="1"/>
          </p:cNvGraphicFramePr>
          <p:nvPr>
            <p:extLst>
              <p:ext uri="{D42A27DB-BD31-4B8C-83A1-F6EECF244321}">
                <p14:modId xmlns:p14="http://schemas.microsoft.com/office/powerpoint/2010/main" val="2022160096"/>
              </p:ext>
            </p:extLst>
          </p:nvPr>
        </p:nvGraphicFramePr>
        <p:xfrm>
          <a:off x="251520" y="-26252"/>
          <a:ext cx="8712968" cy="6597352"/>
        </p:xfrm>
        <a:graphic>
          <a:graphicData uri="http://schemas.openxmlformats.org/presentationml/2006/ole">
            <mc:AlternateContent xmlns:mc="http://schemas.openxmlformats.org/markup-compatibility/2006">
              <mc:Choice xmlns:v="urn:schemas-microsoft-com:vml" Requires="v">
                <p:oleObj spid="_x0000_s34826" name="Лист" r:id="rId3" imgW="6258039" imgH="3552866" progId="Excel.Sheet.8">
                  <p:embed/>
                </p:oleObj>
              </mc:Choice>
              <mc:Fallback>
                <p:oleObj name="Лист" r:id="rId3" imgW="6258039" imgH="3552866" progId="Excel.Shee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252"/>
                        <a:ext cx="8712968" cy="6597352"/>
                      </a:xfrm>
                      <a:prstGeom prst="rect">
                        <a:avLst/>
                      </a:prstGeom>
                      <a:noFill/>
                    </p:spPr>
                  </p:pic>
                </p:oleObj>
              </mc:Fallback>
            </mc:AlternateContent>
          </a:graphicData>
        </a:graphic>
      </p:graphicFrame>
    </p:spTree>
    <p:extLst>
      <p:ext uri="{BB962C8B-B14F-4D97-AF65-F5344CB8AC3E}">
        <p14:creationId xmlns:p14="http://schemas.microsoft.com/office/powerpoint/2010/main" val="3135756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80254344"/>
              </p:ext>
            </p:extLst>
          </p:nvPr>
        </p:nvGraphicFramePr>
        <p:xfrm>
          <a:off x="251520" y="1080225"/>
          <a:ext cx="8784975" cy="5517126"/>
        </p:xfrm>
        <a:graphic>
          <a:graphicData uri="http://schemas.openxmlformats.org/drawingml/2006/table">
            <a:tbl>
              <a:tblPr/>
              <a:tblGrid>
                <a:gridCol w="400718"/>
                <a:gridCol w="2983658"/>
                <a:gridCol w="1152128"/>
                <a:gridCol w="1008112"/>
                <a:gridCol w="1008112"/>
                <a:gridCol w="1008112"/>
                <a:gridCol w="1224135"/>
              </a:tblGrid>
              <a:tr h="884518">
                <a:tc>
                  <a:txBody>
                    <a:bodyPr/>
                    <a:lstStyle/>
                    <a:p>
                      <a:pPr algn="just">
                        <a:spcAft>
                          <a:spcPts val="0"/>
                        </a:spcAft>
                      </a:pPr>
                      <a:r>
                        <a:rPr lang="uk-UA" sz="1400" b="1" dirty="0">
                          <a:effectLst/>
                          <a:latin typeface="Times New Roman" panose="02020603050405020304" pitchFamily="18" charset="0"/>
                          <a:ea typeface="Times New Roman"/>
                          <a:cs typeface="Times New Roman" panose="02020603050405020304" pitchFamily="18" charset="0"/>
                        </a:rPr>
                        <a:t>№ з/п</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dirty="0">
                          <a:effectLst/>
                          <a:latin typeface="Times New Roman" panose="02020603050405020304" pitchFamily="18" charset="0"/>
                          <a:ea typeface="Times New Roman"/>
                          <a:cs typeface="Times New Roman" panose="02020603050405020304" pitchFamily="18" charset="0"/>
                        </a:rPr>
                        <a:t>Показники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spcAft>
                          <a:spcPts val="0"/>
                        </a:spcAft>
                      </a:pPr>
                      <a:r>
                        <a:rPr lang="uk-UA" sz="1400" b="1" dirty="0">
                          <a:effectLst/>
                          <a:latin typeface="Times New Roman" panose="02020603050405020304" pitchFamily="18" charset="0"/>
                          <a:ea typeface="Times New Roman"/>
                          <a:cs typeface="Times New Roman" panose="02020603050405020304" pitchFamily="18" charset="0"/>
                        </a:rPr>
                        <a:t>2007р.</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dirty="0">
                          <a:effectLst/>
                          <a:latin typeface="Times New Roman" panose="02020603050405020304" pitchFamily="18" charset="0"/>
                          <a:ea typeface="Times New Roman"/>
                          <a:cs typeface="Times New Roman" panose="02020603050405020304" pitchFamily="18" charset="0"/>
                        </a:rPr>
                        <a:t>2008р.</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dirty="0">
                          <a:effectLst/>
                          <a:latin typeface="Times New Roman" panose="02020603050405020304" pitchFamily="18" charset="0"/>
                          <a:ea typeface="Times New Roman"/>
                          <a:cs typeface="Times New Roman" panose="02020603050405020304" pitchFamily="18" charset="0"/>
                        </a:rPr>
                        <a:t>2009р.</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dirty="0">
                          <a:effectLst/>
                          <a:latin typeface="Times New Roman" panose="02020603050405020304" pitchFamily="18" charset="0"/>
                          <a:ea typeface="Times New Roman"/>
                          <a:cs typeface="Times New Roman" panose="02020603050405020304" pitchFamily="18" charset="0"/>
                        </a:rPr>
                        <a:t>2010р.</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b="1" dirty="0">
                          <a:effectLst/>
                          <a:latin typeface="Times New Roman" panose="02020603050405020304" pitchFamily="18" charset="0"/>
                          <a:ea typeface="Times New Roman"/>
                          <a:cs typeface="Times New Roman" panose="02020603050405020304" pitchFamily="18" charset="0"/>
                        </a:rPr>
                        <a:t>201</a:t>
                      </a:r>
                      <a:r>
                        <a:rPr lang="en-US" sz="1400" b="1" dirty="0">
                          <a:effectLst/>
                          <a:latin typeface="Times New Roman" panose="02020603050405020304" pitchFamily="18" charset="0"/>
                          <a:ea typeface="Times New Roman"/>
                          <a:cs typeface="Times New Roman" panose="02020603050405020304" pitchFamily="18" charset="0"/>
                        </a:rPr>
                        <a:t>1</a:t>
                      </a:r>
                      <a:r>
                        <a:rPr lang="uk-UA" sz="1400" b="1" dirty="0">
                          <a:effectLst/>
                          <a:latin typeface="Times New Roman" panose="02020603050405020304" pitchFamily="18" charset="0"/>
                          <a:ea typeface="Times New Roman"/>
                          <a:cs typeface="Times New Roman" panose="02020603050405020304" pitchFamily="18" charset="0"/>
                        </a:rPr>
                        <a:t>р.</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33">
                <a:tc gridSpan="7">
                  <a:txBody>
                    <a:bodyPr/>
                    <a:lstStyle/>
                    <a:p>
                      <a:pPr algn="l">
                        <a:spcAft>
                          <a:spcPts val="0"/>
                        </a:spcAft>
                      </a:pPr>
                      <a:r>
                        <a:rPr lang="uk-UA" sz="1400" b="1" dirty="0">
                          <a:effectLst/>
                          <a:latin typeface="Times New Roman" panose="02020603050405020304" pitchFamily="18" charset="0"/>
                          <a:ea typeface="Times New Roman"/>
                          <a:cs typeface="Times New Roman" panose="02020603050405020304" pitchFamily="18" charset="0"/>
                        </a:rPr>
                        <a:t>                                                                               Доходи</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514958">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Залишок коштів на початок року</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137 421,0</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295 752,4</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345 848,7</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267 348,6</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dirty="0">
                          <a:effectLst/>
                          <a:latin typeface="Times New Roman" panose="02020603050405020304" pitchFamily="18" charset="0"/>
                          <a:ea typeface="Times New Roman"/>
                          <a:cs typeface="Times New Roman" panose="02020603050405020304" pitchFamily="18" charset="0"/>
                        </a:rPr>
                        <a:t>658 061,</a:t>
                      </a:r>
                      <a:r>
                        <a:rPr lang="ru-RU" sz="1400" b="1" dirty="0">
                          <a:effectLst/>
                          <a:latin typeface="Times New Roman" panose="02020603050405020304" pitchFamily="18" charset="0"/>
                          <a:ea typeface="Times New Roman"/>
                          <a:cs typeface="Times New Roman" panose="02020603050405020304" pitchFamily="18" charset="0"/>
                        </a:rPr>
                        <a:t>0</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958">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в т.ч. резерв Фонду за попередній рік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21 588,7</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24 931,9</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40 853,8</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64 593,0</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57 518,7</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09">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Надходження в поточному році</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3 718 096,9</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4 463 101,6</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5 804 385,0</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b="1">
                          <a:effectLst/>
                          <a:latin typeface="Times New Roman" panose="02020603050405020304" pitchFamily="18" charset="0"/>
                          <a:ea typeface="Times New Roman"/>
                          <a:cs typeface="Times New Roman" panose="02020603050405020304" pitchFamily="18" charset="0"/>
                        </a:rPr>
                        <a:t>7</a:t>
                      </a:r>
                      <a:r>
                        <a:rPr lang="ru-RU" sz="1400" b="1">
                          <a:effectLst/>
                          <a:latin typeface="Times New Roman" panose="02020603050405020304" pitchFamily="18" charset="0"/>
                          <a:ea typeface="Times New Roman"/>
                          <a:cs typeface="Times New Roman" panose="02020603050405020304" pitchFamily="18" charset="0"/>
                        </a:rPr>
                        <a:t> </a:t>
                      </a:r>
                      <a:r>
                        <a:rPr lang="en-US" sz="1400" b="1">
                          <a:effectLst/>
                          <a:latin typeface="Times New Roman" panose="02020603050405020304" pitchFamily="18" charset="0"/>
                          <a:ea typeface="Times New Roman"/>
                          <a:cs typeface="Times New Roman" panose="02020603050405020304" pitchFamily="18" charset="0"/>
                        </a:rPr>
                        <a:t>189 952</a:t>
                      </a:r>
                      <a:r>
                        <a:rPr lang="ru-RU" sz="1400" b="1">
                          <a:effectLst/>
                          <a:latin typeface="Times New Roman" panose="02020603050405020304" pitchFamily="18" charset="0"/>
                          <a:ea typeface="Times New Roman"/>
                          <a:cs typeface="Times New Roman" panose="02020603050405020304" pitchFamily="18" charset="0"/>
                        </a:rPr>
                        <a:t>,</a:t>
                      </a:r>
                      <a:r>
                        <a:rPr lang="en-US" sz="1400" b="1">
                          <a:effectLst/>
                          <a:latin typeface="Times New Roman" panose="02020603050405020304" pitchFamily="18" charset="0"/>
                          <a:ea typeface="Times New Roman"/>
                          <a:cs typeface="Times New Roman" panose="02020603050405020304" pitchFamily="18" charset="0"/>
                        </a:rPr>
                        <a:t>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effectLst/>
                          <a:latin typeface="Times New Roman" panose="02020603050405020304" pitchFamily="18" charset="0"/>
                          <a:ea typeface="Times New Roman"/>
                          <a:cs typeface="Times New Roman" panose="02020603050405020304" pitchFamily="18" charset="0"/>
                        </a:rPr>
                        <a:t>8 075 633,4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76">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    з них: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 </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2400">
                <a:tc>
                  <a:txBody>
                    <a:bodyPr/>
                    <a:lstStyle/>
                    <a:p>
                      <a:pPr algn="l">
                        <a:spcAft>
                          <a:spcPts val="0"/>
                        </a:spcAft>
                      </a:pPr>
                      <a:r>
                        <a:rPr lang="uk-UA" sz="1400">
                          <a:effectLst/>
                          <a:latin typeface="Times New Roman" panose="02020603050405020304" pitchFamily="18" charset="0"/>
                          <a:ea typeface="Times New Roman"/>
                          <a:cs typeface="Times New Roman" panose="02020603050405020304" pitchFamily="18" charset="0"/>
                        </a:rPr>
                        <a:t>2.1 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Страхові внески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3 594 792,9</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4 717 239,4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5 759 148,2</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7 121 204,3</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7 982 120,6</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76">
                <a:tc>
                  <a:txBody>
                    <a:bodyPr/>
                    <a:lstStyle/>
                    <a:p>
                      <a:pPr algn="l">
                        <a:spcAft>
                          <a:spcPts val="0"/>
                        </a:spcAft>
                      </a:pPr>
                      <a:r>
                        <a:rPr lang="uk-UA" sz="1400">
                          <a:effectLst/>
                          <a:latin typeface="Times New Roman" panose="02020603050405020304" pitchFamily="18" charset="0"/>
                          <a:ea typeface="Times New Roman"/>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Інші</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23 072,4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42 580,3</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44 799,3</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67 198,8</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72 594,4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61">
                <a:tc>
                  <a:txBody>
                    <a:bodyPr/>
                    <a:lstStyle/>
                    <a:p>
                      <a:pPr algn="l">
                        <a:spcAft>
                          <a:spcPts val="0"/>
                        </a:spcAft>
                      </a:pPr>
                      <a:r>
                        <a:rPr lang="uk-UA" sz="1400">
                          <a:effectLst/>
                          <a:latin typeface="Times New Roman" panose="02020603050405020304" pitchFamily="18" charset="0"/>
                          <a:ea typeface="Times New Roman"/>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Кошти Державного бюджету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100 231,6</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3 281,9</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437,5</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1 549,3</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20 918,4</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337">
                <a:tc>
                  <a:txBody>
                    <a:bodyPr/>
                    <a:lstStyle/>
                    <a:p>
                      <a:pPr algn="just">
                        <a:spcAft>
                          <a:spcPts val="0"/>
                        </a:spcAft>
                      </a:pPr>
                      <a:r>
                        <a:rPr lang="uk-UA" sz="1400">
                          <a:solidFill>
                            <a:srgbClr val="008000"/>
                          </a:solidFill>
                          <a:effectLst/>
                          <a:latin typeface="Times New Roman" panose="02020603050405020304" pitchFamily="18" charset="0"/>
                          <a:ea typeface="Times New Roman"/>
                          <a:cs typeface="Times New Roman" panose="02020603050405020304" pitchFamily="18" charset="0"/>
                        </a:rPr>
                        <a:t> </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a:effectLst/>
                          <a:latin typeface="Times New Roman" panose="02020603050405020304" pitchFamily="18" charset="0"/>
                          <a:ea typeface="Times New Roman"/>
                          <a:cs typeface="Times New Roman" panose="02020603050405020304" pitchFamily="18" charset="0"/>
                        </a:rPr>
                        <a:t>Всього доходів</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3 855 517,9</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5 058 854,0</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6 150 233,7</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7 457 301,0</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dirty="0">
                          <a:effectLst/>
                          <a:latin typeface="Times New Roman" panose="02020603050405020304" pitchFamily="18" charset="0"/>
                          <a:ea typeface="Times New Roman"/>
                          <a:cs typeface="Times New Roman" panose="02020603050405020304" pitchFamily="18" charset="0"/>
                        </a:rPr>
                        <a:t>8 733 694,4</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1520" y="57457"/>
            <a:ext cx="8136904" cy="1015663"/>
          </a:xfrm>
          <a:prstGeom prst="rect">
            <a:avLst/>
          </a:prstGeom>
          <a:solidFill>
            <a:srgbClr val="E8D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Виконання бюджету Фонду загальнообов’язкового державного соціального  страхування України на випадок безробіття</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r" defTabSz="914400" rtl="0" eaLnBrk="0" fontAlgn="base" latinLnBrk="0" hangingPunct="0">
              <a:lnSpc>
                <a:spcPct val="100000"/>
              </a:lnSpc>
              <a:spcBef>
                <a:spcPct val="0"/>
              </a:spcBef>
              <a:spcAft>
                <a:spcPct val="0"/>
              </a:spcAft>
              <a:buClrTx/>
              <a:buSzTx/>
              <a:buFontTx/>
              <a:buNone/>
              <a:tabLst/>
            </a:pPr>
            <a:r>
              <a:rPr kumimoji="0" lang="uk-UA" altLang="uk-UA" sz="2000" b="0" i="1"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тис.грн</a:t>
            </a:r>
            <a:r>
              <a:rPr kumimoji="0" lang="uk-UA" altLang="uk-UA" sz="2000" b="0" i="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3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4643695"/>
              </p:ext>
            </p:extLst>
          </p:nvPr>
        </p:nvGraphicFramePr>
        <p:xfrm>
          <a:off x="539552" y="188640"/>
          <a:ext cx="8424935" cy="5904657"/>
        </p:xfrm>
        <a:graphic>
          <a:graphicData uri="http://schemas.openxmlformats.org/drawingml/2006/table">
            <a:tbl>
              <a:tblPr/>
              <a:tblGrid>
                <a:gridCol w="384296"/>
                <a:gridCol w="3310852"/>
                <a:gridCol w="1034641"/>
                <a:gridCol w="886835"/>
                <a:gridCol w="1034641"/>
                <a:gridCol w="886835"/>
                <a:gridCol w="886835"/>
              </a:tblGrid>
              <a:tr h="234170">
                <a:tc gridSpan="7">
                  <a:txBody>
                    <a:bodyPr/>
                    <a:lstStyle/>
                    <a:p>
                      <a:pPr algn="l">
                        <a:spcAft>
                          <a:spcPts val="0"/>
                        </a:spcAft>
                      </a:pPr>
                      <a:r>
                        <a:rPr lang="uk-UA" sz="1200" b="1" dirty="0">
                          <a:effectLst/>
                          <a:latin typeface="Times New Roman" panose="02020603050405020304" pitchFamily="18" charset="0"/>
                          <a:ea typeface="Times New Roman"/>
                          <a:cs typeface="Times New Roman" panose="02020603050405020304" pitchFamily="18" charset="0"/>
                        </a:rPr>
                        <a:t>                                                                              Видатки</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36041">
                <a:tc>
                  <a:txBody>
                    <a:bodyPr/>
                    <a:lstStyle/>
                    <a:p>
                      <a:pPr algn="just">
                        <a:spcAft>
                          <a:spcPts val="0"/>
                        </a:spcAft>
                      </a:pPr>
                      <a:r>
                        <a:rPr lang="uk-UA" sz="600">
                          <a:effectLst/>
                          <a:latin typeface="Arial"/>
                          <a:ea typeface="Times New Roman"/>
                          <a:cs typeface="Times New Roman"/>
                        </a:rPr>
                        <a:t>1</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dirty="0">
                          <a:effectLst/>
                          <a:latin typeface="Times New Roman" panose="02020603050405020304" pitchFamily="18" charset="0"/>
                          <a:ea typeface="Times New Roman"/>
                          <a:cs typeface="Times New Roman" panose="02020603050405020304" pitchFamily="18" charset="0"/>
                        </a:rPr>
                        <a:t>Матеріальне забезпечення та соціальні послуги, всього</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2 474 688,2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3 519 161,0</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4 863 823,2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4 770 146,8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6 059 882,9</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064">
                <a:tc>
                  <a:txBody>
                    <a:bodyPr/>
                    <a:lstStyle/>
                    <a:p>
                      <a:pPr algn="just">
                        <a:spcAft>
                          <a:spcPts val="0"/>
                        </a:spcAft>
                      </a:pPr>
                      <a:r>
                        <a:rPr lang="uk-UA" sz="600" dirty="0">
                          <a:effectLst/>
                          <a:latin typeface="Arial"/>
                          <a:ea typeface="Times New Roman"/>
                          <a:cs typeface="Times New Roman"/>
                        </a:rPr>
                        <a:t>2</a:t>
                      </a:r>
                      <a:endParaRPr lang="uk-UA" sz="900" dirty="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dirty="0">
                          <a:effectLst/>
                          <a:latin typeface="Times New Roman" panose="02020603050405020304" pitchFamily="18" charset="0"/>
                          <a:ea typeface="Times New Roman"/>
                          <a:cs typeface="Times New Roman" panose="02020603050405020304" pitchFamily="18" charset="0"/>
                        </a:rPr>
                        <a:t>Розвиток та супроводження Єдиної інформаційно-аналітичної   системи державної служби зайнятості</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62 049,3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97 567,5</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66 739,6</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178 783,5</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181 198,8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064">
                <a:tc>
                  <a:txBody>
                    <a:bodyPr/>
                    <a:lstStyle/>
                    <a:p>
                      <a:pPr algn="just">
                        <a:spcAft>
                          <a:spcPts val="0"/>
                        </a:spcAft>
                      </a:pPr>
                      <a:r>
                        <a:rPr lang="uk-UA" sz="600">
                          <a:effectLst/>
                          <a:latin typeface="Arial"/>
                          <a:ea typeface="Times New Roman"/>
                          <a:cs typeface="Times New Roman"/>
                        </a:rPr>
                        <a:t>3</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dirty="0">
                          <a:effectLst/>
                          <a:latin typeface="Times New Roman" panose="02020603050405020304" pitchFamily="18" charset="0"/>
                          <a:ea typeface="Times New Roman"/>
                          <a:cs typeface="Times New Roman" panose="02020603050405020304" pitchFamily="18" charset="0"/>
                        </a:rPr>
                        <a:t>Відшкодування Пенсійному фонду витрат, пов’язаних із  достроковим  виходом працівників  на пенсію </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150 197,1</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11 082,8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6 736,3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24 427,3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90 618,2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149">
                <a:tc>
                  <a:txBody>
                    <a:bodyPr/>
                    <a:lstStyle/>
                    <a:p>
                      <a:pPr algn="just">
                        <a:spcAft>
                          <a:spcPts val="0"/>
                        </a:spcAft>
                      </a:pPr>
                      <a:r>
                        <a:rPr lang="uk-UA" sz="600">
                          <a:effectLst/>
                          <a:latin typeface="Arial"/>
                          <a:ea typeface="Times New Roman"/>
                          <a:cs typeface="Times New Roman"/>
                        </a:rPr>
                        <a:t>4</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Утримання та забезпечення діяльності виконавчої дирекції та її робочих органів, ІПК ДСЗ, управління Фондом</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583 451,3</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846 648,5</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846 349,2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1 061 330,2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1 232 527,0</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064">
                <a:tc>
                  <a:txBody>
                    <a:bodyPr/>
                    <a:lstStyle/>
                    <a:p>
                      <a:pPr algn="just">
                        <a:spcAft>
                          <a:spcPts val="0"/>
                        </a:spcAft>
                      </a:pPr>
                      <a:r>
                        <a:rPr lang="uk-UA" sz="600">
                          <a:effectLst/>
                          <a:latin typeface="Arial"/>
                          <a:ea typeface="Times New Roman"/>
                          <a:cs typeface="Times New Roman"/>
                        </a:rPr>
                        <a:t>5</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Створення умов прийому</a:t>
                      </a:r>
                      <a:r>
                        <a:rPr lang="ru-RU" sz="1200" b="1">
                          <a:effectLst/>
                          <a:latin typeface="Times New Roman" panose="02020603050405020304" pitchFamily="18" charset="0"/>
                          <a:ea typeface="Times New Roman"/>
                          <a:cs typeface="Times New Roman" panose="02020603050405020304" pitchFamily="18" charset="0"/>
                        </a:rPr>
                        <a:t>, </a:t>
                      </a:r>
                      <a:r>
                        <a:rPr lang="uk-UA" sz="1200" b="1">
                          <a:effectLst/>
                          <a:latin typeface="Times New Roman" panose="02020603050405020304" pitchFamily="18" charset="0"/>
                          <a:ea typeface="Times New Roman"/>
                          <a:cs typeface="Times New Roman" panose="02020603050405020304" pitchFamily="18" charset="0"/>
                        </a:rPr>
                        <a:t>надання соціальних послуг та розвиток матеріальної бази </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159 384,3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238 545,5</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99 236,8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406 654,4</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216 869,7</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2086">
                <a:tc>
                  <a:txBody>
                    <a:bodyPr/>
                    <a:lstStyle/>
                    <a:p>
                      <a:pPr algn="just">
                        <a:spcAft>
                          <a:spcPts val="0"/>
                        </a:spcAft>
                      </a:pPr>
                      <a:r>
                        <a:rPr lang="uk-UA" sz="600">
                          <a:effectLst/>
                          <a:latin typeface="Arial"/>
                          <a:ea typeface="Times New Roman"/>
                          <a:cs typeface="Times New Roman"/>
                        </a:rPr>
                        <a:t>6</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Спрямування коштів на створення нових робочих місць для забезпечення зайнятості мешканців вугледобувних регіонів*</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129 995,3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х</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х</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357 802,4</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362 007,1</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2">
                <a:tc>
                  <a:txBody>
                    <a:bodyPr/>
                    <a:lstStyle/>
                    <a:p>
                      <a:pPr algn="just">
                        <a:spcAft>
                          <a:spcPts val="0"/>
                        </a:spcAft>
                      </a:pPr>
                      <a:r>
                        <a:rPr lang="uk-UA" sz="600">
                          <a:effectLst/>
                          <a:latin typeface="Arial"/>
                          <a:ea typeface="Times New Roman"/>
                          <a:cs typeface="Times New Roman"/>
                        </a:rPr>
                        <a:t>7</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Резерв Фонду</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24 931,9</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40 853,8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64 593,0</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57 518,7</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54 004,2</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09">
                <a:tc>
                  <a:txBody>
                    <a:bodyPr/>
                    <a:lstStyle/>
                    <a:p>
                      <a:pPr algn="just">
                        <a:spcAft>
                          <a:spcPts val="0"/>
                        </a:spcAft>
                      </a:pPr>
                      <a:r>
                        <a:rPr lang="uk-UA" sz="600">
                          <a:effectLst/>
                          <a:latin typeface="Arial"/>
                          <a:ea typeface="Times New Roman"/>
                          <a:cs typeface="Times New Roman"/>
                        </a:rPr>
                        <a:t>8</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Перерахування залишків коштів</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х</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х</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х</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95,4</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0,4</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02">
                <a:tc>
                  <a:txBody>
                    <a:bodyPr/>
                    <a:lstStyle/>
                    <a:p>
                      <a:pPr algn="just">
                        <a:spcAft>
                          <a:spcPts val="0"/>
                        </a:spcAft>
                      </a:pPr>
                      <a:r>
                        <a:rPr lang="uk-UA" sz="600">
                          <a:effectLst/>
                          <a:latin typeface="Arial"/>
                          <a:ea typeface="Times New Roman"/>
                          <a:cs typeface="Times New Roman"/>
                        </a:rPr>
                        <a:t>9</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Всього видатків</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3 584 697,4</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4 753 859,1</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5 947 478,1</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6 856 758,7</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8 197 108,3</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2086">
                <a:tc>
                  <a:txBody>
                    <a:bodyPr/>
                    <a:lstStyle/>
                    <a:p>
                      <a:pPr algn="just">
                        <a:spcAft>
                          <a:spcPts val="0"/>
                        </a:spcAft>
                      </a:pPr>
                      <a:r>
                        <a:rPr lang="uk-UA" sz="600">
                          <a:effectLst/>
                          <a:latin typeface="Arial"/>
                          <a:ea typeface="Times New Roman"/>
                          <a:cs typeface="Times New Roman"/>
                        </a:rPr>
                        <a:t> </a:t>
                      </a:r>
                      <a:endParaRPr lang="uk-UA" sz="900">
                        <a:effectLst/>
                        <a:latin typeface="Arial Narrow"/>
                        <a:ea typeface="Times New Roman"/>
                        <a:cs typeface="Times New Roman"/>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200" b="1">
                          <a:effectLst/>
                          <a:latin typeface="Times New Roman" panose="02020603050405020304" pitchFamily="18" charset="0"/>
                          <a:ea typeface="Times New Roman"/>
                          <a:cs typeface="Times New Roman" panose="02020603050405020304" pitchFamily="18" charset="0"/>
                        </a:rPr>
                        <a:t>Частина єдиного соціального внеску на  загальнообов’язкове державне соціальне страхування України на випадок безробіття**</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a:effectLst/>
                          <a:latin typeface="Times New Roman" panose="02020603050405020304" pitchFamily="18" charset="0"/>
                          <a:ea typeface="Times New Roman"/>
                          <a:cs typeface="Times New Roman" panose="02020603050405020304" pitchFamily="18" charset="0"/>
                        </a:rPr>
                        <a:t>1,8</a:t>
                      </a:r>
                      <a:endParaRPr lang="uk-UA" sz="120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2,2</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2,2</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200" b="1" dirty="0">
                          <a:effectLst/>
                          <a:latin typeface="Times New Roman" panose="02020603050405020304" pitchFamily="18" charset="0"/>
                          <a:ea typeface="Times New Roman"/>
                          <a:cs typeface="Times New Roman" panose="02020603050405020304" pitchFamily="18" charset="0"/>
                        </a:rPr>
                        <a:t>2,1</a:t>
                      </a:r>
                      <a:endParaRPr lang="uk-UA" sz="1200" dirty="0">
                        <a:effectLst/>
                        <a:latin typeface="Times New Roman" panose="02020603050405020304" pitchFamily="18" charset="0"/>
                        <a:ea typeface="Times New Roman"/>
                        <a:cs typeface="Times New Roman" panose="02020603050405020304" pitchFamily="18" charset="0"/>
                      </a:endParaRPr>
                    </a:p>
                  </a:txBody>
                  <a:tcPr marL="48778" marR="48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0719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72740769"/>
              </p:ext>
            </p:extLst>
          </p:nvPr>
        </p:nvGraphicFramePr>
        <p:xfrm>
          <a:off x="323527" y="332654"/>
          <a:ext cx="8640960" cy="6424245"/>
        </p:xfrm>
        <a:graphic>
          <a:graphicData uri="http://schemas.openxmlformats.org/drawingml/2006/table">
            <a:tbl>
              <a:tblPr/>
              <a:tblGrid>
                <a:gridCol w="394149"/>
                <a:gridCol w="3395746"/>
                <a:gridCol w="1061170"/>
                <a:gridCol w="909575"/>
                <a:gridCol w="1061170"/>
                <a:gridCol w="909575"/>
                <a:gridCol w="909575"/>
              </a:tblGrid>
              <a:tr h="258062">
                <a:tc gridSpan="7">
                  <a:txBody>
                    <a:bodyPr/>
                    <a:lstStyle/>
                    <a:p>
                      <a:pPr algn="l">
                        <a:spcAft>
                          <a:spcPts val="0"/>
                        </a:spcAft>
                      </a:pPr>
                      <a:r>
                        <a:rPr lang="uk-UA" sz="1400" b="1" dirty="0">
                          <a:effectLst/>
                          <a:latin typeface="Times New Roman" panose="02020603050405020304" pitchFamily="18" charset="0"/>
                          <a:ea typeface="Times New Roman"/>
                          <a:cs typeface="Times New Roman" panose="02020603050405020304" pitchFamily="18" charset="0"/>
                        </a:rPr>
                        <a:t>                                                                              Видатки</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80531">
                <a:tc>
                  <a:txBody>
                    <a:bodyPr/>
                    <a:lstStyle/>
                    <a:p>
                      <a:pPr algn="just">
                        <a:spcAft>
                          <a:spcPts val="0"/>
                        </a:spcAft>
                      </a:pPr>
                      <a:r>
                        <a:rPr lang="uk-UA" sz="900">
                          <a:effectLst/>
                          <a:latin typeface="Arial"/>
                          <a:ea typeface="Times New Roman"/>
                          <a:cs typeface="Times New Roman"/>
                        </a:rPr>
                        <a:t>1</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b="1" dirty="0">
                          <a:effectLst/>
                          <a:latin typeface="Times New Roman" panose="02020603050405020304" pitchFamily="18" charset="0"/>
                          <a:ea typeface="Times New Roman"/>
                          <a:cs typeface="Times New Roman" panose="02020603050405020304" pitchFamily="18" charset="0"/>
                        </a:rPr>
                        <a:t>Матеріальне забезпечення та соціальні послуги, всього</a:t>
                      </a:r>
                      <a:endParaRPr lang="uk-UA"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2 474 688,2</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3 519 161,0</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4 863 823,2</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4 770 146,8</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b="1">
                          <a:effectLst/>
                          <a:latin typeface="Times New Roman" panose="02020603050405020304" pitchFamily="18" charset="0"/>
                          <a:ea typeface="Times New Roman"/>
                          <a:cs typeface="Times New Roman" panose="02020603050405020304" pitchFamily="18" charset="0"/>
                        </a:rPr>
                        <a:t>6 059 882,9</a:t>
                      </a:r>
                      <a:endParaRPr lang="uk-UA" sz="140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061">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dirty="0">
                          <a:effectLst/>
                          <a:latin typeface="Times New Roman" panose="02020603050405020304" pitchFamily="18" charset="0"/>
                          <a:ea typeface="Times New Roman"/>
                          <a:cs typeface="Times New Roman" panose="02020603050405020304" pitchFamily="18" charset="0"/>
                        </a:rPr>
                        <a:t>Допомога по безробіттю та матеріальна допомога у період професійної підготовки, перепідготовки або підвищення кваліфікації безробітного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1 771 886,8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2 352 076,4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4 031 457,2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3 023 462,7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3 772 803,9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96">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Одноразова виплата допомоги по безробіттю для організації безробітними підприємницької діяльності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96 337,9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182 977,2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1 431,5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107 522,4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159 427,5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65">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Допомога на поховання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1 593,9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1 682,1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1 688,5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1 203,6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1 406,4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96">
                <a:tc>
                  <a:txBody>
                    <a:bodyPr/>
                    <a:lstStyle/>
                    <a:p>
                      <a:pPr algn="just">
                        <a:spcAft>
                          <a:spcPts val="0"/>
                        </a:spcAft>
                      </a:pPr>
                      <a:r>
                        <a:rPr lang="uk-UA" sz="900" dirty="0">
                          <a:effectLst/>
                          <a:latin typeface="Arial"/>
                          <a:ea typeface="Times New Roman"/>
                          <a:cs typeface="Times New Roman"/>
                        </a:rPr>
                        <a:t> </a:t>
                      </a:r>
                      <a:endParaRPr lang="uk-UA" sz="1200" dirty="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Комісійна винагорода банкам за здійснення виплат матеріального забезпечення незайнятому населенню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5 196,0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7114,7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11 233,7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8 695,5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10 930,6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531">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Професійна підготовка,  перепідготовка та підвищення кваліфікації  безробітних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121 709,3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230 772,9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277 519,1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689 285,9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550 709,0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531">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Організація громадських робіт для безробітних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83 013,9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106 728,5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71 169,3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186 452,1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301 363,8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531">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Працевлаштування безробітних шляхом надання дотацій роботодавцям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294 424,2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383 457,3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368 933,2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404 185,3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874 470,3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96">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Інформаційні та консультаційні послуги, пов’язані з працевлаштуванням, та їх забезпечення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100 526,2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254 351,9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59 890,5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133 505,6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172 440,5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65">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Профорієнтація та її забезпечення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29 197,7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213 144,9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216 330,9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531">
                <a:tc>
                  <a:txBody>
                    <a:bodyPr/>
                    <a:lstStyle/>
                    <a:p>
                      <a:pPr algn="just">
                        <a:spcAft>
                          <a:spcPts val="0"/>
                        </a:spcAft>
                      </a:pPr>
                      <a:r>
                        <a:rPr lang="uk-UA" sz="900">
                          <a:effectLst/>
                          <a:latin typeface="Arial"/>
                          <a:ea typeface="Times New Roman"/>
                          <a:cs typeface="Times New Roman"/>
                        </a:rPr>
                        <a:t> </a:t>
                      </a:r>
                      <a:endParaRPr lang="uk-UA" sz="1200">
                        <a:effectLst/>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panose="02020603050405020304" pitchFamily="18" charset="0"/>
                          <a:ea typeface="Times New Roman"/>
                          <a:cs typeface="Times New Roman" panose="02020603050405020304" pitchFamily="18" charset="0"/>
                        </a:rPr>
                        <a:t>Допомога по частковому безробіттю, профілактика настання страхових випадків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11 302,5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a:effectLst/>
                          <a:latin typeface="Times New Roman" panose="02020603050405020304" pitchFamily="18" charset="0"/>
                          <a:ea typeface="Times New Roman"/>
                          <a:cs typeface="Times New Roman" panose="02020603050405020304" pitchFamily="18" charset="0"/>
                        </a:rPr>
                        <a:t>2 718,8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uk-UA" sz="1400" dirty="0">
                          <a:effectLst/>
                          <a:latin typeface="Times New Roman" panose="02020603050405020304" pitchFamily="18" charset="0"/>
                          <a:ea typeface="Times New Roman"/>
                          <a:cs typeface="Times New Roman" panose="02020603050405020304" pitchFamily="18" charset="0"/>
                        </a:rPr>
                        <a:t>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2196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640960" cy="6971139"/>
          </a:xfrm>
          <a:prstGeom prst="rect">
            <a:avLst/>
          </a:prstGeom>
        </p:spPr>
        <p:txBody>
          <a:bodyPr wrap="square">
            <a:spAutoFit/>
          </a:bodyPr>
          <a:lstStyle/>
          <a:p>
            <a:pPr lvl="0" algn="just">
              <a:spcAft>
                <a:spcPts val="0"/>
              </a:spcAft>
              <a:tabLst>
                <a:tab pos="228600" algn="l"/>
              </a:tabLst>
            </a:pPr>
            <a:r>
              <a:rPr lang="uk-UA" b="1" dirty="0" smtClean="0">
                <a:latin typeface="Times New Roman"/>
                <a:ea typeface="Times New Roman"/>
              </a:rPr>
              <a:t>5. Фонд </a:t>
            </a:r>
            <a:r>
              <a:rPr lang="uk-UA" b="1" dirty="0">
                <a:latin typeface="Times New Roman"/>
                <a:ea typeface="Times New Roman"/>
              </a:rPr>
              <a:t>соціального страхування від нещасних випадків на виробництві та професійних захворювань</a:t>
            </a:r>
            <a:endParaRPr lang="uk-UA" sz="1100" dirty="0">
              <a:latin typeface="Times New Roman"/>
              <a:ea typeface="Times New Roman"/>
            </a:endParaRPr>
          </a:p>
          <a:p>
            <a:pPr algn="just"/>
            <a:r>
              <a:rPr lang="ru-RU" b="1" dirty="0">
                <a:latin typeface="Times New Roman"/>
                <a:ea typeface="Times New Roman"/>
              </a:rPr>
              <a:t> </a:t>
            </a:r>
            <a:r>
              <a:rPr lang="uk-UA" sz="2000" dirty="0">
                <a:latin typeface="Times New Roman" panose="02020603050405020304" pitchFamily="18" charset="0"/>
                <a:cs typeface="Times New Roman" panose="02020603050405020304" pitchFamily="18" charset="0"/>
              </a:rPr>
              <a:t>Страхування від нещасного випадку на виробництві та професійного захворювання, які призвели до втрати працездатності або загибелі застрахованих на виробництві, є важливою складовою системи загальнообов’язкового державного соціального страхування в Україні. Стабільне та ефективне його функціонування – необхідна умова для забезпечення конституційних гарантій щодо соціального захисту, охорони життя та здоров</a:t>
            </a:r>
            <a:r>
              <a:rPr lang="ru-RU" sz="2000"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я громадян у процесі їх трудової діяльності. </a:t>
            </a:r>
          </a:p>
          <a:p>
            <a:pPr algn="just"/>
            <a:r>
              <a:rPr lang="uk-UA" sz="2000" dirty="0">
                <a:latin typeface="Times New Roman" panose="02020603050405020304" pitchFamily="18" charset="0"/>
                <a:cs typeface="Times New Roman" panose="02020603050405020304" pitchFamily="18" charset="0"/>
              </a:rPr>
              <a:t>Шлях становлення та розвитку, який пройшов з 2001 року Фонд соціального страхування від нещасних випадків на виробництві та професійних захворювань України засвідчив, що надійна та ефективна його робота, є необхідною умовою соціальної стабільності українського суспільства.</a:t>
            </a:r>
          </a:p>
          <a:p>
            <a:pPr algn="just"/>
            <a:r>
              <a:rPr lang="uk-UA" sz="2000" dirty="0">
                <a:latin typeface="Times New Roman" panose="02020603050405020304" pitchFamily="18" charset="0"/>
                <a:cs typeface="Times New Roman" panose="02020603050405020304" pitchFamily="18" charset="0"/>
              </a:rPr>
              <a:t>		</a:t>
            </a:r>
            <a:r>
              <a:rPr lang="uk-UA" sz="2000" b="1"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Основними напрямами </a:t>
            </a:r>
            <a:r>
              <a:rPr lang="uk-UA" sz="20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діяльності Фонду відповідно до законодавства України є:</a:t>
            </a:r>
            <a:r>
              <a:rPr lang="uk-UA" sz="2000" dirty="0">
                <a:latin typeface="Times New Roman" panose="02020603050405020304" pitchFamily="18" charset="0"/>
                <a:cs typeface="Times New Roman" panose="02020603050405020304" pitchFamily="18" charset="0"/>
              </a:rPr>
              <a:t> </a:t>
            </a:r>
          </a:p>
          <a:p>
            <a:pPr lvl="0" algn="just"/>
            <a:r>
              <a:rPr lang="uk-UA" sz="2000" dirty="0" smtClean="0">
                <a:latin typeface="Times New Roman" panose="02020603050405020304" pitchFamily="18" charset="0"/>
                <a:cs typeface="Times New Roman" panose="02020603050405020304" pitchFamily="18" charset="0"/>
              </a:rPr>
              <a:t>- проведення </a:t>
            </a:r>
            <a:r>
              <a:rPr lang="uk-UA" sz="2000" dirty="0">
                <a:latin typeface="Times New Roman" panose="02020603050405020304" pitchFamily="18" charset="0"/>
                <a:cs typeface="Times New Roman" panose="02020603050405020304" pitchFamily="18" charset="0"/>
              </a:rPr>
              <a:t>профілактичних заходів, спрямованих на усунення шкідливих і небезпечних виробничих факторів, запобігання нещасним випадкам на виробництві, професійним захворюванням та іншим випадкам загрози здоров’ю застрахованих, викликаних умовами праці</a:t>
            </a:r>
            <a:r>
              <a:rPr lang="ru-RU"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lvl="0" algn="just"/>
            <a:r>
              <a:rPr lang="uk-UA" sz="2000" dirty="0" smtClean="0">
                <a:latin typeface="Times New Roman" panose="02020603050405020304" pitchFamily="18" charset="0"/>
                <a:cs typeface="Times New Roman" panose="02020603050405020304" pitchFamily="18" charset="0"/>
              </a:rPr>
              <a:t>- сприяння </a:t>
            </a:r>
            <a:r>
              <a:rPr lang="uk-UA" sz="2000" dirty="0">
                <a:latin typeface="Times New Roman" panose="02020603050405020304" pitchFamily="18" charset="0"/>
                <a:cs typeface="Times New Roman" panose="02020603050405020304" pitchFamily="18" charset="0"/>
              </a:rPr>
              <a:t>створенню умов для відновлення здоров</a:t>
            </a:r>
            <a:r>
              <a:rPr lang="ru-RU" sz="2000"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я та працездатності потерпілих на виробництві</a:t>
            </a:r>
            <a:r>
              <a:rPr lang="ru-RU"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lvl="0" algn="just"/>
            <a:r>
              <a:rPr lang="uk-UA" sz="2000" dirty="0" smtClean="0">
                <a:latin typeface="Times New Roman" panose="02020603050405020304" pitchFamily="18" charset="0"/>
                <a:cs typeface="Times New Roman" panose="02020603050405020304" pitchFamily="18" charset="0"/>
              </a:rPr>
              <a:t>- відшкодування </a:t>
            </a:r>
            <a:r>
              <a:rPr lang="uk-UA" sz="2000" dirty="0">
                <a:latin typeface="Times New Roman" panose="02020603050405020304" pitchFamily="18" charset="0"/>
                <a:cs typeface="Times New Roman" panose="02020603050405020304" pitchFamily="18" charset="0"/>
              </a:rPr>
              <a:t>матеріальної шкоди застрахованим і членам їх сімей</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a:p>
            <a:pPr marL="228600" algn="just">
              <a:spcAft>
                <a:spcPts val="0"/>
              </a:spcAft>
            </a:pPr>
            <a:endParaRPr lang="uk-UA" sz="1100" dirty="0">
              <a:effectLst/>
              <a:latin typeface="Times New Roman"/>
              <a:ea typeface="Times New Roman"/>
            </a:endParaRPr>
          </a:p>
        </p:txBody>
      </p:sp>
    </p:spTree>
    <p:extLst>
      <p:ext uri="{BB962C8B-B14F-4D97-AF65-F5344CB8AC3E}">
        <p14:creationId xmlns:p14="http://schemas.microsoft.com/office/powerpoint/2010/main" val="3272384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856984"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417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335846"/>
            <a:ext cx="8208912" cy="6370975"/>
          </a:xfrm>
          <a:prstGeom prst="rect">
            <a:avLst/>
          </a:prstGeom>
        </p:spPr>
        <p:txBody>
          <a:bodyPr wrap="square">
            <a:spAutoFit/>
          </a:bodyPr>
          <a:lstStyle/>
          <a:p>
            <a:pPr indent="449580" algn="just">
              <a:spcAft>
                <a:spcPts val="0"/>
              </a:spcAft>
            </a:pPr>
            <a:r>
              <a:rPr lang="uk-UA" sz="2400" b="1" dirty="0">
                <a:latin typeface="Times New Roman" panose="02020603050405020304" pitchFamily="18" charset="0"/>
                <a:ea typeface="Times New Roman"/>
                <a:cs typeface="Times New Roman" panose="02020603050405020304" pitchFamily="18" charset="0"/>
              </a:rPr>
              <a:t>Управління Фондом</a:t>
            </a:r>
            <a:r>
              <a:rPr lang="uk-UA" sz="2400" dirty="0">
                <a:latin typeface="Times New Roman" panose="02020603050405020304" pitchFamily="18" charset="0"/>
                <a:ea typeface="Times New Roman"/>
                <a:cs typeface="Times New Roman" panose="02020603050405020304" pitchFamily="18" charset="0"/>
              </a:rPr>
              <a:t> соціального страхування від нещасних випадків на виробництві та професійних захворювань України здійснюється на паритетній основі державою, представниками застрахованих осіб і роботодавців по 15 членів правління від кожної сторони. В результаті забезпечено баланс інтересів кожної із сторін соціального партнерства. </a:t>
            </a:r>
          </a:p>
          <a:p>
            <a:pPr indent="449580" algn="just">
              <a:spcAft>
                <a:spcPts val="0"/>
              </a:spcAft>
            </a:pPr>
            <a:r>
              <a:rPr lang="uk-UA" sz="2400" dirty="0">
                <a:latin typeface="Times New Roman" panose="02020603050405020304" pitchFamily="18" charset="0"/>
                <a:ea typeface="Times New Roman"/>
                <a:cs typeface="Times New Roman" panose="02020603050405020304" pitchFamily="18" charset="0"/>
              </a:rPr>
              <a:t>Правління Фонду створюється на шестирічний строк, яке обирає із своїх членів строком на два роки голову правління Фонду та двох заступників. При цьому забезпечується почергове представництво на цих посадах кожної із трьох представницьких сторін.</a:t>
            </a:r>
          </a:p>
          <a:p>
            <a:pPr indent="457200" algn="just">
              <a:spcAft>
                <a:spcPts val="0"/>
              </a:spcAft>
            </a:pPr>
            <a:r>
              <a:rPr lang="uk-UA" sz="2400" dirty="0">
                <a:latin typeface="Times New Roman" panose="02020603050405020304" pitchFamily="18" charset="0"/>
                <a:ea typeface="Times New Roman"/>
                <a:cs typeface="Times New Roman" panose="02020603050405020304" pitchFamily="18" charset="0"/>
              </a:rPr>
              <a:t>Нагляд за діяльністю Фонду соціального страхування від нещасних випадків на виробництві та професійних захворювань України здійснює Наглядова рада Фонду. Наглядова рада складається з 15 осіб – рівної кількості представників держави, застрахованих осіб і роботодавців.</a:t>
            </a:r>
            <a:endParaRPr lang="uk-UA" sz="24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3560729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640960" cy="1631216"/>
          </a:xfrm>
          <a:prstGeom prst="rect">
            <a:avLst/>
          </a:prstGeom>
        </p:spPr>
        <p:txBody>
          <a:bodyPr wrap="square">
            <a:spAutoFit/>
          </a:bodyPr>
          <a:lstStyle/>
          <a:p>
            <a:pPr indent="191135" algn="just"/>
            <a:r>
              <a:rPr lang="uk-UA" sz="2000" i="1" dirty="0">
                <a:latin typeface="Times New Roman"/>
                <a:ea typeface="Times New Roman"/>
              </a:rPr>
              <a:t>Фонд соціального страхування від нещасних випадків</a:t>
            </a:r>
            <a:r>
              <a:rPr lang="uk-UA" sz="2000" dirty="0">
                <a:latin typeface="Times New Roman"/>
                <a:ea typeface="Times New Roman"/>
              </a:rPr>
              <a:t> створюється з метою проведення профілактичних доходів з охорони праці, відновлення здоров’я та працездатності потерпілих на виробництві від нещасних випадків, відшкодування їм завданої матеріальної та моральної шкоди. Функціонування фонду здійснюється за такою схемою:</a:t>
            </a:r>
            <a:endParaRPr lang="uk-UA" sz="2000" dirty="0">
              <a:effectLst/>
              <a:latin typeface="Times New Roman"/>
              <a:ea typeface="Times New Roman"/>
            </a:endParaRP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57754"/>
            <a:ext cx="8856984" cy="461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078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2007"/>
            <a:ext cx="8496944" cy="659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16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58847"/>
            <a:ext cx="8208912" cy="6370975"/>
          </a:xfrm>
          <a:prstGeom prst="rect">
            <a:avLst/>
          </a:prstGeom>
        </p:spPr>
        <p:txBody>
          <a:bodyPr wrap="square">
            <a:spAutoFit/>
          </a:bodyPr>
          <a:lstStyle/>
          <a:p>
            <a:pPr indent="191135" algn="just">
              <a:spcAft>
                <a:spcPts val="0"/>
              </a:spcAft>
            </a:pPr>
            <a:r>
              <a:rPr lang="uk-UA" sz="2400" b="1" i="1" dirty="0">
                <a:latin typeface="Times New Roman"/>
                <a:ea typeface="Times New Roman"/>
              </a:rPr>
              <a:t>Соціальне страхування</a:t>
            </a:r>
            <a:r>
              <a:rPr lang="uk-UA" sz="2400" dirty="0">
                <a:latin typeface="Times New Roman"/>
                <a:ea typeface="Times New Roman"/>
              </a:rPr>
              <a:t> — це самостійна галузь страхування, що охоплює сукупність відносин з приводу формування і використання колективних страхових фондів, призначених для виплати відшкодування за постійної чи тимчасової втрати працездатності або місця роботи.</a:t>
            </a:r>
          </a:p>
          <a:p>
            <a:pPr indent="191135" algn="just">
              <a:spcAft>
                <a:spcPts val="0"/>
              </a:spcAft>
            </a:pPr>
            <a:r>
              <a:rPr lang="uk-UA" sz="2400" i="1" dirty="0">
                <a:latin typeface="Times New Roman"/>
                <a:ea typeface="Times New Roman"/>
              </a:rPr>
              <a:t>У системі державного соціального страхування роль страховика виконує держава</a:t>
            </a:r>
            <a:r>
              <a:rPr lang="uk-UA" sz="2400" dirty="0">
                <a:latin typeface="Times New Roman"/>
                <a:ea typeface="Times New Roman"/>
              </a:rPr>
              <a:t>, яка бере на себе зобов’язання щодо створення колективних страхових фондів і виплати страхового відшкодування. На ринку страхових послуг можуть функціонувати також недержавні компанії соціального страхування, які доповнюють і розширюють спектр страхових послуг. Страхувальниками є підприємства й організації, громадяни, держава, а застрахованими — працівники підприємств і організацій, а з деяких ви­плат і непрацюючі громадяни.</a:t>
            </a:r>
          </a:p>
          <a:p>
            <a:pPr indent="191135" algn="just">
              <a:spcAft>
                <a:spcPts val="0"/>
              </a:spcAft>
            </a:pPr>
            <a:r>
              <a:rPr lang="uk-UA" sz="2400" spc="-20" dirty="0">
                <a:latin typeface="Times New Roman"/>
                <a:ea typeface="Times New Roman"/>
              </a:rPr>
              <a:t>Функції між цільовими фондами державного соціального</a:t>
            </a:r>
            <a:r>
              <a:rPr lang="uk-UA" sz="2400" dirty="0">
                <a:latin typeface="Times New Roman"/>
                <a:ea typeface="Times New Roman"/>
              </a:rPr>
              <a:t> стра­хування чітко розмежовані.</a:t>
            </a:r>
            <a:endParaRPr lang="uk-UA" sz="2400" dirty="0">
              <a:effectLst/>
              <a:latin typeface="Times New Roman"/>
              <a:ea typeface="Times New Roman"/>
            </a:endParaRPr>
          </a:p>
        </p:txBody>
      </p:sp>
    </p:spTree>
    <p:extLst>
      <p:ext uri="{BB962C8B-B14F-4D97-AF65-F5344CB8AC3E}">
        <p14:creationId xmlns:p14="http://schemas.microsoft.com/office/powerpoint/2010/main" val="1691473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Діаграма 1"/>
          <p:cNvPicPr>
            <a:picLocks noChangeArrowheads="1"/>
          </p:cNvPicPr>
          <p:nvPr/>
        </p:nvPicPr>
        <p:blipFill>
          <a:blip r:embed="rId2">
            <a:extLst>
              <a:ext uri="{28A0092B-C50C-407E-A947-70E740481C1C}">
                <a14:useLocalDpi xmlns:a14="http://schemas.microsoft.com/office/drawing/2010/main" val="0"/>
              </a:ext>
            </a:extLst>
          </a:blip>
          <a:srcRect l="-502" t="-3828" r="-3699" b="-4770"/>
          <a:stretch>
            <a:fillRect/>
          </a:stretch>
        </p:blipFill>
        <p:spPr bwMode="auto">
          <a:xfrm>
            <a:off x="0" y="0"/>
            <a:ext cx="889248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43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Діаграма 1"/>
          <p:cNvPicPr>
            <a:picLocks noChangeArrowheads="1"/>
          </p:cNvPicPr>
          <p:nvPr/>
        </p:nvPicPr>
        <p:blipFill>
          <a:blip r:embed="rId2">
            <a:extLst>
              <a:ext uri="{28A0092B-C50C-407E-A947-70E740481C1C}">
                <a14:useLocalDpi xmlns:a14="http://schemas.microsoft.com/office/drawing/2010/main" val="0"/>
              </a:ext>
            </a:extLst>
          </a:blip>
          <a:srcRect b="-46"/>
          <a:stretch>
            <a:fillRect/>
          </a:stretch>
        </p:blipFill>
        <p:spPr bwMode="auto">
          <a:xfrm>
            <a:off x="0" y="0"/>
            <a:ext cx="8676456"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5086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652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406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08912"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868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08912"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250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424936"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746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352928"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62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Діаграма 1"/>
          <p:cNvPicPr>
            <a:picLocks noChangeArrowheads="1"/>
          </p:cNvPicPr>
          <p:nvPr/>
        </p:nvPicPr>
        <p:blipFill>
          <a:blip r:embed="rId2">
            <a:extLst>
              <a:ext uri="{28A0092B-C50C-407E-A947-70E740481C1C}">
                <a14:useLocalDpi xmlns:a14="http://schemas.microsoft.com/office/drawing/2010/main" val="0"/>
              </a:ext>
            </a:extLst>
          </a:blip>
          <a:srcRect b="-43"/>
          <a:stretch>
            <a:fillRect/>
          </a:stretch>
        </p:blipFill>
        <p:spPr bwMode="auto">
          <a:xfrm>
            <a:off x="251520" y="188640"/>
            <a:ext cx="8640960"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336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Діаграма 1"/>
          <p:cNvPicPr>
            <a:picLocks noChangeArrowheads="1"/>
          </p:cNvPicPr>
          <p:nvPr/>
        </p:nvPicPr>
        <p:blipFill>
          <a:blip r:embed="rId2">
            <a:extLst>
              <a:ext uri="{28A0092B-C50C-407E-A947-70E740481C1C}">
                <a14:useLocalDpi xmlns:a14="http://schemas.microsoft.com/office/drawing/2010/main" val="0"/>
              </a:ext>
            </a:extLst>
          </a:blip>
          <a:srcRect l="-291" t="-1128" b="-322"/>
          <a:stretch>
            <a:fillRect/>
          </a:stretch>
        </p:blipFill>
        <p:spPr bwMode="auto">
          <a:xfrm>
            <a:off x="309673" y="476672"/>
            <a:ext cx="849694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3814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Діаграма 1"/>
          <p:cNvPicPr>
            <a:picLocks noChangeArrowheads="1"/>
          </p:cNvPicPr>
          <p:nvPr/>
        </p:nvPicPr>
        <p:blipFill>
          <a:blip r:embed="rId2">
            <a:extLst>
              <a:ext uri="{28A0092B-C50C-407E-A947-70E740481C1C}">
                <a14:useLocalDpi xmlns:a14="http://schemas.microsoft.com/office/drawing/2010/main" val="0"/>
              </a:ext>
            </a:extLst>
          </a:blip>
          <a:srcRect l="-191" t="-1978" r="-182" b="-325"/>
          <a:stretch>
            <a:fillRect/>
          </a:stretch>
        </p:blipFill>
        <p:spPr bwMode="auto">
          <a:xfrm>
            <a:off x="107504" y="188640"/>
            <a:ext cx="8640960"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07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51344"/>
            <a:ext cx="8352928" cy="5262979"/>
          </a:xfrm>
          <a:prstGeom prst="rect">
            <a:avLst/>
          </a:prstGeom>
        </p:spPr>
        <p:txBody>
          <a:bodyPr wrap="square">
            <a:spAutoFit/>
          </a:bodyPr>
          <a:lstStyle/>
          <a:p>
            <a:pPr indent="191135" algn="just">
              <a:spcAft>
                <a:spcPts val="0"/>
              </a:spcAft>
            </a:pPr>
            <a:r>
              <a:rPr lang="uk-UA" sz="2400" b="1" dirty="0">
                <a:latin typeface="Times New Roman"/>
                <a:ea typeface="Times New Roman"/>
              </a:rPr>
              <a:t>З 1 січня 2011 року набрав чинності прийнятий 8 липня 2010 р. Закон України «Про збір та облік єдиного внеску на загальнообов'язкове державне соціальне страхування». </a:t>
            </a:r>
            <a:r>
              <a:rPr lang="uk-UA" sz="2400" b="1" i="1" dirty="0">
                <a:latin typeface="Times New Roman" panose="02020603050405020304" pitchFamily="18" charset="0"/>
                <a:ea typeface="Times New Roman"/>
                <a:cs typeface="Times New Roman" panose="02020603050405020304" pitchFamily="18" charset="0"/>
              </a:rPr>
              <a:t>р</a:t>
            </a:r>
            <a:r>
              <a:rPr lang="uk-UA" sz="2400" b="1" i="1" dirty="0" smtClean="0">
                <a:latin typeface="Times New Roman" panose="02020603050405020304" pitchFamily="18" charset="0"/>
                <a:ea typeface="Times New Roman"/>
                <a:cs typeface="Times New Roman" panose="02020603050405020304" pitchFamily="18" charset="0"/>
              </a:rPr>
              <a:t>едакція </a:t>
            </a:r>
            <a:r>
              <a:rPr lang="uk-UA" sz="2400" b="1" i="1" dirty="0" smtClean="0">
                <a:latin typeface="Times New Roman" panose="02020603050405020304" pitchFamily="18" charset="0"/>
                <a:cs typeface="Times New Roman" panose="02020603050405020304" pitchFamily="18" charset="0"/>
              </a:rPr>
              <a:t>від 07.01.2016</a:t>
            </a:r>
            <a:r>
              <a:rPr lang="ru-RU" sz="2400" dirty="0" smtClean="0">
                <a:latin typeface="Times New Roman"/>
                <a:ea typeface="Times New Roman"/>
              </a:rPr>
              <a:t>	</a:t>
            </a:r>
          </a:p>
          <a:p>
            <a:pPr indent="191135" algn="just">
              <a:spcAft>
                <a:spcPts val="0"/>
              </a:spcAft>
            </a:pPr>
            <a:r>
              <a:rPr lang="ru-RU" sz="2400" dirty="0" smtClean="0">
                <a:latin typeface="Times New Roman"/>
                <a:ea typeface="Times New Roman"/>
              </a:rPr>
              <a:t>Метою </a:t>
            </a:r>
            <a:r>
              <a:rPr lang="ru-RU" sz="2400" dirty="0">
                <a:latin typeface="Times New Roman"/>
                <a:ea typeface="Times New Roman"/>
              </a:rPr>
              <a:t>Закону  </a:t>
            </a:r>
            <a:r>
              <a:rPr lang="ru-RU" sz="2400" dirty="0" err="1">
                <a:latin typeface="Times New Roman"/>
                <a:ea typeface="Times New Roman"/>
              </a:rPr>
              <a:t>України</a:t>
            </a:r>
            <a:r>
              <a:rPr lang="ru-RU" sz="2400" dirty="0">
                <a:latin typeface="Times New Roman"/>
                <a:ea typeface="Times New Roman"/>
              </a:rPr>
              <a:t> «Про </a:t>
            </a:r>
            <a:r>
              <a:rPr lang="ru-RU" sz="2400" dirty="0" err="1">
                <a:latin typeface="Times New Roman"/>
                <a:ea typeface="Times New Roman"/>
              </a:rPr>
              <a:t>збір</a:t>
            </a:r>
            <a:r>
              <a:rPr lang="ru-RU" sz="2400" dirty="0">
                <a:latin typeface="Times New Roman"/>
                <a:ea typeface="Times New Roman"/>
              </a:rPr>
              <a:t> та </a:t>
            </a:r>
            <a:r>
              <a:rPr lang="ru-RU" sz="2400" dirty="0" err="1">
                <a:latin typeface="Times New Roman"/>
                <a:ea typeface="Times New Roman"/>
              </a:rPr>
              <a:t>облік</a:t>
            </a:r>
            <a:r>
              <a:rPr lang="ru-RU" sz="2400" dirty="0">
                <a:latin typeface="Times New Roman"/>
                <a:ea typeface="Times New Roman"/>
              </a:rPr>
              <a:t> </a:t>
            </a:r>
            <a:r>
              <a:rPr lang="ru-RU" sz="2400" dirty="0" err="1">
                <a:latin typeface="Times New Roman"/>
                <a:ea typeface="Times New Roman"/>
              </a:rPr>
              <a:t>єдиного</a:t>
            </a:r>
            <a:r>
              <a:rPr lang="ru-RU" sz="2400" dirty="0">
                <a:latin typeface="Times New Roman"/>
                <a:ea typeface="Times New Roman"/>
              </a:rPr>
              <a:t> </a:t>
            </a:r>
            <a:r>
              <a:rPr lang="ru-RU" sz="2400" dirty="0" err="1">
                <a:latin typeface="Times New Roman"/>
                <a:ea typeface="Times New Roman"/>
              </a:rPr>
              <a:t>внеску</a:t>
            </a:r>
            <a:r>
              <a:rPr lang="ru-RU" sz="2400" dirty="0">
                <a:latin typeface="Times New Roman"/>
                <a:ea typeface="Times New Roman"/>
              </a:rPr>
              <a:t> на </a:t>
            </a:r>
            <a:r>
              <a:rPr lang="ru-RU" sz="2400" dirty="0" err="1">
                <a:latin typeface="Times New Roman"/>
                <a:ea typeface="Times New Roman"/>
              </a:rPr>
              <a:t>загальнообов'язкове</a:t>
            </a:r>
            <a:r>
              <a:rPr lang="ru-RU" sz="2400" dirty="0">
                <a:latin typeface="Times New Roman"/>
                <a:ea typeface="Times New Roman"/>
              </a:rPr>
              <a:t> </a:t>
            </a:r>
            <a:r>
              <a:rPr lang="ru-RU" sz="2400" dirty="0" err="1">
                <a:latin typeface="Times New Roman"/>
                <a:ea typeface="Times New Roman"/>
              </a:rPr>
              <a:t>державне</a:t>
            </a:r>
            <a:r>
              <a:rPr lang="ru-RU" sz="2400" dirty="0">
                <a:latin typeface="Times New Roman"/>
                <a:ea typeface="Times New Roman"/>
              </a:rPr>
              <a:t> </a:t>
            </a:r>
            <a:r>
              <a:rPr lang="ru-RU" sz="2400" dirty="0" err="1">
                <a:latin typeface="Times New Roman"/>
                <a:ea typeface="Times New Roman"/>
              </a:rPr>
              <a:t>соціальне</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 (Закон № 2464) є </a:t>
            </a:r>
            <a:r>
              <a:rPr lang="ru-RU" sz="2400" dirty="0" err="1">
                <a:latin typeface="Times New Roman"/>
                <a:ea typeface="Times New Roman"/>
              </a:rPr>
              <a:t>реформування</a:t>
            </a:r>
            <a:r>
              <a:rPr lang="ru-RU" sz="2400" dirty="0">
                <a:latin typeface="Times New Roman"/>
                <a:ea typeface="Times New Roman"/>
              </a:rPr>
              <a:t> </a:t>
            </a:r>
            <a:r>
              <a:rPr lang="ru-RU" sz="2400" dirty="0" err="1">
                <a:latin typeface="Times New Roman"/>
                <a:ea typeface="Times New Roman"/>
              </a:rPr>
              <a:t>адміністративної</a:t>
            </a:r>
            <a:r>
              <a:rPr lang="ru-RU" sz="2400" dirty="0">
                <a:latin typeface="Times New Roman"/>
                <a:ea typeface="Times New Roman"/>
              </a:rPr>
              <a:t> </a:t>
            </a:r>
            <a:r>
              <a:rPr lang="ru-RU" sz="2400" dirty="0" err="1">
                <a:latin typeface="Times New Roman"/>
                <a:ea typeface="Times New Roman"/>
              </a:rPr>
              <a:t>системи</a:t>
            </a:r>
            <a:r>
              <a:rPr lang="ru-RU" sz="2400" dirty="0">
                <a:latin typeface="Times New Roman"/>
                <a:ea typeface="Times New Roman"/>
              </a:rPr>
              <a:t> </a:t>
            </a:r>
            <a:r>
              <a:rPr lang="ru-RU" sz="2400" dirty="0" err="1">
                <a:latin typeface="Times New Roman"/>
                <a:ea typeface="Times New Roman"/>
              </a:rPr>
              <a:t>загальнообов'язкового</a:t>
            </a:r>
            <a:r>
              <a:rPr lang="ru-RU" sz="2400" dirty="0">
                <a:latin typeface="Times New Roman"/>
                <a:ea typeface="Times New Roman"/>
              </a:rPr>
              <a:t> державного </a:t>
            </a:r>
            <a:r>
              <a:rPr lang="ru-RU" sz="2400" dirty="0" err="1">
                <a:latin typeface="Times New Roman"/>
                <a:ea typeface="Times New Roman"/>
              </a:rPr>
              <a:t>соціального</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 через </a:t>
            </a:r>
            <a:r>
              <a:rPr lang="ru-RU" sz="2400" dirty="0" err="1">
                <a:latin typeface="Times New Roman"/>
                <a:ea typeface="Times New Roman"/>
              </a:rPr>
              <a:t>створення</a:t>
            </a:r>
            <a:r>
              <a:rPr lang="ru-RU" sz="2400" dirty="0">
                <a:latin typeface="Times New Roman"/>
                <a:ea typeface="Times New Roman"/>
              </a:rPr>
              <a:t> </a:t>
            </a:r>
            <a:r>
              <a:rPr lang="ru-RU" sz="2400" dirty="0" err="1">
                <a:latin typeface="Times New Roman"/>
                <a:ea typeface="Times New Roman"/>
              </a:rPr>
              <a:t>єдиної</a:t>
            </a:r>
            <a:r>
              <a:rPr lang="ru-RU" sz="2400" dirty="0">
                <a:latin typeface="Times New Roman"/>
                <a:ea typeface="Times New Roman"/>
              </a:rPr>
              <a:t> </a:t>
            </a:r>
            <a:r>
              <a:rPr lang="ru-RU" sz="2400" dirty="0" err="1">
                <a:latin typeface="Times New Roman"/>
                <a:ea typeface="Times New Roman"/>
              </a:rPr>
              <a:t>системи</a:t>
            </a:r>
            <a:r>
              <a:rPr lang="ru-RU" sz="2400" dirty="0">
                <a:latin typeface="Times New Roman"/>
                <a:ea typeface="Times New Roman"/>
              </a:rPr>
              <a:t> </a:t>
            </a:r>
            <a:r>
              <a:rPr lang="ru-RU" sz="2400" dirty="0" err="1">
                <a:latin typeface="Times New Roman"/>
                <a:ea typeface="Times New Roman"/>
              </a:rPr>
              <a:t>збору</a:t>
            </a:r>
            <a:r>
              <a:rPr lang="ru-RU" sz="2400" dirty="0">
                <a:latin typeface="Times New Roman"/>
                <a:ea typeface="Times New Roman"/>
              </a:rPr>
              <a:t> та </a:t>
            </a:r>
            <a:r>
              <a:rPr lang="ru-RU" sz="2400" dirty="0" err="1">
                <a:latin typeface="Times New Roman"/>
                <a:ea typeface="Times New Roman"/>
              </a:rPr>
              <a:t>обліку</a:t>
            </a:r>
            <a:r>
              <a:rPr lang="ru-RU" sz="2400" dirty="0">
                <a:latin typeface="Times New Roman"/>
                <a:ea typeface="Times New Roman"/>
              </a:rPr>
              <a:t> </a:t>
            </a:r>
            <a:r>
              <a:rPr lang="ru-RU" sz="2400" dirty="0" err="1">
                <a:latin typeface="Times New Roman"/>
                <a:ea typeface="Times New Roman"/>
              </a:rPr>
              <a:t>страхових</a:t>
            </a:r>
            <a:r>
              <a:rPr lang="ru-RU" sz="2400" dirty="0">
                <a:latin typeface="Times New Roman"/>
                <a:ea typeface="Times New Roman"/>
              </a:rPr>
              <a:t> </a:t>
            </a:r>
            <a:r>
              <a:rPr lang="ru-RU" sz="2400" dirty="0" err="1">
                <a:latin typeface="Times New Roman"/>
                <a:ea typeface="Times New Roman"/>
              </a:rPr>
              <a:t>внесків</a:t>
            </a:r>
            <a:r>
              <a:rPr lang="ru-RU" sz="2400" dirty="0">
                <a:latin typeface="Times New Roman"/>
                <a:ea typeface="Times New Roman"/>
              </a:rPr>
              <a:t>, </a:t>
            </a:r>
            <a:r>
              <a:rPr lang="ru-RU" sz="2400" dirty="0" err="1">
                <a:latin typeface="Times New Roman"/>
                <a:ea typeface="Times New Roman"/>
              </a:rPr>
              <a:t>запровадження</a:t>
            </a:r>
            <a:r>
              <a:rPr lang="ru-RU" sz="2400" dirty="0">
                <a:latin typeface="Times New Roman"/>
                <a:ea typeface="Times New Roman"/>
              </a:rPr>
              <a:t> </a:t>
            </a:r>
            <a:r>
              <a:rPr lang="ru-RU" sz="2400" dirty="0" err="1">
                <a:latin typeface="Times New Roman"/>
                <a:ea typeface="Times New Roman"/>
              </a:rPr>
              <a:t>єдиного</a:t>
            </a:r>
            <a:r>
              <a:rPr lang="ru-RU" sz="2400" dirty="0">
                <a:latin typeface="Times New Roman"/>
                <a:ea typeface="Times New Roman"/>
              </a:rPr>
              <a:t> </a:t>
            </a:r>
            <a:r>
              <a:rPr lang="ru-RU" sz="2400" dirty="0" err="1">
                <a:latin typeface="Times New Roman"/>
                <a:ea typeface="Times New Roman"/>
              </a:rPr>
              <a:t>внеску</a:t>
            </a:r>
            <a:r>
              <a:rPr lang="ru-RU" sz="2400" dirty="0">
                <a:latin typeface="Times New Roman"/>
                <a:ea typeface="Times New Roman"/>
              </a:rPr>
              <a:t> на </a:t>
            </a:r>
            <a:r>
              <a:rPr lang="ru-RU" sz="2400" dirty="0" err="1">
                <a:latin typeface="Times New Roman"/>
                <a:ea typeface="Times New Roman"/>
              </a:rPr>
              <a:t>загальнообов'язкове</a:t>
            </a:r>
            <a:r>
              <a:rPr lang="ru-RU" sz="2400" dirty="0">
                <a:latin typeface="Times New Roman"/>
                <a:ea typeface="Times New Roman"/>
              </a:rPr>
              <a:t> </a:t>
            </a:r>
            <a:r>
              <a:rPr lang="ru-RU" sz="2400" dirty="0" err="1">
                <a:latin typeface="Times New Roman"/>
                <a:ea typeface="Times New Roman"/>
              </a:rPr>
              <a:t>державне</a:t>
            </a:r>
            <a:r>
              <a:rPr lang="ru-RU" sz="2400" dirty="0">
                <a:latin typeface="Times New Roman"/>
                <a:ea typeface="Times New Roman"/>
              </a:rPr>
              <a:t> </a:t>
            </a:r>
            <a:r>
              <a:rPr lang="ru-RU" sz="2400" dirty="0" err="1">
                <a:latin typeface="Times New Roman"/>
                <a:ea typeface="Times New Roman"/>
              </a:rPr>
              <a:t>соціальне</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 (</a:t>
            </a:r>
            <a:r>
              <a:rPr lang="ru-RU" sz="2400" dirty="0" err="1">
                <a:latin typeface="Times New Roman"/>
                <a:ea typeface="Times New Roman"/>
              </a:rPr>
              <a:t>далі</a:t>
            </a:r>
            <a:r>
              <a:rPr lang="ru-RU" sz="2400" dirty="0">
                <a:latin typeface="Times New Roman"/>
                <a:ea typeface="Times New Roman"/>
              </a:rPr>
              <a:t> – </a:t>
            </a:r>
            <a:r>
              <a:rPr lang="ru-RU" sz="2400" dirty="0" err="1">
                <a:latin typeface="Times New Roman"/>
                <a:ea typeface="Times New Roman"/>
              </a:rPr>
              <a:t>єдиний</a:t>
            </a:r>
            <a:r>
              <a:rPr lang="ru-RU" sz="2400" dirty="0">
                <a:latin typeface="Times New Roman"/>
                <a:ea typeface="Times New Roman"/>
              </a:rPr>
              <a:t> </a:t>
            </a:r>
            <a:r>
              <a:rPr lang="ru-RU" sz="2400" dirty="0" err="1">
                <a:latin typeface="Times New Roman"/>
                <a:ea typeface="Times New Roman"/>
              </a:rPr>
              <a:t>внесок</a:t>
            </a:r>
            <a:r>
              <a:rPr lang="ru-RU" sz="2400" dirty="0">
                <a:latin typeface="Times New Roman"/>
                <a:ea typeface="Times New Roman"/>
              </a:rPr>
              <a:t>) та </a:t>
            </a:r>
            <a:r>
              <a:rPr lang="ru-RU" sz="2400" dirty="0" err="1">
                <a:latin typeface="Times New Roman"/>
                <a:ea typeface="Times New Roman"/>
              </a:rPr>
              <a:t>уникнення</a:t>
            </a:r>
            <a:r>
              <a:rPr lang="ru-RU" sz="2400" dirty="0">
                <a:latin typeface="Times New Roman"/>
                <a:ea typeface="Times New Roman"/>
              </a:rPr>
              <a:t> </a:t>
            </a:r>
            <a:r>
              <a:rPr lang="ru-RU" sz="2400" dirty="0" err="1">
                <a:latin typeface="Times New Roman"/>
                <a:ea typeface="Times New Roman"/>
              </a:rPr>
              <a:t>дублювання</a:t>
            </a:r>
            <a:r>
              <a:rPr lang="ru-RU" sz="2400" dirty="0">
                <a:latin typeface="Times New Roman"/>
                <a:ea typeface="Times New Roman"/>
              </a:rPr>
              <a:t> </a:t>
            </a:r>
            <a:r>
              <a:rPr lang="ru-RU" sz="2400" dirty="0" err="1">
                <a:latin typeface="Times New Roman"/>
                <a:ea typeface="Times New Roman"/>
              </a:rPr>
              <a:t>функцій</a:t>
            </a:r>
            <a:r>
              <a:rPr lang="ru-RU" sz="2400" dirty="0">
                <a:latin typeface="Times New Roman"/>
                <a:ea typeface="Times New Roman"/>
              </a:rPr>
              <a:t> </a:t>
            </a:r>
            <a:r>
              <a:rPr lang="ru-RU" sz="2400" dirty="0" err="1">
                <a:latin typeface="Times New Roman"/>
                <a:ea typeface="Times New Roman"/>
              </a:rPr>
              <a:t>фондів</a:t>
            </a:r>
            <a:r>
              <a:rPr lang="ru-RU" sz="2400" dirty="0">
                <a:latin typeface="Times New Roman"/>
                <a:ea typeface="Times New Roman"/>
              </a:rPr>
              <a:t> </a:t>
            </a:r>
            <a:r>
              <a:rPr lang="ru-RU" sz="2400" dirty="0" err="1">
                <a:latin typeface="Times New Roman"/>
                <a:ea typeface="Times New Roman"/>
              </a:rPr>
              <a:t>соціального</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 </a:t>
            </a:r>
            <a:r>
              <a:rPr lang="ru-RU" sz="2400" dirty="0" err="1">
                <a:latin typeface="Times New Roman"/>
                <a:ea typeface="Times New Roman"/>
              </a:rPr>
              <a:t>пов'язаних</a:t>
            </a:r>
            <a:r>
              <a:rPr lang="ru-RU" sz="2400" dirty="0">
                <a:latin typeface="Times New Roman"/>
                <a:ea typeface="Times New Roman"/>
              </a:rPr>
              <a:t> </a:t>
            </a:r>
            <a:r>
              <a:rPr lang="ru-RU" sz="2400" dirty="0" err="1">
                <a:latin typeface="Times New Roman"/>
                <a:ea typeface="Times New Roman"/>
              </a:rPr>
              <a:t>із</a:t>
            </a:r>
            <a:r>
              <a:rPr lang="ru-RU" sz="2400" dirty="0">
                <a:latin typeface="Times New Roman"/>
                <a:ea typeface="Times New Roman"/>
              </a:rPr>
              <a:t> </a:t>
            </a:r>
            <a:r>
              <a:rPr lang="ru-RU" sz="2400" dirty="0" err="1">
                <a:latin typeface="Times New Roman"/>
                <a:ea typeface="Times New Roman"/>
              </a:rPr>
              <a:t>формуванням</a:t>
            </a:r>
            <a:r>
              <a:rPr lang="ru-RU" sz="2400" dirty="0">
                <a:latin typeface="Times New Roman"/>
                <a:ea typeface="Times New Roman"/>
              </a:rPr>
              <a:t> </a:t>
            </a:r>
            <a:r>
              <a:rPr lang="ru-RU" sz="2400" dirty="0" err="1">
                <a:latin typeface="Times New Roman"/>
                <a:ea typeface="Times New Roman"/>
              </a:rPr>
              <a:t>страхових</a:t>
            </a:r>
            <a:r>
              <a:rPr lang="ru-RU" sz="2400" dirty="0">
                <a:latin typeface="Times New Roman"/>
                <a:ea typeface="Times New Roman"/>
              </a:rPr>
              <a:t> </a:t>
            </a:r>
            <a:r>
              <a:rPr lang="ru-RU" sz="2400" dirty="0" err="1">
                <a:latin typeface="Times New Roman"/>
                <a:ea typeface="Times New Roman"/>
              </a:rPr>
              <a:t>коштів</a:t>
            </a:r>
            <a:r>
              <a:rPr lang="ru-RU" sz="2400" dirty="0">
                <a:latin typeface="Times New Roman"/>
                <a:ea typeface="Times New Roman"/>
              </a:rPr>
              <a:t>.  </a:t>
            </a:r>
            <a:endParaRPr lang="uk-UA" sz="2400" dirty="0"/>
          </a:p>
        </p:txBody>
      </p:sp>
    </p:spTree>
    <p:extLst>
      <p:ext uri="{BB962C8B-B14F-4D97-AF65-F5344CB8AC3E}">
        <p14:creationId xmlns:p14="http://schemas.microsoft.com/office/powerpoint/2010/main" val="637340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Діаграма 1"/>
          <p:cNvPicPr>
            <a:picLocks noChangeArrowheads="1"/>
          </p:cNvPicPr>
          <p:nvPr/>
        </p:nvPicPr>
        <p:blipFill>
          <a:blip r:embed="rId2">
            <a:extLst>
              <a:ext uri="{28A0092B-C50C-407E-A947-70E740481C1C}">
                <a14:useLocalDpi xmlns:a14="http://schemas.microsoft.com/office/drawing/2010/main" val="0"/>
              </a:ext>
            </a:extLst>
          </a:blip>
          <a:srcRect b="-43"/>
          <a:stretch>
            <a:fillRect/>
          </a:stretch>
        </p:blipFill>
        <p:spPr bwMode="auto">
          <a:xfrm>
            <a:off x="251520" y="188640"/>
            <a:ext cx="8712968"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116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Діаграма 1"/>
          <p:cNvPicPr>
            <a:picLocks noChangeArrowheads="1"/>
          </p:cNvPicPr>
          <p:nvPr/>
        </p:nvPicPr>
        <p:blipFill>
          <a:blip r:embed="rId2">
            <a:extLst>
              <a:ext uri="{28A0092B-C50C-407E-A947-70E740481C1C}">
                <a14:useLocalDpi xmlns:a14="http://schemas.microsoft.com/office/drawing/2010/main" val="0"/>
              </a:ext>
            </a:extLst>
          </a:blip>
          <a:srcRect b="-46"/>
          <a:stretch>
            <a:fillRect/>
          </a:stretch>
        </p:blipFill>
        <p:spPr bwMode="auto">
          <a:xfrm>
            <a:off x="179512" y="188640"/>
            <a:ext cx="8640960"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62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Діагра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76864"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385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Діаграма 1"/>
          <p:cNvPicPr>
            <a:picLocks noChangeArrowheads="1"/>
          </p:cNvPicPr>
          <p:nvPr/>
        </p:nvPicPr>
        <p:blipFill>
          <a:blip r:embed="rId2">
            <a:extLst>
              <a:ext uri="{28A0092B-C50C-407E-A947-70E740481C1C}">
                <a14:useLocalDpi xmlns:a14="http://schemas.microsoft.com/office/drawing/2010/main" val="0"/>
              </a:ext>
            </a:extLst>
          </a:blip>
          <a:srcRect b="-15"/>
          <a:stretch>
            <a:fillRect/>
          </a:stretch>
        </p:blipFill>
        <p:spPr bwMode="auto">
          <a:xfrm>
            <a:off x="251520" y="404664"/>
            <a:ext cx="8208912"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624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39753" y="2060848"/>
            <a:ext cx="6174160" cy="830997"/>
          </a:xfrm>
          <a:prstGeom prst="rect">
            <a:avLst/>
          </a:prstGeom>
        </p:spPr>
        <p:txBody>
          <a:bodyPr wrap="square">
            <a:spAutoFit/>
          </a:bodyPr>
          <a:lstStyle/>
          <a:p>
            <a:r>
              <a:rPr lang="ru-RU" sz="4800" dirty="0" err="1" smtClean="0">
                <a:solidFill>
                  <a:srgbClr val="3C3C3C"/>
                </a:solidFill>
                <a:latin typeface="Times New Roman"/>
              </a:rPr>
              <a:t>Дякую</a:t>
            </a:r>
            <a:r>
              <a:rPr lang="ru-RU" sz="4800" dirty="0" smtClean="0">
                <a:solidFill>
                  <a:srgbClr val="3C3C3C"/>
                </a:solidFill>
                <a:latin typeface="Times New Roman"/>
              </a:rPr>
              <a:t> за </a:t>
            </a:r>
            <a:r>
              <a:rPr lang="ru-RU" sz="4800" dirty="0" err="1" smtClean="0">
                <a:solidFill>
                  <a:srgbClr val="3C3C3C"/>
                </a:solidFill>
                <a:latin typeface="Times New Roman"/>
              </a:rPr>
              <a:t>увагу</a:t>
            </a:r>
            <a:r>
              <a:rPr lang="ru-RU" sz="4800" dirty="0" smtClean="0">
                <a:solidFill>
                  <a:srgbClr val="3C3C3C"/>
                </a:solidFill>
                <a:latin typeface="Times New Roman"/>
              </a:rPr>
              <a:t> !</a:t>
            </a:r>
            <a:endParaRPr lang="uk-UA" sz="4800" dirty="0"/>
          </a:p>
        </p:txBody>
      </p:sp>
    </p:spTree>
    <p:extLst>
      <p:ext uri="{BB962C8B-B14F-4D97-AF65-F5344CB8AC3E}">
        <p14:creationId xmlns:p14="http://schemas.microsoft.com/office/powerpoint/2010/main" val="106701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720840"/>
            <a:ext cx="7704856" cy="3785652"/>
          </a:xfrm>
          <a:prstGeom prst="rect">
            <a:avLst/>
          </a:prstGeom>
        </p:spPr>
        <p:txBody>
          <a:bodyPr wrap="square">
            <a:spAutoFit/>
          </a:bodyPr>
          <a:lstStyle/>
          <a:p>
            <a:pPr indent="191135" algn="just">
              <a:spcAft>
                <a:spcPts val="0"/>
              </a:spcAft>
            </a:pPr>
            <a:r>
              <a:rPr lang="ru-RU" sz="2400" dirty="0" err="1">
                <a:latin typeface="Times New Roman"/>
                <a:ea typeface="Times New Roman"/>
              </a:rPr>
              <a:t>Відповідно</a:t>
            </a:r>
            <a:r>
              <a:rPr lang="ru-RU" sz="2400" dirty="0">
                <a:latin typeface="Times New Roman"/>
                <a:ea typeface="Times New Roman"/>
              </a:rPr>
              <a:t> до ст. 1 </a:t>
            </a:r>
            <a:r>
              <a:rPr lang="ru-RU" sz="2400" dirty="0" err="1">
                <a:latin typeface="Times New Roman"/>
                <a:ea typeface="Times New Roman"/>
              </a:rPr>
              <a:t>даного</a:t>
            </a:r>
            <a:r>
              <a:rPr lang="ru-RU" sz="2400" dirty="0">
                <a:latin typeface="Times New Roman"/>
                <a:ea typeface="Times New Roman"/>
              </a:rPr>
              <a:t> Закону </a:t>
            </a:r>
            <a:r>
              <a:rPr lang="ru-RU" sz="2400" b="1" dirty="0" err="1">
                <a:latin typeface="Times New Roman"/>
                <a:ea typeface="Times New Roman"/>
              </a:rPr>
              <a:t>єдиний</a:t>
            </a:r>
            <a:r>
              <a:rPr lang="ru-RU" sz="2400" b="1" dirty="0">
                <a:latin typeface="Times New Roman"/>
                <a:ea typeface="Times New Roman"/>
              </a:rPr>
              <a:t> </a:t>
            </a:r>
            <a:r>
              <a:rPr lang="ru-RU" sz="2400" b="1" dirty="0" err="1">
                <a:latin typeface="Times New Roman"/>
                <a:ea typeface="Times New Roman"/>
              </a:rPr>
              <a:t>внесок</a:t>
            </a:r>
            <a:r>
              <a:rPr lang="ru-RU" sz="2400" dirty="0">
                <a:latin typeface="Times New Roman"/>
                <a:ea typeface="Times New Roman"/>
              </a:rPr>
              <a:t> – </a:t>
            </a:r>
            <a:r>
              <a:rPr lang="ru-RU" sz="2400" dirty="0" err="1">
                <a:latin typeface="Times New Roman"/>
                <a:ea typeface="Times New Roman"/>
              </a:rPr>
              <a:t>це</a:t>
            </a:r>
            <a:r>
              <a:rPr lang="ru-RU" sz="2400" dirty="0">
                <a:latin typeface="Times New Roman"/>
                <a:ea typeface="Times New Roman"/>
              </a:rPr>
              <a:t> </a:t>
            </a:r>
            <a:r>
              <a:rPr lang="ru-RU" sz="2400" dirty="0" err="1">
                <a:latin typeface="Times New Roman"/>
                <a:ea typeface="Times New Roman"/>
              </a:rPr>
              <a:t>консолідований</a:t>
            </a:r>
            <a:r>
              <a:rPr lang="ru-RU" sz="2400" dirty="0">
                <a:latin typeface="Times New Roman"/>
                <a:ea typeface="Times New Roman"/>
              </a:rPr>
              <a:t> </a:t>
            </a:r>
            <a:r>
              <a:rPr lang="ru-RU" sz="2400" dirty="0" err="1">
                <a:latin typeface="Times New Roman"/>
                <a:ea typeface="Times New Roman"/>
              </a:rPr>
              <a:t>страховий</a:t>
            </a:r>
            <a:r>
              <a:rPr lang="ru-RU" sz="2400" dirty="0">
                <a:latin typeface="Times New Roman"/>
                <a:ea typeface="Times New Roman"/>
              </a:rPr>
              <a:t> </a:t>
            </a:r>
            <a:r>
              <a:rPr lang="ru-RU" sz="2400" dirty="0" err="1">
                <a:latin typeface="Times New Roman"/>
                <a:ea typeface="Times New Roman"/>
              </a:rPr>
              <a:t>внесок</a:t>
            </a:r>
            <a:r>
              <a:rPr lang="ru-RU" sz="2400" dirty="0">
                <a:latin typeface="Times New Roman"/>
                <a:ea typeface="Times New Roman"/>
              </a:rPr>
              <a:t>, </a:t>
            </a:r>
            <a:r>
              <a:rPr lang="ru-RU" sz="2400" dirty="0" err="1">
                <a:latin typeface="Times New Roman"/>
                <a:ea typeface="Times New Roman"/>
              </a:rPr>
              <a:t>збір</a:t>
            </a:r>
            <a:r>
              <a:rPr lang="ru-RU" sz="2400" dirty="0">
                <a:latin typeface="Times New Roman"/>
                <a:ea typeface="Times New Roman"/>
              </a:rPr>
              <a:t> </a:t>
            </a:r>
            <a:r>
              <a:rPr lang="ru-RU" sz="2400" dirty="0" err="1">
                <a:latin typeface="Times New Roman"/>
                <a:ea typeface="Times New Roman"/>
              </a:rPr>
              <a:t>якого</a:t>
            </a:r>
            <a:r>
              <a:rPr lang="ru-RU" sz="2400" dirty="0">
                <a:latin typeface="Times New Roman"/>
                <a:ea typeface="Times New Roman"/>
              </a:rPr>
              <a:t> </a:t>
            </a:r>
            <a:r>
              <a:rPr lang="ru-RU" sz="2400" dirty="0" err="1">
                <a:latin typeface="Times New Roman"/>
                <a:ea typeface="Times New Roman"/>
              </a:rPr>
              <a:t>здійснюється</a:t>
            </a:r>
            <a:r>
              <a:rPr lang="ru-RU" sz="2400" dirty="0">
                <a:latin typeface="Times New Roman"/>
                <a:ea typeface="Times New Roman"/>
              </a:rPr>
              <a:t> до </a:t>
            </a:r>
            <a:r>
              <a:rPr lang="ru-RU" sz="2400" dirty="0" err="1">
                <a:latin typeface="Times New Roman"/>
                <a:ea typeface="Times New Roman"/>
              </a:rPr>
              <a:t>системи</a:t>
            </a:r>
            <a:r>
              <a:rPr lang="ru-RU" sz="2400" dirty="0">
                <a:latin typeface="Times New Roman"/>
                <a:ea typeface="Times New Roman"/>
              </a:rPr>
              <a:t> </a:t>
            </a:r>
            <a:r>
              <a:rPr lang="ru-RU" sz="2400" dirty="0" err="1">
                <a:latin typeface="Times New Roman"/>
                <a:ea typeface="Times New Roman"/>
              </a:rPr>
              <a:t>загальнообов'язкового</a:t>
            </a:r>
            <a:r>
              <a:rPr lang="ru-RU" sz="2400" dirty="0">
                <a:latin typeface="Times New Roman"/>
                <a:ea typeface="Times New Roman"/>
              </a:rPr>
              <a:t> державного </a:t>
            </a:r>
            <a:r>
              <a:rPr lang="ru-RU" sz="2400" dirty="0" err="1">
                <a:latin typeface="Times New Roman"/>
                <a:ea typeface="Times New Roman"/>
              </a:rPr>
              <a:t>соціального</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 в </a:t>
            </a:r>
            <a:r>
              <a:rPr lang="ru-RU" sz="2400" dirty="0" err="1">
                <a:latin typeface="Times New Roman"/>
                <a:ea typeface="Times New Roman"/>
              </a:rPr>
              <a:t>обов'язковому</a:t>
            </a:r>
            <a:r>
              <a:rPr lang="ru-RU" sz="2400" dirty="0">
                <a:latin typeface="Times New Roman"/>
                <a:ea typeface="Times New Roman"/>
              </a:rPr>
              <a:t> порядку та на </a:t>
            </a:r>
            <a:r>
              <a:rPr lang="ru-RU" sz="2400" dirty="0" err="1">
                <a:latin typeface="Times New Roman"/>
                <a:ea typeface="Times New Roman"/>
              </a:rPr>
              <a:t>регулярній</a:t>
            </a:r>
            <a:r>
              <a:rPr lang="ru-RU" sz="2400" dirty="0">
                <a:latin typeface="Times New Roman"/>
                <a:ea typeface="Times New Roman"/>
              </a:rPr>
              <a:t> </a:t>
            </a:r>
            <a:r>
              <a:rPr lang="ru-RU" sz="2400" dirty="0" err="1">
                <a:latin typeface="Times New Roman"/>
                <a:ea typeface="Times New Roman"/>
              </a:rPr>
              <a:t>основі</a:t>
            </a:r>
            <a:r>
              <a:rPr lang="ru-RU" sz="2400" dirty="0">
                <a:latin typeface="Times New Roman"/>
                <a:ea typeface="Times New Roman"/>
              </a:rPr>
              <a:t> з метою </a:t>
            </a:r>
            <a:r>
              <a:rPr lang="ru-RU" sz="2400" dirty="0" err="1">
                <a:latin typeface="Times New Roman"/>
                <a:ea typeface="Times New Roman"/>
              </a:rPr>
              <a:t>забезпечення</a:t>
            </a:r>
            <a:r>
              <a:rPr lang="ru-RU" sz="2400" dirty="0">
                <a:latin typeface="Times New Roman"/>
                <a:ea typeface="Times New Roman"/>
              </a:rPr>
              <a:t> </a:t>
            </a:r>
            <a:r>
              <a:rPr lang="ru-RU" sz="2400" dirty="0" err="1">
                <a:latin typeface="Times New Roman"/>
                <a:ea typeface="Times New Roman"/>
              </a:rPr>
              <a:t>захисту</a:t>
            </a:r>
            <a:r>
              <a:rPr lang="ru-RU" sz="2400" dirty="0">
                <a:latin typeface="Times New Roman"/>
                <a:ea typeface="Times New Roman"/>
              </a:rPr>
              <a:t> у </a:t>
            </a:r>
            <a:r>
              <a:rPr lang="ru-RU" sz="2400" dirty="0" err="1">
                <a:latin typeface="Times New Roman"/>
                <a:ea typeface="Times New Roman"/>
              </a:rPr>
              <a:t>випадках</a:t>
            </a:r>
            <a:r>
              <a:rPr lang="ru-RU" sz="2400" dirty="0">
                <a:latin typeface="Times New Roman"/>
                <a:ea typeface="Times New Roman"/>
              </a:rPr>
              <a:t>, </a:t>
            </a:r>
            <a:r>
              <a:rPr lang="ru-RU" sz="2400" dirty="0" err="1">
                <a:latin typeface="Times New Roman"/>
                <a:ea typeface="Times New Roman"/>
              </a:rPr>
              <a:t>передбачених</a:t>
            </a:r>
            <a:r>
              <a:rPr lang="ru-RU" sz="2400" dirty="0">
                <a:latin typeface="Times New Roman"/>
                <a:ea typeface="Times New Roman"/>
              </a:rPr>
              <a:t> </a:t>
            </a:r>
            <a:r>
              <a:rPr lang="ru-RU" sz="2400" dirty="0" err="1">
                <a:latin typeface="Times New Roman"/>
                <a:ea typeface="Times New Roman"/>
              </a:rPr>
              <a:t>законодавством</a:t>
            </a:r>
            <a:r>
              <a:rPr lang="ru-RU" sz="2400" dirty="0">
                <a:latin typeface="Times New Roman"/>
                <a:ea typeface="Times New Roman"/>
              </a:rPr>
              <a:t>, прав </a:t>
            </a:r>
            <a:r>
              <a:rPr lang="ru-RU" sz="2400" dirty="0" err="1">
                <a:latin typeface="Times New Roman"/>
                <a:ea typeface="Times New Roman"/>
              </a:rPr>
              <a:t>застрахованих</a:t>
            </a:r>
            <a:r>
              <a:rPr lang="ru-RU" sz="2400" dirty="0">
                <a:latin typeface="Times New Roman"/>
                <a:ea typeface="Times New Roman"/>
              </a:rPr>
              <a:t> </a:t>
            </a:r>
            <a:r>
              <a:rPr lang="ru-RU" sz="2400" dirty="0" err="1">
                <a:latin typeface="Times New Roman"/>
                <a:ea typeface="Times New Roman"/>
              </a:rPr>
              <a:t>осіб</a:t>
            </a:r>
            <a:r>
              <a:rPr lang="ru-RU" sz="2400" dirty="0">
                <a:latin typeface="Times New Roman"/>
                <a:ea typeface="Times New Roman"/>
              </a:rPr>
              <a:t> та </a:t>
            </a:r>
            <a:r>
              <a:rPr lang="ru-RU" sz="2400" dirty="0" err="1">
                <a:latin typeface="Times New Roman"/>
                <a:ea typeface="Times New Roman"/>
              </a:rPr>
              <a:t>членів</a:t>
            </a:r>
            <a:r>
              <a:rPr lang="ru-RU" sz="2400" dirty="0">
                <a:latin typeface="Times New Roman"/>
                <a:ea typeface="Times New Roman"/>
              </a:rPr>
              <a:t> </a:t>
            </a:r>
            <a:r>
              <a:rPr lang="ru-RU" sz="2400" dirty="0" err="1">
                <a:latin typeface="Times New Roman"/>
                <a:ea typeface="Times New Roman"/>
              </a:rPr>
              <a:t>їхніх</a:t>
            </a:r>
            <a:r>
              <a:rPr lang="ru-RU" sz="2400" dirty="0">
                <a:latin typeface="Times New Roman"/>
                <a:ea typeface="Times New Roman"/>
              </a:rPr>
              <a:t> </a:t>
            </a:r>
            <a:r>
              <a:rPr lang="ru-RU" sz="2400" dirty="0" err="1">
                <a:latin typeface="Times New Roman"/>
                <a:ea typeface="Times New Roman"/>
              </a:rPr>
              <a:t>сімей</a:t>
            </a:r>
            <a:r>
              <a:rPr lang="ru-RU" sz="2400" dirty="0">
                <a:latin typeface="Times New Roman"/>
                <a:ea typeface="Times New Roman"/>
              </a:rPr>
              <a:t> на </a:t>
            </a:r>
            <a:r>
              <a:rPr lang="ru-RU" sz="2400" dirty="0" err="1">
                <a:latin typeface="Times New Roman"/>
                <a:ea typeface="Times New Roman"/>
              </a:rPr>
              <a:t>отримання</a:t>
            </a:r>
            <a:r>
              <a:rPr lang="ru-RU" sz="2400" dirty="0">
                <a:latin typeface="Times New Roman"/>
                <a:ea typeface="Times New Roman"/>
              </a:rPr>
              <a:t> </a:t>
            </a:r>
            <a:r>
              <a:rPr lang="ru-RU" sz="2400" dirty="0" err="1">
                <a:latin typeface="Times New Roman"/>
                <a:ea typeface="Times New Roman"/>
              </a:rPr>
              <a:t>страхових</a:t>
            </a:r>
            <a:r>
              <a:rPr lang="ru-RU" sz="2400" dirty="0">
                <a:latin typeface="Times New Roman"/>
                <a:ea typeface="Times New Roman"/>
              </a:rPr>
              <a:t> </a:t>
            </a:r>
            <a:r>
              <a:rPr lang="ru-RU" sz="2400" dirty="0" err="1">
                <a:latin typeface="Times New Roman"/>
                <a:ea typeface="Times New Roman"/>
              </a:rPr>
              <a:t>виплат</a:t>
            </a:r>
            <a:r>
              <a:rPr lang="ru-RU" sz="2400" dirty="0">
                <a:latin typeface="Times New Roman"/>
                <a:ea typeface="Times New Roman"/>
              </a:rPr>
              <a:t> (</a:t>
            </a:r>
            <a:r>
              <a:rPr lang="ru-RU" sz="2400" dirty="0" err="1">
                <a:latin typeface="Times New Roman"/>
                <a:ea typeface="Times New Roman"/>
              </a:rPr>
              <a:t>послуг</a:t>
            </a:r>
            <a:r>
              <a:rPr lang="ru-RU" sz="2400" dirty="0">
                <a:latin typeface="Times New Roman"/>
                <a:ea typeface="Times New Roman"/>
              </a:rPr>
              <a:t>) за </a:t>
            </a:r>
            <a:r>
              <a:rPr lang="ru-RU" sz="2400" dirty="0" err="1">
                <a:latin typeface="Times New Roman"/>
                <a:ea typeface="Times New Roman"/>
              </a:rPr>
              <a:t>діючими</a:t>
            </a:r>
            <a:r>
              <a:rPr lang="ru-RU" sz="2400" dirty="0">
                <a:latin typeface="Times New Roman"/>
                <a:ea typeface="Times New Roman"/>
              </a:rPr>
              <a:t> видами </a:t>
            </a:r>
            <a:r>
              <a:rPr lang="ru-RU" sz="2400" dirty="0" err="1">
                <a:latin typeface="Times New Roman"/>
                <a:ea typeface="Times New Roman"/>
              </a:rPr>
              <a:t>загальнообов'язкового</a:t>
            </a:r>
            <a:r>
              <a:rPr lang="ru-RU" sz="2400" dirty="0">
                <a:latin typeface="Times New Roman"/>
                <a:ea typeface="Times New Roman"/>
              </a:rPr>
              <a:t> державного </a:t>
            </a:r>
            <a:r>
              <a:rPr lang="ru-RU" sz="2400" dirty="0" err="1">
                <a:latin typeface="Times New Roman"/>
                <a:ea typeface="Times New Roman"/>
              </a:rPr>
              <a:t>соціального</a:t>
            </a:r>
            <a:r>
              <a:rPr lang="ru-RU" sz="2400" dirty="0">
                <a:latin typeface="Times New Roman"/>
                <a:ea typeface="Times New Roman"/>
              </a:rPr>
              <a:t> </a:t>
            </a:r>
            <a:r>
              <a:rPr lang="ru-RU" sz="2400" dirty="0" err="1">
                <a:latin typeface="Times New Roman"/>
                <a:ea typeface="Times New Roman"/>
              </a:rPr>
              <a:t>страхування</a:t>
            </a:r>
            <a:r>
              <a:rPr lang="ru-RU" sz="2400" dirty="0">
                <a:latin typeface="Times New Roman"/>
                <a:ea typeface="Times New Roman"/>
              </a:rPr>
              <a:t>.</a:t>
            </a:r>
            <a:endParaRPr lang="uk-UA" sz="2400" dirty="0">
              <a:effectLst/>
              <a:latin typeface="Times New Roman"/>
              <a:ea typeface="Times New Roman"/>
            </a:endParaRPr>
          </a:p>
        </p:txBody>
      </p:sp>
    </p:spTree>
    <p:extLst>
      <p:ext uri="{BB962C8B-B14F-4D97-AF65-F5344CB8AC3E}">
        <p14:creationId xmlns:p14="http://schemas.microsoft.com/office/powerpoint/2010/main" val="144168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56651"/>
            <a:ext cx="8712968" cy="6555641"/>
          </a:xfrm>
          <a:prstGeom prst="rect">
            <a:avLst/>
          </a:prstGeom>
        </p:spPr>
        <p:txBody>
          <a:bodyPr wrap="square">
            <a:spAutoFit/>
          </a:bodyPr>
          <a:lstStyle/>
          <a:p>
            <a:pPr algn="just">
              <a:spcAft>
                <a:spcPts val="0"/>
              </a:spcAft>
            </a:pPr>
            <a:endParaRPr lang="ru-RU" b="1" dirty="0" smtClean="0">
              <a:latin typeface="Times New Roman"/>
              <a:ea typeface="Times New Roman"/>
            </a:endParaRPr>
          </a:p>
          <a:p>
            <a:pPr algn="just">
              <a:spcAft>
                <a:spcPts val="0"/>
              </a:spcAft>
            </a:pPr>
            <a:endParaRPr lang="ru-RU" b="1" dirty="0">
              <a:latin typeface="Times New Roman"/>
              <a:ea typeface="Times New Roman"/>
            </a:endParaRPr>
          </a:p>
          <a:p>
            <a:pPr algn="just">
              <a:spcAft>
                <a:spcPts val="0"/>
              </a:spcAft>
            </a:pPr>
            <a:r>
              <a:rPr lang="ru-RU" sz="2400" b="1" dirty="0" smtClean="0">
                <a:latin typeface="Times New Roman"/>
                <a:ea typeface="Times New Roman"/>
              </a:rPr>
              <a:t>База </a:t>
            </a:r>
            <a:r>
              <a:rPr lang="ru-RU" sz="2400" b="1" dirty="0" err="1">
                <a:latin typeface="Times New Roman"/>
                <a:ea typeface="Times New Roman"/>
              </a:rPr>
              <a:t>нарахування</a:t>
            </a:r>
            <a:r>
              <a:rPr lang="ru-RU" sz="2400" b="1" dirty="0">
                <a:latin typeface="Times New Roman"/>
                <a:ea typeface="Times New Roman"/>
              </a:rPr>
              <a:t> </a:t>
            </a:r>
            <a:r>
              <a:rPr lang="ru-RU" sz="2400" b="1" dirty="0" err="1">
                <a:latin typeface="Times New Roman"/>
                <a:ea typeface="Times New Roman"/>
              </a:rPr>
              <a:t>єдиного</a:t>
            </a:r>
            <a:r>
              <a:rPr lang="ru-RU" sz="2400" b="1" dirty="0">
                <a:latin typeface="Times New Roman"/>
                <a:ea typeface="Times New Roman"/>
              </a:rPr>
              <a:t> </a:t>
            </a:r>
            <a:r>
              <a:rPr lang="ru-RU" sz="2400" b="1" dirty="0" err="1">
                <a:latin typeface="Times New Roman"/>
                <a:ea typeface="Times New Roman"/>
              </a:rPr>
              <a:t>внеску</a:t>
            </a:r>
            <a:r>
              <a:rPr lang="ru-RU" sz="2400" b="1" dirty="0">
                <a:latin typeface="Times New Roman"/>
                <a:ea typeface="Times New Roman"/>
              </a:rPr>
              <a:t>:</a:t>
            </a:r>
            <a:endParaRPr lang="uk-UA" sz="2400" dirty="0">
              <a:latin typeface="Times New Roman"/>
              <a:ea typeface="Times New Roman"/>
            </a:endParaRPr>
          </a:p>
          <a:p>
            <a:pPr algn="just">
              <a:spcAft>
                <a:spcPts val="0"/>
              </a:spcAft>
            </a:pPr>
            <a:r>
              <a:rPr lang="ru-RU" sz="2400" b="1" dirty="0" err="1">
                <a:latin typeface="Times New Roman"/>
                <a:ea typeface="Times New Roman"/>
              </a:rPr>
              <a:t>Єдиний</a:t>
            </a:r>
            <a:r>
              <a:rPr lang="ru-RU" sz="2400" b="1" dirty="0">
                <a:latin typeface="Times New Roman"/>
                <a:ea typeface="Times New Roman"/>
              </a:rPr>
              <a:t> </a:t>
            </a:r>
            <a:r>
              <a:rPr lang="ru-RU" sz="2400" b="1" dirty="0" err="1">
                <a:latin typeface="Times New Roman"/>
                <a:ea typeface="Times New Roman"/>
              </a:rPr>
              <a:t>внесок</a:t>
            </a:r>
            <a:r>
              <a:rPr lang="ru-RU" sz="2400" b="1" dirty="0">
                <a:latin typeface="Times New Roman"/>
                <a:ea typeface="Times New Roman"/>
              </a:rPr>
              <a:t> </a:t>
            </a:r>
            <a:r>
              <a:rPr lang="ru-RU" sz="2400" b="1" dirty="0" err="1">
                <a:latin typeface="Times New Roman"/>
                <a:ea typeface="Times New Roman"/>
              </a:rPr>
              <a:t>нараховується</a:t>
            </a:r>
            <a:r>
              <a:rPr lang="ru-RU" sz="2400" dirty="0">
                <a:latin typeface="Times New Roman"/>
                <a:ea typeface="Times New Roman"/>
              </a:rPr>
              <a:t>:</a:t>
            </a:r>
            <a:endParaRPr lang="uk-UA" sz="2400" dirty="0">
              <a:latin typeface="Times New Roman"/>
              <a:ea typeface="Times New Roman"/>
            </a:endParaRPr>
          </a:p>
          <a:p>
            <a:pPr indent="449580" algn="just">
              <a:spcAft>
                <a:spcPts val="0"/>
              </a:spcAft>
            </a:pPr>
            <a:r>
              <a:rPr lang="uk-UA" sz="2400" dirty="0">
                <a:latin typeface="Times New Roman" panose="02020603050405020304" pitchFamily="18" charset="0"/>
                <a:cs typeface="Times New Roman" panose="02020603050405020304" pitchFamily="18" charset="0"/>
              </a:rPr>
              <a:t>для платників, зазначених у пунктах 1 (крім абзацу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сьомого), частини першої статті 4 цього Закону, - на суму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нарахованої кожній застрахованій особі заробітної плати за видами </a:t>
            </a:r>
            <a:r>
              <a:rPr lang="uk-UA" sz="2400" dirty="0" smtClean="0">
                <a:latin typeface="Times New Roman" panose="02020603050405020304" pitchFamily="18" charset="0"/>
                <a:cs typeface="Times New Roman" panose="02020603050405020304" pitchFamily="18" charset="0"/>
              </a:rPr>
              <a:t>виплат</a:t>
            </a:r>
            <a:r>
              <a:rPr lang="uk-UA" sz="2400" dirty="0">
                <a:latin typeface="Times New Roman" panose="02020603050405020304" pitchFamily="18" charset="0"/>
                <a:cs typeface="Times New Roman" panose="02020603050405020304" pitchFamily="18" charset="0"/>
              </a:rPr>
              <a:t>, які включають основну та додаткову заробітну плату, </a:t>
            </a:r>
            <a:r>
              <a:rPr lang="uk-UA" sz="2400" dirty="0" smtClean="0">
                <a:latin typeface="Times New Roman" panose="02020603050405020304" pitchFamily="18" charset="0"/>
                <a:cs typeface="Times New Roman" panose="02020603050405020304" pitchFamily="18" charset="0"/>
              </a:rPr>
              <a:t>інші заохочувальні </a:t>
            </a:r>
            <a:r>
              <a:rPr lang="uk-UA" sz="2400" dirty="0">
                <a:latin typeface="Times New Roman" panose="02020603050405020304" pitchFamily="18" charset="0"/>
                <a:cs typeface="Times New Roman" panose="02020603050405020304" pitchFamily="18" charset="0"/>
              </a:rPr>
              <a:t>та компенсаційні виплати, у тому числі в </a:t>
            </a:r>
            <a:r>
              <a:rPr lang="uk-UA" sz="2400" dirty="0" smtClean="0">
                <a:latin typeface="Times New Roman" panose="02020603050405020304" pitchFamily="18" charset="0"/>
                <a:cs typeface="Times New Roman" panose="02020603050405020304" pitchFamily="18" charset="0"/>
              </a:rPr>
              <a:t>натуральній формі</a:t>
            </a:r>
            <a:r>
              <a:rPr lang="uk-UA" sz="2400" dirty="0">
                <a:latin typeface="Times New Roman" panose="02020603050405020304" pitchFamily="18" charset="0"/>
                <a:cs typeface="Times New Roman" panose="02020603050405020304" pitchFamily="18" charset="0"/>
              </a:rPr>
              <a:t>, що визначаються відповідно до Закону України "Про </a:t>
            </a:r>
            <a:r>
              <a:rPr lang="uk-UA" sz="2400" dirty="0" smtClean="0">
                <a:latin typeface="Times New Roman" panose="02020603050405020304" pitchFamily="18" charset="0"/>
                <a:cs typeface="Times New Roman" panose="02020603050405020304" pitchFamily="18" charset="0"/>
              </a:rPr>
              <a:t>оплату праці</a:t>
            </a:r>
            <a:r>
              <a:rPr lang="uk-UA" sz="2400" dirty="0">
                <a:latin typeface="Times New Roman" panose="02020603050405020304" pitchFamily="18" charset="0"/>
                <a:cs typeface="Times New Roman" panose="02020603050405020304" pitchFamily="18" charset="0"/>
              </a:rPr>
              <a:t>" ( </a:t>
            </a:r>
            <a:r>
              <a:rPr lang="uk-UA" sz="2400" u="sng" dirty="0">
                <a:solidFill>
                  <a:srgbClr val="5674B9"/>
                </a:solidFill>
                <a:latin typeface="Times New Roman" panose="02020603050405020304" pitchFamily="18" charset="0"/>
                <a:cs typeface="Times New Roman" panose="02020603050405020304" pitchFamily="18" charset="0"/>
                <a:hlinkClick r:id="rId2"/>
              </a:rPr>
              <a:t>108/95-ВР</a:t>
            </a:r>
            <a:r>
              <a:rPr lang="uk-UA" sz="2400" dirty="0">
                <a:latin typeface="Times New Roman" panose="02020603050405020304" pitchFamily="18" charset="0"/>
                <a:cs typeface="Times New Roman" panose="02020603050405020304" pitchFamily="18" charset="0"/>
              </a:rPr>
              <a:t> ), та суму винагороди фізичним особам </a:t>
            </a:r>
            <a:r>
              <a:rPr lang="uk-UA" sz="2400" dirty="0" smtClean="0">
                <a:latin typeface="Times New Roman" panose="02020603050405020304" pitchFamily="18" charset="0"/>
                <a:cs typeface="Times New Roman" panose="02020603050405020304" pitchFamily="18" charset="0"/>
              </a:rPr>
              <a:t>за виконання </a:t>
            </a:r>
            <a:r>
              <a:rPr lang="uk-UA" sz="2400" dirty="0">
                <a:latin typeface="Times New Roman" panose="02020603050405020304" pitchFamily="18" charset="0"/>
                <a:cs typeface="Times New Roman" panose="02020603050405020304" pitchFamily="18" charset="0"/>
              </a:rPr>
              <a:t>робіт (надання послуг) за цивільно-правовими договорами</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Абзац перший пункту 1 частини першої статті 7 із змінами,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внесеними згідно із Законами </a:t>
            </a:r>
            <a:r>
              <a:rPr lang="en-US" sz="2400" dirty="0">
                <a:latin typeface="Times New Roman" panose="02020603050405020304" pitchFamily="18" charset="0"/>
                <a:cs typeface="Times New Roman" panose="02020603050405020304" pitchFamily="18" charset="0"/>
              </a:rPr>
              <a:t>N 77-VIII ( </a:t>
            </a:r>
            <a:r>
              <a:rPr lang="en-US" sz="2400" u="sng" dirty="0">
                <a:solidFill>
                  <a:srgbClr val="5674B9"/>
                </a:solidFill>
                <a:latin typeface="Times New Roman" panose="02020603050405020304" pitchFamily="18" charset="0"/>
                <a:cs typeface="Times New Roman" panose="02020603050405020304" pitchFamily="18" charset="0"/>
                <a:hlinkClick r:id="rId3"/>
              </a:rPr>
              <a:t>77-19</a:t>
            </a:r>
            <a:r>
              <a:rPr lang="en-US" sz="2400" dirty="0">
                <a:latin typeface="Times New Roman" panose="02020603050405020304" pitchFamily="18" charset="0"/>
                <a:cs typeface="Times New Roman" panose="02020603050405020304" pitchFamily="18" charset="0"/>
              </a:rPr>
              <a:t> ) </a:t>
            </a:r>
            <a:r>
              <a:rPr lang="uk-UA" sz="2400" dirty="0">
                <a:latin typeface="Times New Roman" panose="02020603050405020304" pitchFamily="18" charset="0"/>
                <a:cs typeface="Times New Roman" panose="02020603050405020304" pitchFamily="18" charset="0"/>
              </a:rPr>
              <a:t>від 28.12.2014, </a:t>
            </a:r>
            <a:br>
              <a:rPr lang="uk-UA"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 909-VIII ( </a:t>
            </a:r>
            <a:r>
              <a:rPr lang="en-US" sz="2400" u="sng" dirty="0">
                <a:solidFill>
                  <a:srgbClr val="5674B9"/>
                </a:solidFill>
                <a:latin typeface="Times New Roman" panose="02020603050405020304" pitchFamily="18" charset="0"/>
                <a:cs typeface="Times New Roman" panose="02020603050405020304" pitchFamily="18" charset="0"/>
                <a:hlinkClick r:id="rId4"/>
              </a:rPr>
              <a:t>909-19</a:t>
            </a:r>
            <a:r>
              <a:rPr lang="en-US" sz="2400" dirty="0">
                <a:latin typeface="Times New Roman" panose="02020603050405020304" pitchFamily="18" charset="0"/>
                <a:cs typeface="Times New Roman" panose="02020603050405020304" pitchFamily="18" charset="0"/>
              </a:rPr>
              <a:t> ) </a:t>
            </a:r>
            <a:r>
              <a:rPr lang="uk-UA" sz="2400" dirty="0">
                <a:latin typeface="Times New Roman" panose="02020603050405020304" pitchFamily="18" charset="0"/>
                <a:cs typeface="Times New Roman" panose="02020603050405020304" pitchFamily="18" charset="0"/>
              </a:rPr>
              <a:t>від 24.12.2015 </a:t>
            </a:r>
            <a:r>
              <a:rPr lang="uk-UA" sz="2400" dirty="0" smtClean="0">
                <a:latin typeface="Times New Roman" panose="02020603050405020304" pitchFamily="18" charset="0"/>
                <a:cs typeface="Times New Roman" panose="02020603050405020304" pitchFamily="18" charset="0"/>
              </a:rPr>
              <a:t>}</a:t>
            </a:r>
          </a:p>
          <a:p>
            <a:pPr indent="449580" algn="just">
              <a:spcAft>
                <a:spcPts val="0"/>
              </a:spcAft>
            </a:pP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endParaRPr lang="uk-UA" sz="24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629801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394</TotalTime>
  <Words>1595</Words>
  <Application>Microsoft Office PowerPoint</Application>
  <PresentationFormat>Экран (4:3)</PresentationFormat>
  <Paragraphs>442</Paragraphs>
  <Slides>74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74</vt:i4>
      </vt:variant>
    </vt:vector>
  </HeadingPairs>
  <TitlesOfParts>
    <vt:vector size="77" baseType="lpstr">
      <vt:lpstr>Солнцестояние</vt:lpstr>
      <vt:lpstr>Диаграмма</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24</cp:revision>
  <dcterms:created xsi:type="dcterms:W3CDTF">2014-09-25T13:13:08Z</dcterms:created>
  <dcterms:modified xsi:type="dcterms:W3CDTF">2016-02-22T18:19:21Z</dcterms:modified>
</cp:coreProperties>
</file>