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3"/>
  </p:notesMasterIdLst>
  <p:handoutMasterIdLst>
    <p:handoutMasterId r:id="rId14"/>
  </p:handoutMasterIdLst>
  <p:sldIdLst>
    <p:sldId id="273" r:id="rId2"/>
    <p:sldId id="257" r:id="rId3"/>
    <p:sldId id="258" r:id="rId4"/>
    <p:sldId id="259" r:id="rId5"/>
    <p:sldId id="267" r:id="rId6"/>
    <p:sldId id="261" r:id="rId7"/>
    <p:sldId id="262" r:id="rId8"/>
    <p:sldId id="272" r:id="rId9"/>
    <p:sldId id="263" r:id="rId10"/>
    <p:sldId id="260" r:id="rId11"/>
    <p:sldId id="265" r:id="rId1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00"/>
    <a:srgbClr val="000066"/>
    <a:srgbClr val="FF9933"/>
    <a:srgbClr val="FFFF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387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406" y="-8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7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/>
              <a:t>сидячи</a:t>
            </a:r>
            <a:endParaRPr lang="ru-RU" dirty="0"/>
          </a:p>
        </c:rich>
      </c:tx>
      <c:layout>
        <c:manualLayout>
          <c:xMode val="edge"/>
          <c:yMode val="edge"/>
          <c:x val="0.22651933701657481"/>
          <c:y val="1.9230769230769249E-2"/>
        </c:manualLayout>
      </c:layout>
      <c:spPr>
        <a:noFill/>
        <a:ln w="35621">
          <a:noFill/>
        </a:ln>
      </c:spPr>
    </c:title>
    <c:view3D>
      <c:hPercent val="5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25966850828738"/>
          <c:y val="0.21634615384615402"/>
          <c:w val="0.7099447513812156"/>
          <c:h val="0.61538461538461564"/>
        </c:manualLayout>
      </c:layout>
      <c:bar3DChart>
        <c:barDir val="col"/>
        <c:grouping val="stacked"/>
        <c:ser>
          <c:idx val="0"/>
          <c:order val="0"/>
          <c:spPr>
            <a:solidFill>
              <a:srgbClr val="9999FF"/>
            </a:solidFill>
            <a:ln w="17811">
              <a:solidFill>
                <a:srgbClr val="000000"/>
              </a:solidFill>
              <a:prstDash val="solid"/>
            </a:ln>
          </c:spPr>
          <c:cat>
            <c:strRef>
              <c:f>Лист1!$A$1:$A$2</c:f>
              <c:strCache>
                <c:ptCount val="2"/>
                <c:pt idx="0">
                  <c:v>6 год</c:v>
                </c:pt>
                <c:pt idx="1">
                  <c:v>8 год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0.53</c:v>
                </c:pt>
                <c:pt idx="1">
                  <c:v>0.47000000000000008</c:v>
                </c:pt>
              </c:numCache>
            </c:numRef>
          </c:val>
        </c:ser>
        <c:shape val="cone"/>
        <c:axId val="64599936"/>
        <c:axId val="64601472"/>
        <c:axId val="0"/>
      </c:bar3DChart>
      <c:catAx>
        <c:axId val="64599936"/>
        <c:scaling>
          <c:orientation val="minMax"/>
        </c:scaling>
        <c:axPos val="b"/>
        <c:numFmt formatCode="General" sourceLinked="1"/>
        <c:tickLblPos val="low"/>
        <c:spPr>
          <a:ln w="445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7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601472"/>
        <c:crosses val="autoZero"/>
        <c:auto val="1"/>
        <c:lblAlgn val="ctr"/>
        <c:lblOffset val="100"/>
        <c:tickLblSkip val="1"/>
        <c:tickMarkSkip val="1"/>
      </c:catAx>
      <c:valAx>
        <c:axId val="64601472"/>
        <c:scaling>
          <c:orientation val="minMax"/>
        </c:scaling>
        <c:axPos val="l"/>
        <c:majorGridlines>
          <c:spPr>
            <a:ln w="4453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445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7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599936"/>
        <c:crosses val="autoZero"/>
        <c:crossBetween val="between"/>
      </c:valAx>
      <c:spPr>
        <a:noFill/>
        <a:ln w="35621">
          <a:noFill/>
        </a:ln>
      </c:spPr>
    </c:plotArea>
    <c:legend>
      <c:legendPos val="r"/>
      <c:layout>
        <c:manualLayout>
          <c:xMode val="edge"/>
          <c:yMode val="edge"/>
          <c:x val="0.85359116022099468"/>
          <c:y val="0.53846153846153844"/>
          <c:w val="0.13535911602209943"/>
          <c:h val="0.10096153846153855"/>
        </c:manualLayout>
      </c:layout>
      <c:spPr>
        <a:solidFill>
          <a:srgbClr val="FFFFFF"/>
        </a:solidFill>
        <a:ln w="4453">
          <a:solidFill>
            <a:srgbClr val="000000"/>
          </a:solidFill>
          <a:prstDash val="solid"/>
        </a:ln>
      </c:spPr>
      <c:txPr>
        <a:bodyPr/>
        <a:lstStyle/>
        <a:p>
          <a:pPr>
            <a:defRPr sz="1192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4453">
      <a:solidFill>
        <a:srgbClr val="000000"/>
      </a:solidFill>
      <a:prstDash val="solid"/>
    </a:ln>
  </c:spPr>
  <c:txPr>
    <a:bodyPr/>
    <a:lstStyle/>
    <a:p>
      <a:pPr>
        <a:defRPr sz="1297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77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Користування коп'ютером</a:t>
            </a:r>
          </a:p>
        </c:rich>
      </c:tx>
      <c:layout>
        <c:manualLayout>
          <c:xMode val="edge"/>
          <c:yMode val="edge"/>
          <c:x val="0.28879310344827575"/>
          <c:y val="1.9230769230769256E-2"/>
        </c:manualLayout>
      </c:layout>
      <c:spPr>
        <a:noFill/>
        <a:ln w="46899">
          <a:noFill/>
        </a:ln>
      </c:spPr>
    </c:title>
    <c:view3D>
      <c:hPercent val="39"/>
      <c:depthPercent val="100"/>
      <c:rAngAx val="1"/>
    </c:view3D>
    <c:floor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362068965517265E-2"/>
          <c:y val="0.21634615384615402"/>
          <c:w val="0.77370689655172487"/>
          <c:h val="0.5384615384615384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800000"/>
            </a:solidFill>
            <a:ln w="23450">
              <a:solidFill>
                <a:srgbClr val="000000"/>
              </a:solidFill>
              <a:prstDash val="solid"/>
            </a:ln>
          </c:spPr>
          <c:cat>
            <c:strRef>
              <c:f>Лист1!$A$1:$A$4</c:f>
              <c:strCache>
                <c:ptCount val="4"/>
                <c:pt idx="0">
                  <c:v>1 год</c:v>
                </c:pt>
                <c:pt idx="1">
                  <c:v>2-3 год</c:v>
                </c:pt>
                <c:pt idx="2">
                  <c:v>4+ год</c:v>
                </c:pt>
                <c:pt idx="3">
                  <c:v>не користуються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0.12000000000000002</c:v>
                </c:pt>
                <c:pt idx="1">
                  <c:v>0.5</c:v>
                </c:pt>
                <c:pt idx="2">
                  <c:v>0.3500000000000002</c:v>
                </c:pt>
                <c:pt idx="3">
                  <c:v>3.0000000000000002E-2</c:v>
                </c:pt>
              </c:numCache>
            </c:numRef>
          </c:val>
        </c:ser>
        <c:shape val="cylinder"/>
        <c:axId val="78331264"/>
        <c:axId val="78337152"/>
        <c:axId val="0"/>
      </c:bar3DChart>
      <c:catAx>
        <c:axId val="78331264"/>
        <c:scaling>
          <c:orientation val="minMax"/>
        </c:scaling>
        <c:axPos val="b"/>
        <c:numFmt formatCode="General" sourceLinked="1"/>
        <c:tickLblPos val="low"/>
        <c:spPr>
          <a:ln w="58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8337152"/>
        <c:crosses val="autoZero"/>
        <c:auto val="1"/>
        <c:lblAlgn val="ctr"/>
        <c:lblOffset val="100"/>
        <c:tickLblSkip val="2"/>
        <c:tickMarkSkip val="1"/>
      </c:catAx>
      <c:valAx>
        <c:axId val="78337152"/>
        <c:scaling>
          <c:orientation val="minMax"/>
        </c:scaling>
        <c:axPos val="l"/>
        <c:majorGridlines>
          <c:spPr>
            <a:ln w="5862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58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8331264"/>
        <c:crosses val="autoZero"/>
        <c:crossBetween val="between"/>
      </c:valAx>
      <c:spPr>
        <a:noFill/>
        <a:ln w="46899">
          <a:noFill/>
        </a:ln>
      </c:spPr>
    </c:plotArea>
    <c:legend>
      <c:legendPos val="r"/>
      <c:layout>
        <c:manualLayout>
          <c:xMode val="edge"/>
          <c:yMode val="edge"/>
          <c:x val="0.88577586206896564"/>
          <c:y val="0.53846153846153844"/>
          <c:w val="0.10560344827586213"/>
          <c:h val="0.10096153846153855"/>
        </c:manualLayout>
      </c:layout>
      <c:spPr>
        <a:solidFill>
          <a:srgbClr val="FFFFFF"/>
        </a:solidFill>
        <a:ln w="5862">
          <a:solidFill>
            <a:srgbClr val="000000"/>
          </a:solidFill>
          <a:prstDash val="solid"/>
        </a:ln>
      </c:spPr>
      <c:txPr>
        <a:bodyPr/>
        <a:lstStyle/>
        <a:p>
          <a:pPr>
            <a:defRPr sz="1569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5862">
      <a:solidFill>
        <a:srgbClr val="000000"/>
      </a:solidFill>
      <a:prstDash val="solid"/>
    </a:ln>
  </c:spPr>
  <c:txPr>
    <a:bodyPr/>
    <a:lstStyle/>
    <a:p>
      <a:pPr>
        <a:defRPr sz="170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22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Зайняття спортом</a:t>
            </a:r>
          </a:p>
        </c:rich>
      </c:tx>
      <c:layout>
        <c:manualLayout>
          <c:xMode val="edge"/>
          <c:yMode val="edge"/>
          <c:x val="0.35560344827586227"/>
          <c:y val="1.9230769230769256E-2"/>
        </c:manualLayout>
      </c:layout>
      <c:spPr>
        <a:noFill/>
        <a:ln w="50220">
          <a:noFill/>
        </a:ln>
      </c:spPr>
    </c:title>
    <c:view3D>
      <c:hPercent val="39"/>
      <c:depthPercent val="100"/>
      <c:rAngAx val="1"/>
    </c:view3D>
    <c:floor>
      <c:spPr>
        <a:solidFill>
          <a:srgbClr val="CC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362068965517265E-2"/>
          <c:y val="0.23557692307692318"/>
          <c:w val="0.77370689655172487"/>
          <c:h val="0.5192307692307686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CC00"/>
            </a:solidFill>
            <a:ln w="25110">
              <a:solidFill>
                <a:srgbClr val="000000"/>
              </a:solidFill>
              <a:prstDash val="solid"/>
            </a:ln>
          </c:spPr>
          <c:cat>
            <c:strRef>
              <c:f>Лист1!$A$1:$A$9</c:f>
              <c:strCache>
                <c:ptCount val="9"/>
                <c:pt idx="0">
                  <c:v>футбол</c:v>
                </c:pt>
                <c:pt idx="1">
                  <c:v>волейбол</c:v>
                </c:pt>
                <c:pt idx="2">
                  <c:v>баскетбол</c:v>
                </c:pt>
                <c:pt idx="3">
                  <c:v> легка атлетика</c:v>
                </c:pt>
                <c:pt idx="4">
                  <c:v>танці</c:v>
                </c:pt>
                <c:pt idx="5">
                  <c:v>велоспорт</c:v>
                </c:pt>
                <c:pt idx="6">
                  <c:v>атлетизм</c:v>
                </c:pt>
                <c:pt idx="7">
                  <c:v>теніс</c:v>
                </c:pt>
                <c:pt idx="8">
                  <c:v>не зайаються</c:v>
                </c:pt>
              </c:strCache>
            </c:strRef>
          </c:cat>
          <c:val>
            <c:numRef>
              <c:f>Лист1!$B$1:$B$9</c:f>
              <c:numCache>
                <c:formatCode>0%</c:formatCode>
                <c:ptCount val="9"/>
                <c:pt idx="0">
                  <c:v>0.25</c:v>
                </c:pt>
                <c:pt idx="1">
                  <c:v>0.17</c:v>
                </c:pt>
                <c:pt idx="2">
                  <c:v>0.15000000000000011</c:v>
                </c:pt>
                <c:pt idx="3">
                  <c:v>0.13</c:v>
                </c:pt>
                <c:pt idx="4">
                  <c:v>0.05</c:v>
                </c:pt>
                <c:pt idx="5">
                  <c:v>0.05</c:v>
                </c:pt>
                <c:pt idx="6">
                  <c:v>3.0000000000000002E-2</c:v>
                </c:pt>
                <c:pt idx="7">
                  <c:v>2.0000000000000011E-2</c:v>
                </c:pt>
                <c:pt idx="8">
                  <c:v>0.15000000000000011</c:v>
                </c:pt>
              </c:numCache>
            </c:numRef>
          </c:val>
        </c:ser>
        <c:shape val="pyramid"/>
        <c:axId val="78444800"/>
        <c:axId val="85790720"/>
        <c:axId val="0"/>
      </c:bar3DChart>
      <c:catAx>
        <c:axId val="78444800"/>
        <c:scaling>
          <c:orientation val="minMax"/>
        </c:scaling>
        <c:axPos val="b"/>
        <c:numFmt formatCode="General" sourceLinked="1"/>
        <c:tickLblPos val="low"/>
        <c:spPr>
          <a:ln w="62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29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790720"/>
        <c:crosses val="autoZero"/>
        <c:auto val="1"/>
        <c:lblAlgn val="ctr"/>
        <c:lblOffset val="100"/>
        <c:tickLblSkip val="3"/>
        <c:tickMarkSkip val="1"/>
      </c:catAx>
      <c:valAx>
        <c:axId val="85790720"/>
        <c:scaling>
          <c:orientation val="minMax"/>
        </c:scaling>
        <c:axPos val="l"/>
        <c:majorGridlines>
          <c:spPr>
            <a:ln w="6277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62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29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8444800"/>
        <c:crosses val="autoZero"/>
        <c:crossBetween val="between"/>
      </c:valAx>
      <c:spPr>
        <a:noFill/>
        <a:ln w="50220">
          <a:noFill/>
        </a:ln>
      </c:spPr>
    </c:plotArea>
    <c:legend>
      <c:legendPos val="r"/>
      <c:layout>
        <c:manualLayout>
          <c:xMode val="edge"/>
          <c:yMode val="edge"/>
          <c:x val="0.88577586206896564"/>
          <c:y val="0.53846153846153844"/>
          <c:w val="0.10560344827586213"/>
          <c:h val="0.10096153846153855"/>
        </c:manualLayout>
      </c:layout>
      <c:spPr>
        <a:solidFill>
          <a:srgbClr val="FFFFFF"/>
        </a:solidFill>
        <a:ln w="6277">
          <a:solidFill>
            <a:srgbClr val="000000"/>
          </a:solidFill>
          <a:prstDash val="solid"/>
        </a:ln>
      </c:spPr>
      <c:txPr>
        <a:bodyPr/>
        <a:lstStyle/>
        <a:p>
          <a:pPr>
            <a:defRPr sz="1681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6277">
      <a:solidFill>
        <a:srgbClr val="000000"/>
      </a:solidFill>
      <a:prstDash val="solid"/>
    </a:ln>
  </c:spPr>
  <c:txPr>
    <a:bodyPr/>
    <a:lstStyle/>
    <a:p>
      <a:pPr>
        <a:defRPr sz="182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05820D-99DE-41D1-8AE0-4E01B734923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ABF357-A591-4469-AC88-B256FC97CAA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C9851E1-9A78-4E19-9FFA-CACED40723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162800" cy="1524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міні</a:t>
            </a:r>
            <a:r>
              <a:rPr lang="en-US" dirty="0" smtClean="0"/>
              <a:t>-</a:t>
            </a:r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err="1" smtClean="0"/>
              <a:t>Гіподинамія-ворог</a:t>
            </a:r>
            <a:r>
              <a:rPr lang="uk-UA" dirty="0" smtClean="0"/>
              <a:t> сучасної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846320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Учня 8-А класу</a:t>
            </a:r>
          </a:p>
          <a:p>
            <a:pPr>
              <a:buNone/>
            </a:pPr>
            <a:r>
              <a:rPr lang="uk-UA" dirty="0" smtClean="0"/>
              <a:t>Волноваської ЗОШ №6</a:t>
            </a:r>
          </a:p>
          <a:p>
            <a:pPr>
              <a:buNone/>
            </a:pPr>
            <a:r>
              <a:rPr lang="uk-UA" dirty="0" err="1" smtClean="0"/>
              <a:t>Гнібеди</a:t>
            </a:r>
            <a:r>
              <a:rPr lang="uk-UA" dirty="0" smtClean="0"/>
              <a:t> Артема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>
                <a:solidFill>
                  <a:schemeClr val="tx1"/>
                </a:solidFill>
              </a:rPr>
              <a:t>Наслідки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5257800" cy="510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200" dirty="0" smtClean="0"/>
              <a:t>Ожиріння;</a:t>
            </a:r>
          </a:p>
          <a:p>
            <a:pPr eaLnBrk="1" hangingPunct="1">
              <a:defRPr/>
            </a:pPr>
            <a:r>
              <a:rPr lang="uk-UA" sz="3200" dirty="0" smtClean="0"/>
              <a:t>атеросклероз; </a:t>
            </a:r>
          </a:p>
          <a:p>
            <a:pPr eaLnBrk="1" hangingPunct="1">
              <a:defRPr/>
            </a:pPr>
            <a:r>
              <a:rPr lang="uk-UA" sz="3200" dirty="0" smtClean="0"/>
              <a:t>сколіоз;</a:t>
            </a:r>
          </a:p>
          <a:p>
            <a:pPr eaLnBrk="1" hangingPunct="1">
              <a:defRPr/>
            </a:pPr>
            <a:r>
              <a:rPr lang="uk-UA" sz="3200" dirty="0" smtClean="0"/>
              <a:t>остеопороз;</a:t>
            </a:r>
          </a:p>
          <a:p>
            <a:pPr eaLnBrk="1" hangingPunct="1">
              <a:defRPr/>
            </a:pPr>
            <a:r>
              <a:rPr lang="uk-UA" sz="3200" dirty="0" err="1" smtClean="0"/>
              <a:t>остеоартроз</a:t>
            </a:r>
            <a:r>
              <a:rPr lang="uk-UA" sz="3200" dirty="0" smtClean="0"/>
              <a:t>;</a:t>
            </a:r>
          </a:p>
          <a:p>
            <a:pPr eaLnBrk="1" hangingPunct="1">
              <a:defRPr/>
            </a:pPr>
            <a:r>
              <a:rPr lang="uk-UA" sz="3200" dirty="0" smtClean="0"/>
              <a:t>остеохондроз хребта;</a:t>
            </a:r>
          </a:p>
          <a:p>
            <a:pPr eaLnBrk="1" hangingPunct="1">
              <a:defRPr/>
            </a:pPr>
            <a:r>
              <a:rPr lang="uk-UA" sz="3200" dirty="0" smtClean="0"/>
              <a:t>гіпертонія;</a:t>
            </a:r>
          </a:p>
          <a:p>
            <a:pPr eaLnBrk="1" hangingPunct="1">
              <a:defRPr/>
            </a:pPr>
            <a:r>
              <a:rPr lang="uk-UA" sz="3200" dirty="0" smtClean="0"/>
              <a:t>ішемічна хвороба серця</a:t>
            </a:r>
            <a:r>
              <a:rPr lang="uk-UA" sz="3200" dirty="0" smtClean="0">
                <a:solidFill>
                  <a:srgbClr val="33CC33"/>
                </a:solidFill>
              </a:rPr>
              <a:t> </a:t>
            </a:r>
            <a:endParaRPr lang="uk-UA" sz="3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8925"/>
            <a:ext cx="8229600" cy="942975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>
                <a:solidFill>
                  <a:schemeClr val="tx1"/>
                </a:solidFill>
              </a:rPr>
              <a:t>Висновок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uk-UA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7162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dirty="0" smtClean="0"/>
              <a:t>Треба:</a:t>
            </a:r>
          </a:p>
          <a:p>
            <a:pPr eaLnBrk="1" hangingPunct="1">
              <a:defRPr/>
            </a:pPr>
            <a:r>
              <a:rPr lang="uk-UA" dirty="0" smtClean="0"/>
              <a:t>Вести рухливий спосіб життя </a:t>
            </a:r>
          </a:p>
          <a:p>
            <a:pPr eaLnBrk="1" hangingPunct="1">
              <a:defRPr/>
            </a:pPr>
            <a:r>
              <a:rPr lang="uk-UA" dirty="0" smtClean="0"/>
              <a:t>Раціонально харчуватися</a:t>
            </a:r>
          </a:p>
          <a:p>
            <a:pPr eaLnBrk="1" hangingPunct="1">
              <a:defRPr/>
            </a:pPr>
            <a:r>
              <a:rPr lang="uk-UA" dirty="0" smtClean="0"/>
              <a:t>Займатися фізкультурою</a:t>
            </a:r>
          </a:p>
          <a:p>
            <a:pPr eaLnBrk="1" hangingPunct="1">
              <a:defRPr/>
            </a:pPr>
            <a:endParaRPr lang="uk-UA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3200" b="1" dirty="0" smtClean="0">
                <a:solidFill>
                  <a:srgbClr val="FF0000"/>
                </a:solidFill>
              </a:rPr>
              <a:t>ГІПОДИНАМІЯ СМЕРТЕЛЬНО НЕБЕЗБЕЧНА!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8925"/>
            <a:ext cx="8153400" cy="1006475"/>
          </a:xfrm>
        </p:spPr>
        <p:txBody>
          <a:bodyPr/>
          <a:lstStyle/>
          <a:p>
            <a:pPr eaLnBrk="1" hangingPunct="1">
              <a:defRPr/>
            </a:pPr>
            <a:r>
              <a:rPr lang="uk-UA" sz="4900" dirty="0" smtClean="0">
                <a:solidFill>
                  <a:schemeClr val="tx1"/>
                </a:solidFill>
              </a:rPr>
              <a:t>Зміст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Що таке </a:t>
            </a:r>
            <a:r>
              <a:rPr lang="uk-UA" sz="2800" dirty="0" err="1" smtClean="0"/>
              <a:t>“гіподинамія”</a:t>
            </a:r>
            <a:endParaRPr lang="uk-UA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Причини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Ознаки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Статистика(1)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Статистика(2)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Профілактика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Запобіжні заходи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Наслідки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dirty="0" smtClean="0"/>
              <a:t>Висновок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 smtClean="0"/>
              <a:t>Гіподинамія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53340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mtClean="0"/>
              <a:t>   Це  порушення функцій організму (опорно-рухового апарату, кровообігу, дихання, травлення), яке сталося через обмеження рухової активності, зниження сили скорочення м'язів.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chemeClr val="tx1"/>
                </a:solidFill>
              </a:rPr>
              <a:t>Причини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971800" y="1066800"/>
            <a:ext cx="58674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mtClean="0">
                <a:solidFill>
                  <a:srgbClr val="CC0000"/>
                </a:solidFill>
              </a:rPr>
              <a:t>   </a:t>
            </a:r>
            <a:r>
              <a:rPr lang="uk-UA" smtClean="0"/>
              <a:t>Фізичні, фізіологічні і соціальні фактори: зниження вагового навантаження на опорно-руховий апарат, іммобілізація, перебування в малих замкнених приміщеннях, малорухливий спосіб життя тощо.</a:t>
            </a:r>
          </a:p>
        </p:txBody>
      </p:sp>
      <p:pic>
        <p:nvPicPr>
          <p:cNvPr id="8196" name="Picture 6" descr="6b76807897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254635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5419725" cy="4157663"/>
          </a:xfrm>
          <a:noFill/>
        </p:spPr>
        <p:txBody>
          <a:bodyPr>
            <a:normAutofit/>
          </a:bodyPr>
          <a:lstStyle/>
          <a:p>
            <a:pPr marL="273050" indent="-273050"/>
            <a:r>
              <a:rPr lang="uk-UA" smtClean="0">
                <a:effectLst/>
              </a:rPr>
              <a:t>Особливо впливає на серцево-судинну систему: слабшає сила скорочень серця, зменшується працездатність, знижується тонус судин. Негативний вплив виявляється і на обмін речовин і енергії, зменшується кровопостачання тканин.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428604"/>
            <a:ext cx="26436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Ознаки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3352800" cy="6858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>
                <a:solidFill>
                  <a:schemeClr val="tx1"/>
                </a:solidFill>
              </a:rPr>
              <a:t>Статистика</a:t>
            </a:r>
          </a:p>
        </p:txBody>
      </p:sp>
      <p:graphicFrame>
        <p:nvGraphicFramePr>
          <p:cNvPr id="6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556000" y="279400"/>
          <a:ext cx="5232400" cy="280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355600" y="3081338"/>
          <a:ext cx="8509000" cy="372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 descr="Комп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066800"/>
            <a:ext cx="26289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34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Статистика</a:t>
            </a:r>
          </a:p>
        </p:txBody>
      </p:sp>
      <p:graphicFrame>
        <p:nvGraphicFramePr>
          <p:cNvPr id="5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50800" y="2179638"/>
          <a:ext cx="9118600" cy="462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3" name="Picture 20" descr="197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28600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60438" y="357188"/>
            <a:ext cx="8183562" cy="1050925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uk-UA" dirty="0" smtClean="0">
                <a:solidFill>
                  <a:srgbClr val="E8D19D"/>
                </a:solidFill>
              </a:rPr>
              <a:t>Профілактика</a:t>
            </a:r>
            <a:endParaRPr lang="ru-RU" dirty="0" smtClean="0">
              <a:solidFill>
                <a:srgbClr val="E8D19D"/>
              </a:solidFill>
            </a:endParaRPr>
          </a:p>
        </p:txBody>
      </p:sp>
      <p:sp>
        <p:nvSpPr>
          <p:cNvPr id="11266" name="Содержимое 6"/>
          <p:cNvSpPr>
            <a:spLocks noGrp="1"/>
          </p:cNvSpPr>
          <p:nvPr>
            <p:ph idx="4294967295"/>
          </p:nvPr>
        </p:nvSpPr>
        <p:spPr>
          <a:xfrm>
            <a:off x="609600" y="1524000"/>
            <a:ext cx="6500812" cy="507206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lIns="182880" tIns="91440">
            <a:normAutofit/>
          </a:bodyPr>
          <a:lstStyle/>
          <a:p>
            <a:pPr marL="265113" indent="-265113" eaLnBrk="1" hangingPunct="1">
              <a:lnSpc>
                <a:spcPct val="80000"/>
              </a:lnSpc>
              <a:defRPr/>
            </a:pPr>
            <a:r>
              <a:rPr lang="uk-UA" dirty="0" smtClean="0">
                <a:solidFill>
                  <a:schemeClr val="tx2"/>
                </a:solidFill>
                <a:effectLst/>
              </a:rPr>
              <a:t>Вчені прийшли до висновку, що навіть 30-хвилинна щоденна фізична навантаження здатна значно знизити ризик виникнення ожиріння та інших супутніх захворювань у людей, які ведуть сидячий спосіб життя. </a:t>
            </a:r>
            <a:r>
              <a:rPr lang="uk-UA" sz="2800" dirty="0" smtClean="0">
                <a:effectLst/>
              </a:rPr>
              <a:t>Таким чином, щоб уберегти себе від безлічі хвороб, пов'язаних з гіподинамією, досить просто щодня проходити пішки 2км або підніматися на п'ятий поверх без ліфта або просто робити ранкову зарядку.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chemeClr val="tx1"/>
                </a:solidFill>
              </a:rPr>
              <a:t>Запобіжні заходи: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5257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Раціональне харчування</a:t>
            </a:r>
          </a:p>
          <a:p>
            <a:pPr eaLnBrk="1" hangingPunct="1">
              <a:defRPr/>
            </a:pPr>
            <a:r>
              <a:rPr lang="uk-UA" dirty="0" smtClean="0"/>
              <a:t>Фізичні вправи</a:t>
            </a:r>
          </a:p>
          <a:p>
            <a:pPr eaLnBrk="1" hangingPunct="1">
              <a:defRPr/>
            </a:pPr>
            <a:r>
              <a:rPr lang="uk-UA" dirty="0" smtClean="0"/>
              <a:t>Н</a:t>
            </a:r>
            <a:r>
              <a:rPr lang="en-US" dirty="0" err="1" smtClean="0"/>
              <a:t>i</a:t>
            </a:r>
            <a:r>
              <a:rPr lang="uk-UA" dirty="0" smtClean="0"/>
              <a:t> шкідливим звичкам</a:t>
            </a:r>
          </a:p>
          <a:p>
            <a:pPr eaLnBrk="1" hangingPunct="1">
              <a:defRPr/>
            </a:pPr>
            <a:r>
              <a:rPr lang="uk-UA" dirty="0" smtClean="0"/>
              <a:t>Ні малорухливому способу життя</a:t>
            </a:r>
          </a:p>
        </p:txBody>
      </p:sp>
      <p:pic>
        <p:nvPicPr>
          <p:cNvPr id="11268" name="Picture 4" descr="724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00200"/>
            <a:ext cx="26670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9" name="Picture 5" descr="ed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648200"/>
            <a:ext cx="3200400" cy="1911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434</TotalTime>
  <Words>242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міні-проект Гіподинамія-ворог сучасної людини</vt:lpstr>
      <vt:lpstr>Зміст</vt:lpstr>
      <vt:lpstr>Гіподинамія</vt:lpstr>
      <vt:lpstr>Причини</vt:lpstr>
      <vt:lpstr>Слайд 5</vt:lpstr>
      <vt:lpstr>Статистика</vt:lpstr>
      <vt:lpstr>Статистика</vt:lpstr>
      <vt:lpstr>Профілактика</vt:lpstr>
      <vt:lpstr>Запобіжні заходи:</vt:lpstr>
      <vt:lpstr>Наслідки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Алєксєєнко Вероніка</dc:creator>
  <cp:lastModifiedBy>1</cp:lastModifiedBy>
  <cp:revision>16</cp:revision>
  <cp:lastPrinted>1601-01-01T00:00:00Z</cp:lastPrinted>
  <dcterms:created xsi:type="dcterms:W3CDTF">2010-12-16T16:46:44Z</dcterms:created>
  <dcterms:modified xsi:type="dcterms:W3CDTF">2017-02-11T14:22:35Z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