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8" r:id="rId20"/>
    <p:sldId id="275" r:id="rId21"/>
    <p:sldId id="276" r:id="rId22"/>
    <p:sldId id="277" r:id="rId23"/>
    <p:sldId id="279" r:id="rId24"/>
    <p:sldId id="280" r:id="rId25"/>
    <p:sldId id="281" r:id="rId26"/>
    <p:sldId id="282" r:id="rId27"/>
    <p:sldId id="283" r:id="rId28"/>
    <p:sldId id="284" r:id="rId29"/>
    <p:sldId id="265" r:id="rId3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06.09.2015</a:t>
            </a:fld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06.09.2015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06.09.2015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06.09.2015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06.09.2015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06.09.2015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06.09.2015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06.09.2015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47726" y="332657"/>
            <a:ext cx="8616761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Лекція</a:t>
            </a:r>
            <a:r>
              <a:rPr lang="ru-RU" sz="28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10. 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(2 год.)</a:t>
            </a:r>
          </a:p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Тема: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Державні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фінанси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Питання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Зміст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державних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фінансів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склад.</a:t>
            </a:r>
          </a:p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Призначення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і роль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державних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фінансів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Правові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й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організаційні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засади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державних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фінансів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53276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1520" y="332656"/>
            <a:ext cx="864096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tabLst>
                <a:tab pos="306070" algn="l"/>
                <a:tab pos="306070" algn="l"/>
                <a:tab pos="3420745" algn="l"/>
              </a:tabLst>
            </a:pPr>
            <a:r>
              <a:rPr lang="uk-UA" sz="2400" b="1" i="1" dirty="0">
                <a:latin typeface="Times New Roman"/>
                <a:ea typeface="Times New Roman"/>
              </a:rPr>
              <a:t>Фінансові ресурси</a:t>
            </a:r>
            <a:r>
              <a:rPr lang="uk-UA" sz="2400" dirty="0">
                <a:latin typeface="Times New Roman"/>
                <a:ea typeface="Times New Roman"/>
              </a:rPr>
              <a:t> — це першооснова фінансового господарства держави. </a:t>
            </a:r>
            <a:r>
              <a:rPr lang="uk-UA" sz="2400" b="1" dirty="0">
                <a:latin typeface="Times New Roman"/>
                <a:ea typeface="Times New Roman"/>
              </a:rPr>
              <a:t>Фінансові ресурси держави включають:</a:t>
            </a:r>
            <a:endParaRPr lang="ru-RU" sz="2400" dirty="0">
              <a:latin typeface="Times New Roman"/>
              <a:ea typeface="Times New Roman"/>
            </a:endParaRPr>
          </a:p>
          <a:p>
            <a:pPr algn="just">
              <a:tabLst>
                <a:tab pos="306070" algn="l"/>
                <a:tab pos="306070" algn="l"/>
                <a:tab pos="3420745" algn="l"/>
              </a:tabLst>
            </a:pPr>
            <a:r>
              <a:rPr lang="uk-UA" sz="2400" b="1" i="1" dirty="0">
                <a:latin typeface="Times New Roman"/>
                <a:ea typeface="Times New Roman"/>
              </a:rPr>
              <a:t>1. Фінансові ресурси, що перебувають у розпорядженні органів державного управління:</a:t>
            </a:r>
            <a:endParaRPr lang="ru-RU" sz="2400" dirty="0">
              <a:latin typeface="Times New Roman"/>
              <a:ea typeface="Times New Roman"/>
            </a:endParaRPr>
          </a:p>
          <a:p>
            <a:pPr lvl="0" algn="just">
              <a:buClr>
                <a:srgbClr val="808080"/>
              </a:buClr>
              <a:buSzPts val="1150"/>
              <a:buFont typeface="Symbol"/>
              <a:buChar char=""/>
              <a:tabLst>
                <a:tab pos="306070" algn="l"/>
                <a:tab pos="306070" algn="l"/>
                <a:tab pos="419735" algn="l"/>
              </a:tabLst>
            </a:pPr>
            <a:r>
              <a:rPr lang="uk-UA" sz="2400" dirty="0">
                <a:latin typeface="Times New Roman"/>
                <a:ea typeface="Times New Roman"/>
              </a:rPr>
              <a:t>ресурси державного бюджету;</a:t>
            </a:r>
            <a:endParaRPr lang="ru-RU" sz="2400" dirty="0">
              <a:latin typeface="Times New Roman"/>
              <a:ea typeface="Times New Roman"/>
            </a:endParaRPr>
          </a:p>
          <a:p>
            <a:pPr lvl="0" algn="just">
              <a:buClr>
                <a:srgbClr val="808080"/>
              </a:buClr>
              <a:buSzPts val="1150"/>
              <a:buFont typeface="Symbol"/>
              <a:buChar char=""/>
              <a:tabLst>
                <a:tab pos="306070" algn="l"/>
                <a:tab pos="306070" algn="l"/>
                <a:tab pos="419735" algn="l"/>
              </a:tabLst>
            </a:pPr>
            <a:r>
              <a:rPr lang="uk-UA" sz="2400" dirty="0">
                <a:latin typeface="Times New Roman"/>
                <a:ea typeface="Times New Roman"/>
              </a:rPr>
              <a:t>ресурси місцевих бюджетів;</a:t>
            </a:r>
            <a:endParaRPr lang="ru-RU" sz="2400" dirty="0">
              <a:latin typeface="Times New Roman"/>
              <a:ea typeface="Times New Roman"/>
            </a:endParaRPr>
          </a:p>
          <a:p>
            <a:pPr lvl="0" algn="just">
              <a:buClr>
                <a:srgbClr val="808080"/>
              </a:buClr>
              <a:buSzPts val="1150"/>
              <a:buFont typeface="Symbol"/>
              <a:buChar char=""/>
              <a:tabLst>
                <a:tab pos="306070" algn="l"/>
                <a:tab pos="306070" algn="l"/>
                <a:tab pos="419735" algn="l"/>
              </a:tabLst>
            </a:pPr>
            <a:r>
              <a:rPr lang="uk-UA" sz="2400" dirty="0">
                <a:latin typeface="Times New Roman"/>
                <a:ea typeface="Times New Roman"/>
              </a:rPr>
              <a:t>цільові державні фонди;</a:t>
            </a:r>
            <a:endParaRPr lang="ru-RU" sz="2400" dirty="0">
              <a:latin typeface="Times New Roman"/>
              <a:ea typeface="Times New Roman"/>
            </a:endParaRPr>
          </a:p>
          <a:p>
            <a:pPr lvl="0" algn="just">
              <a:buClr>
                <a:srgbClr val="808080"/>
              </a:buClr>
              <a:buSzPts val="1150"/>
              <a:buFont typeface="Symbol"/>
              <a:buChar char=""/>
              <a:tabLst>
                <a:tab pos="306070" algn="l"/>
                <a:tab pos="306070" algn="l"/>
                <a:tab pos="419735" algn="l"/>
              </a:tabLst>
            </a:pPr>
            <a:r>
              <a:rPr lang="uk-UA" sz="2400" dirty="0">
                <a:latin typeface="Times New Roman"/>
                <a:ea typeface="Times New Roman"/>
              </a:rPr>
              <a:t>фінансові ресурси державних фінансових інституцій (національного банку, державних страхових органів. Державних кредитних установ).</a:t>
            </a:r>
            <a:endParaRPr lang="ru-RU" sz="2400" dirty="0">
              <a:latin typeface="Times New Roman"/>
              <a:ea typeface="Times New Roman"/>
            </a:endParaRPr>
          </a:p>
          <a:p>
            <a:pPr algn="just">
              <a:tabLst>
                <a:tab pos="306070" algn="l"/>
              </a:tabLst>
            </a:pPr>
            <a:r>
              <a:rPr lang="uk-UA" sz="2400" b="1" i="1" dirty="0">
                <a:latin typeface="Times New Roman"/>
                <a:ea typeface="Times New Roman"/>
              </a:rPr>
              <a:t>2. Фінансові ресурси, що перебувають у розпорядженні господарських підприємств, установ і організацій різних форм власності та видів діяльності.</a:t>
            </a:r>
            <a:endParaRPr lang="ru-RU" sz="2400" dirty="0">
              <a:latin typeface="Times New Roman"/>
              <a:ea typeface="Times New Roman"/>
            </a:endParaRPr>
          </a:p>
          <a:p>
            <a:pPr algn="just">
              <a:tabLst>
                <a:tab pos="306070" algn="l"/>
              </a:tabLst>
            </a:pPr>
            <a:r>
              <a:rPr lang="uk-UA" sz="2400" b="1" i="1" dirty="0">
                <a:latin typeface="Times New Roman"/>
                <a:ea typeface="Times New Roman"/>
              </a:rPr>
              <a:t>3. Фінансові ресурси, що перебувають у розпорядженні населення (вклади, заощадження, депозити).</a:t>
            </a:r>
            <a:endParaRPr lang="ru-RU" sz="2400" dirty="0">
              <a:latin typeface="Times New Roman"/>
              <a:ea typeface="Times New Roman"/>
            </a:endParaRPr>
          </a:p>
          <a:p>
            <a:pPr algn="just"/>
            <a:r>
              <a:rPr lang="uk-UA" sz="2400" b="1" i="1" dirty="0" smtClean="0">
                <a:latin typeface="Times New Roman"/>
                <a:ea typeface="Times New Roman"/>
              </a:rPr>
              <a:t>	Майже </a:t>
            </a:r>
            <a:r>
              <a:rPr lang="uk-UA" sz="2400" b="1" i="1" dirty="0">
                <a:latin typeface="Times New Roman"/>
                <a:ea typeface="Times New Roman"/>
              </a:rPr>
              <a:t>50 % фінансових ресурсів держави — це фінансові </a:t>
            </a:r>
            <a:r>
              <a:rPr lang="uk-UA" sz="2400" b="1" i="1" spc="-20" dirty="0">
                <a:latin typeface="Times New Roman"/>
                <a:ea typeface="Times New Roman"/>
              </a:rPr>
              <a:t>ре</a:t>
            </a:r>
            <a:r>
              <a:rPr lang="uk-UA" sz="2400" b="1" i="1" spc="-10" dirty="0">
                <a:latin typeface="Times New Roman"/>
                <a:ea typeface="Times New Roman"/>
              </a:rPr>
              <a:t>сурси підприємницьких структур державної і недержавної форм</a:t>
            </a:r>
            <a:r>
              <a:rPr lang="uk-UA" sz="2400" b="1" i="1" dirty="0">
                <a:latin typeface="Times New Roman"/>
                <a:ea typeface="Times New Roman"/>
              </a:rPr>
              <a:t> власності.</a:t>
            </a:r>
            <a:r>
              <a:rPr lang="uk-UA" sz="2400" dirty="0">
                <a:latin typeface="Times New Roman"/>
                <a:ea typeface="Times New Roman"/>
              </a:rPr>
              <a:t> 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705413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1520" y="260648"/>
            <a:ext cx="864096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tabLst>
                <a:tab pos="306070" algn="l"/>
              </a:tabLst>
            </a:pPr>
            <a:r>
              <a:rPr lang="uk-UA" sz="2400" dirty="0" smtClean="0">
                <a:latin typeface="Times New Roman"/>
                <a:ea typeface="Times New Roman"/>
              </a:rPr>
              <a:t>	На </a:t>
            </a:r>
            <a:r>
              <a:rPr lang="uk-UA" sz="2400" dirty="0">
                <a:latin typeface="Times New Roman"/>
                <a:ea typeface="Times New Roman"/>
              </a:rPr>
              <a:t>відміну від фінансових ресурсів держави державні доходи є власністю держави, без будь-яких умов і зобов’язань щодо суб’єктів держави.</a:t>
            </a:r>
            <a:endParaRPr lang="ru-RU" sz="2400" dirty="0">
              <a:latin typeface="Times New Roman"/>
              <a:ea typeface="Times New Roman"/>
            </a:endParaRPr>
          </a:p>
          <a:p>
            <a:pPr algn="just">
              <a:tabLst>
                <a:tab pos="306070" algn="l"/>
              </a:tabLst>
            </a:pPr>
            <a:r>
              <a:rPr lang="uk-UA" sz="2400" b="1" i="1" dirty="0" smtClean="0">
                <a:latin typeface="Times New Roman"/>
                <a:ea typeface="Times New Roman"/>
              </a:rPr>
              <a:t>	</a:t>
            </a:r>
          </a:p>
          <a:p>
            <a:pPr algn="just">
              <a:tabLst>
                <a:tab pos="306070" algn="l"/>
              </a:tabLst>
            </a:pPr>
            <a:r>
              <a:rPr lang="uk-UA" sz="2400" b="1" i="1" dirty="0">
                <a:latin typeface="Times New Roman"/>
                <a:ea typeface="Times New Roman"/>
              </a:rPr>
              <a:t>	</a:t>
            </a:r>
            <a:r>
              <a:rPr lang="uk-UA" sz="2400" b="1" i="1" dirty="0" smtClean="0">
                <a:latin typeface="Times New Roman"/>
                <a:ea typeface="Times New Roman"/>
              </a:rPr>
              <a:t>Державні </a:t>
            </a:r>
            <a:r>
              <a:rPr lang="uk-UA" sz="2400" b="1" i="1" dirty="0">
                <a:latin typeface="Times New Roman"/>
                <a:ea typeface="Times New Roman"/>
              </a:rPr>
              <a:t>доходи</a:t>
            </a:r>
            <a:r>
              <a:rPr lang="uk-UA" sz="2400" dirty="0">
                <a:latin typeface="Times New Roman"/>
                <a:ea typeface="Times New Roman"/>
              </a:rPr>
              <a:t> являють собою ту частину грошових відносин з приводу розподілу і перерозподілу ВВП, котра пов’язана з формуванням доходів одного з головних суб’єктів розподільних відносин </a:t>
            </a:r>
            <a:r>
              <a:rPr lang="uk-UA" sz="2400" dirty="0" smtClean="0">
                <a:latin typeface="Times New Roman"/>
                <a:ea typeface="Times New Roman"/>
              </a:rPr>
              <a:t>держави.</a:t>
            </a:r>
            <a:endParaRPr lang="ru-RU" sz="2400" dirty="0" smtClean="0">
              <a:latin typeface="Times New Roman"/>
              <a:ea typeface="Times New Roman"/>
            </a:endParaRPr>
          </a:p>
          <a:p>
            <a:pPr algn="just">
              <a:tabLst>
                <a:tab pos="306070" algn="l"/>
              </a:tabLst>
            </a:pPr>
            <a:r>
              <a:rPr lang="ru-RU" sz="2400" b="1" i="1" dirty="0">
                <a:latin typeface="Times New Roman"/>
                <a:ea typeface="Times New Roman"/>
              </a:rPr>
              <a:t>	</a:t>
            </a:r>
            <a:r>
              <a:rPr lang="uk-UA" sz="2400" b="1" i="1" dirty="0" smtClean="0">
                <a:latin typeface="Times New Roman"/>
                <a:ea typeface="Times New Roman"/>
              </a:rPr>
              <a:t>За </a:t>
            </a:r>
            <a:r>
              <a:rPr lang="uk-UA" sz="2400" b="1" i="1" dirty="0">
                <a:latin typeface="Times New Roman"/>
                <a:ea typeface="Times New Roman"/>
              </a:rPr>
              <a:t>матеріальним змістом державні доходи </a:t>
            </a:r>
            <a:r>
              <a:rPr lang="uk-UA" sz="2400" dirty="0">
                <a:latin typeface="Times New Roman"/>
                <a:ea typeface="Times New Roman"/>
              </a:rPr>
              <a:t>— це сума коштів, що мобілізується державою на забезпечення своєї діяльності.</a:t>
            </a:r>
            <a:endParaRPr lang="ru-RU" sz="2400" dirty="0">
              <a:latin typeface="Times New Roman"/>
              <a:ea typeface="Times New Roman"/>
            </a:endParaRPr>
          </a:p>
          <a:p>
            <a:r>
              <a:rPr lang="uk-UA" sz="2400" spc="-20" dirty="0">
                <a:latin typeface="Times New Roman"/>
                <a:ea typeface="Times New Roman"/>
              </a:rPr>
              <a:t>	Залежно від рівня розміщення виділяють централізовані і децентралізовані державні доходи (рис.2). 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574692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16632"/>
            <a:ext cx="9433047" cy="66247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66729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1520" y="332656"/>
            <a:ext cx="8712968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000" b="1" i="1" dirty="0" smtClean="0">
                <a:latin typeface="Times New Roman" pitchFamily="18" charset="0"/>
                <a:cs typeface="Times New Roman" pitchFamily="18" charset="0"/>
              </a:rPr>
              <a:t>	До </a:t>
            </a:r>
            <a:r>
              <a:rPr lang="uk-UA" sz="2000" b="1" i="1" dirty="0">
                <a:latin typeface="Times New Roman" pitchFamily="18" charset="0"/>
                <a:cs typeface="Times New Roman" pitchFamily="18" charset="0"/>
              </a:rPr>
              <a:t>централізованих доходів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 належать кошти, призначені на формування централізованих грошових фондів — державного та місцевих бюджетів, державних цільових фондів. </a:t>
            </a:r>
            <a:endParaRPr lang="uk-UA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000" b="1" i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uk-UA" sz="2000" b="1" i="1" dirty="0" smtClean="0">
                <a:latin typeface="Times New Roman" pitchFamily="18" charset="0"/>
                <a:cs typeface="Times New Roman" pitchFamily="18" charset="0"/>
              </a:rPr>
              <a:t>Децентралізовані </a:t>
            </a:r>
            <a:r>
              <a:rPr lang="uk-UA" sz="2000" b="1" i="1" dirty="0">
                <a:latin typeface="Times New Roman" pitchFamily="18" charset="0"/>
                <a:cs typeface="Times New Roman" pitchFamily="18" charset="0"/>
              </a:rPr>
              <a:t>доходи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 — це, доходи державних підприємств, установ, організацій, що формуються переважно за рахунок їхнього прибутку і використовуються за місцем їх створення.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000" i="1" dirty="0" smtClean="0">
                <a:latin typeface="Times New Roman" pitchFamily="18" charset="0"/>
                <a:cs typeface="Times New Roman" pitchFamily="18" charset="0"/>
              </a:rPr>
              <a:t>	Джерелами </a:t>
            </a:r>
            <a:r>
              <a:rPr lang="uk-UA" sz="2000" i="1" dirty="0">
                <a:latin typeface="Times New Roman" pitchFamily="18" charset="0"/>
                <a:cs typeface="Times New Roman" pitchFamily="18" charset="0"/>
              </a:rPr>
              <a:t>формування державних доходів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 можуть бути: доходи отримувані від розподілу заново створеної вартості. Тобто національного доходу; доходи, що включаються до складу фонду відшкодування (наприклад, амортизаційні відрахування); доходи від реалізації національного багатства.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000" i="1" dirty="0" smtClean="0">
                <a:latin typeface="Times New Roman" pitchFamily="18" charset="0"/>
                <a:cs typeface="Times New Roman" pitchFamily="18" charset="0"/>
              </a:rPr>
              <a:t>	Державні </a:t>
            </a:r>
            <a:r>
              <a:rPr lang="uk-UA" sz="2000" i="1" dirty="0">
                <a:latin typeface="Times New Roman" pitchFamily="18" charset="0"/>
                <a:cs typeface="Times New Roman" pitchFamily="18" charset="0"/>
              </a:rPr>
              <a:t>доходи можуть формуватись на поворотній і безповоротній основі.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b="1" i="1" dirty="0">
                <a:latin typeface="Times New Roman" pitchFamily="18" charset="0"/>
                <a:cs typeface="Times New Roman" pitchFamily="18" charset="0"/>
              </a:rPr>
              <a:t>Поворотні доходи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 — це державні позики. До </a:t>
            </a:r>
            <a:r>
              <a:rPr lang="uk-UA" sz="2000" b="1" i="1" dirty="0">
                <a:latin typeface="Times New Roman" pitchFamily="18" charset="0"/>
                <a:cs typeface="Times New Roman" pitchFamily="18" charset="0"/>
              </a:rPr>
              <a:t>безповоротних доходів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 відносять доходи власне держави і доходи, які надходять від інших суб’єктів розподільних відносин на законодавчій основі.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Центральне місце у системі доходів держави посідають доходи державного і місцевих бюджетів, завдяки яким мобілізується основна частка фінансових ресурсів, необхідних для фінансового забезпечення виконання державою покладених на неї функцій. Наприклад, у США через бюджет перерозподіляється 28 % 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ВВП, у 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Німеччині — 40 %, Швеції — 50 %. В Україні бюджетні ресурси становлять 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34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 % фінансових ресурсів держави і майже  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45 % 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ВВП.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3756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692696" y="-603448"/>
            <a:ext cx="13033448" cy="77746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31579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9512" y="260648"/>
            <a:ext cx="8712968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tabLst>
                <a:tab pos="306070" algn="l"/>
              </a:tabLst>
            </a:pPr>
            <a:r>
              <a:rPr lang="uk-UA" sz="2400" b="1" i="1" spc="-20" dirty="0">
                <a:latin typeface="Times New Roman"/>
                <a:ea typeface="Times New Roman"/>
              </a:rPr>
              <a:t>Державні видатки</a:t>
            </a:r>
            <a:r>
              <a:rPr lang="uk-UA" sz="2400" spc="-20" dirty="0">
                <a:latin typeface="Times New Roman"/>
                <a:ea typeface="Times New Roman"/>
              </a:rPr>
              <a:t> — це грошові відносини, що складаються при розподілі і використанні централізованих і децентралізованих фондів грошових ресурсів держави з метою фінансування витрат розширеного відтворення і задоволення інших суспільних потреб.</a:t>
            </a:r>
            <a:endParaRPr lang="ru-RU" sz="2400" dirty="0">
              <a:latin typeface="Times New Roman"/>
              <a:ea typeface="Times New Roman"/>
            </a:endParaRPr>
          </a:p>
          <a:p>
            <a:pPr algn="just">
              <a:tabLst>
                <a:tab pos="306070" algn="l"/>
              </a:tabLst>
            </a:pPr>
            <a:r>
              <a:rPr lang="uk-UA" sz="2400" spc="-30" dirty="0">
                <a:latin typeface="Times New Roman"/>
                <a:ea typeface="Times New Roman"/>
              </a:rPr>
              <a:t>За матеріальним змістом державні видатки — це сума коштів, що витрачається державою в процесі здійснення її фінансової діяльності.</a:t>
            </a:r>
            <a:endParaRPr lang="ru-RU" sz="2400" dirty="0">
              <a:latin typeface="Times New Roman"/>
              <a:ea typeface="Times New Roman"/>
            </a:endParaRPr>
          </a:p>
          <a:p>
            <a:pPr algn="just"/>
            <a:r>
              <a:rPr lang="uk-UA" sz="2400" spc="-20" dirty="0">
                <a:latin typeface="Times New Roman"/>
                <a:ea typeface="Times New Roman"/>
              </a:rPr>
              <a:t>	Система державних видатків призначена (рис.3) забезпечити раціональне</a:t>
            </a:r>
            <a:r>
              <a:rPr lang="uk-UA" sz="2400" dirty="0">
                <a:latin typeface="Times New Roman"/>
                <a:ea typeface="Times New Roman"/>
              </a:rPr>
              <a:t>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розміщення та ефективне використання державних коштів.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202281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60648"/>
            <a:ext cx="8568951" cy="6408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40873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9512" y="332656"/>
            <a:ext cx="8784976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300" b="1" dirty="0">
                <a:latin typeface="Times New Roman" pitchFamily="18" charset="0"/>
                <a:ea typeface="Times New Roman"/>
                <a:cs typeface="Times New Roman" pitchFamily="18" charset="0"/>
              </a:rPr>
              <a:t>За формами фінансування розрізняють такі державні</a:t>
            </a:r>
            <a:r>
              <a:rPr lang="uk-UA" sz="2300" dirty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uk-UA" sz="2300" b="1" dirty="0">
                <a:latin typeface="Times New Roman" pitchFamily="18" charset="0"/>
                <a:ea typeface="Times New Roman"/>
                <a:cs typeface="Times New Roman" pitchFamily="18" charset="0"/>
              </a:rPr>
              <a:t>видатки:</a:t>
            </a:r>
            <a:r>
              <a:rPr lang="uk-UA" sz="2300" dirty="0">
                <a:latin typeface="Times New Roman" pitchFamily="18" charset="0"/>
                <a:ea typeface="Times New Roman"/>
                <a:cs typeface="Times New Roman" pitchFamily="18" charset="0"/>
              </a:rPr>
              <a:t> кошторисне фінансування, державне фінансування інвестицій, бюджетні кредити, державні дотації, субсидії і </a:t>
            </a:r>
            <a:r>
              <a:rPr lang="uk-UA" sz="23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виплати.</a:t>
            </a:r>
          </a:p>
          <a:p>
            <a:pPr algn="just"/>
            <a:r>
              <a:rPr lang="uk-UA" sz="2300" b="1" i="1" dirty="0">
                <a:latin typeface="Times New Roman" pitchFamily="18" charset="0"/>
                <a:cs typeface="Times New Roman" pitchFamily="18" charset="0"/>
              </a:rPr>
              <a:t>Кошторисне фінансування</a:t>
            </a:r>
            <a:r>
              <a:rPr lang="uk-UA" sz="2300" dirty="0">
                <a:latin typeface="Times New Roman" pitchFamily="18" charset="0"/>
                <a:cs typeface="Times New Roman" pitchFamily="18" charset="0"/>
              </a:rPr>
              <a:t> — забезпечення державними </a:t>
            </a:r>
            <a:r>
              <a:rPr lang="uk-UA" sz="2300" dirty="0" err="1">
                <a:latin typeface="Times New Roman" pitchFamily="18" charset="0"/>
                <a:cs typeface="Times New Roman" pitchFamily="18" charset="0"/>
              </a:rPr>
              <a:t>гро</a:t>
            </a:r>
            <a:r>
              <a:rPr lang="ru-RU" sz="2300" dirty="0">
                <a:latin typeface="Times New Roman" pitchFamily="18" charset="0"/>
                <a:cs typeface="Times New Roman" pitchFamily="18" charset="0"/>
              </a:rPr>
              <a:t>­</a:t>
            </a:r>
            <a:r>
              <a:rPr lang="uk-UA" sz="2300" dirty="0" err="1">
                <a:latin typeface="Times New Roman" pitchFamily="18" charset="0"/>
                <a:cs typeface="Times New Roman" pitchFamily="18" charset="0"/>
              </a:rPr>
              <a:t>шовими</a:t>
            </a:r>
            <a:r>
              <a:rPr lang="uk-UA" sz="2300" dirty="0">
                <a:latin typeface="Times New Roman" pitchFamily="18" charset="0"/>
                <a:cs typeface="Times New Roman" pitchFamily="18" charset="0"/>
              </a:rPr>
              <a:t> коштами установ і організацій соціально-культурної сфери, оборони, органів державного управління, органів правоохоронних і органів безпеки, органів судової влади і прокуратури. Вони отримують кошти на своє утримання із бюджету на підставі фінансових документів — кошторисів.</a:t>
            </a:r>
            <a:endParaRPr lang="ru-RU" sz="23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300" b="1" i="1" dirty="0">
                <a:latin typeface="Times New Roman" pitchFamily="18" charset="0"/>
                <a:cs typeface="Times New Roman" pitchFamily="18" charset="0"/>
              </a:rPr>
              <a:t>Державне фінансування інвестицій</a:t>
            </a:r>
            <a:r>
              <a:rPr lang="uk-UA" sz="2300" dirty="0">
                <a:latin typeface="Times New Roman" pitchFamily="18" charset="0"/>
                <a:cs typeface="Times New Roman" pitchFamily="18" charset="0"/>
              </a:rPr>
              <a:t> вміщує в собі державні інвестиції на основні об’єкти економічного і соціального розвитку. Фінансування капітальних вкладень із бюджету за умов ринку має свої особливості</a:t>
            </a:r>
            <a:r>
              <a:rPr lang="uk-UA" sz="23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uk-UA" sz="2300" b="1" i="1" dirty="0">
                <a:latin typeface="Times New Roman" pitchFamily="18" charset="0"/>
                <a:cs typeface="Times New Roman" pitchFamily="18" charset="0"/>
              </a:rPr>
              <a:t>Бюджетні кредити</a:t>
            </a:r>
            <a:r>
              <a:rPr lang="uk-UA" sz="2300" dirty="0">
                <a:latin typeface="Times New Roman" pitchFamily="18" charset="0"/>
                <a:cs typeface="Times New Roman" pitchFamily="18" charset="0"/>
              </a:rPr>
              <a:t> — це фінансова підтримка державних та інших підприємств, у яких понад 50 % майна є державною власністю. Здійснюється вона з бюджетних асигнувань на поворотній і, як правило, платній основі під затверджені проекти використання коштів, що надаються як державна підтримка.</a:t>
            </a:r>
            <a:endParaRPr lang="ru-RU" sz="23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9860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1520" y="332656"/>
            <a:ext cx="8712968" cy="68172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  <a:tabLst>
                <a:tab pos="306070" algn="l"/>
              </a:tabLst>
            </a:pPr>
            <a:r>
              <a:rPr lang="uk-UA" sz="2300" b="1" i="1" dirty="0" smtClean="0">
                <a:latin typeface="Times New Roman"/>
                <a:ea typeface="Times New Roman"/>
              </a:rPr>
              <a:t>	Державні </a:t>
            </a:r>
            <a:r>
              <a:rPr lang="uk-UA" sz="2300" b="1" i="1" dirty="0">
                <a:latin typeface="Times New Roman"/>
                <a:ea typeface="Times New Roman"/>
              </a:rPr>
              <a:t>дотації</a:t>
            </a:r>
            <a:r>
              <a:rPr lang="uk-UA" sz="2300" dirty="0">
                <a:latin typeface="Times New Roman"/>
                <a:ea typeface="Times New Roman"/>
              </a:rPr>
              <a:t> — це форма бюджетного фінансування планово-збиткових підприємств, організацій і установ, які надають послуги або виробляють необхідні товари, витрати на виробництво яких перевищують ціну продажу.</a:t>
            </a:r>
            <a:endParaRPr lang="ru-RU" sz="2300" dirty="0"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  <a:tabLst>
                <a:tab pos="306070" algn="l"/>
              </a:tabLst>
            </a:pPr>
            <a:r>
              <a:rPr lang="uk-UA" sz="2300" dirty="0" smtClean="0">
                <a:latin typeface="Times New Roman"/>
                <a:ea typeface="Times New Roman"/>
              </a:rPr>
              <a:t>	До </a:t>
            </a:r>
            <a:r>
              <a:rPr lang="uk-UA" sz="2300" b="1" i="1" dirty="0">
                <a:latin typeface="Times New Roman"/>
                <a:ea typeface="Times New Roman"/>
              </a:rPr>
              <a:t>субсидій</a:t>
            </a:r>
            <a:r>
              <a:rPr lang="uk-UA" sz="2300" dirty="0">
                <a:latin typeface="Times New Roman"/>
                <a:ea typeface="Times New Roman"/>
              </a:rPr>
              <a:t> у вузькому значенні належать трансферти підприємствам з боку держави (у грошовій формі або у вигляді послуг, що мають грошову оцінку) на фінансування поточних витрат. До субсидій у широкому значенні відносять всі форми втручання держави в економічну діяльність, унаслідок яких змінюються ціни на товари або фактори виробництва, а отже — і умови конкуренції на користь окремих підприємств або сфер економічної діяльності. Тобто субсидією вважається будь-яка виплата держави на користь суб’єкта підприємницької діяльності, якщо ця виплата обмежується певною галуззю, певною метою економічної політики, певним регіоном, певним виробничим фактором. В умовах ринкової економіки до субсидій у широкому значенні також належать трансферти, що мають характер субсидій. Це платежі домогосподарствам і приватним організаціям, які суттєво впливають на структуру економіки.</a:t>
            </a:r>
            <a:endParaRPr lang="ru-RU" sz="2300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155488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56792" y="-675456"/>
            <a:ext cx="14113568" cy="7990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71285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1520" y="260648"/>
            <a:ext cx="8712968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Зміст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державних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фінансів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за Василиком О.Д.)</a:t>
            </a:r>
          </a:p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Державні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фінанси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—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складова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частина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фінансової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систе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-ми,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її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центральна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підсистема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через яку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здійснюється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вплив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держави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економічний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соціальний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розвиток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країни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Вона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має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свої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особливі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принципи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організації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функціонування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зумовлено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функціями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роллю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держави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регулюванні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забезпеченні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демократичних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економічних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соціальних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умов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життя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населення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створенні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сприятливих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умов для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діяль¬ності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виробничих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невиробничих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структур.</a:t>
            </a:r>
          </a:p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Опаріним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В.М.)</a:t>
            </a:r>
          </a:p>
          <a:p>
            <a:pPr algn="just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Державні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фінанси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—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сукупність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розподільно-перерозподільних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відносин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виникають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процесі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формування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використання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централізованих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фондів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грошових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коштів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призначених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фінансового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забезпечення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виконання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державою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покладених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неї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функцій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9405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3528" y="260648"/>
            <a:ext cx="8640960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tabLst>
                <a:tab pos="306070" algn="l"/>
              </a:tabLst>
            </a:pPr>
            <a:r>
              <a:rPr lang="uk-UA" sz="2400" i="1" dirty="0">
                <a:latin typeface="Times New Roman"/>
                <a:ea typeface="Times New Roman"/>
              </a:rPr>
              <a:t>Склад і напрямки використання державних видатків визначаються характером функцій держави.</a:t>
            </a:r>
            <a:endParaRPr lang="ru-RU" sz="2400" dirty="0">
              <a:latin typeface="Times New Roman"/>
              <a:ea typeface="Times New Roman"/>
            </a:endParaRPr>
          </a:p>
          <a:p>
            <a:pPr algn="just">
              <a:tabLst>
                <a:tab pos="306070" algn="l"/>
              </a:tabLst>
            </a:pPr>
            <a:r>
              <a:rPr lang="uk-UA" sz="2400" b="1" i="1" spc="-10" dirty="0" smtClean="0">
                <a:latin typeface="Times New Roman"/>
                <a:ea typeface="Times New Roman"/>
              </a:rPr>
              <a:t>	Управління </a:t>
            </a:r>
            <a:r>
              <a:rPr lang="uk-UA" sz="2400" b="1" i="1" spc="-10" dirty="0">
                <a:latin typeface="Times New Roman"/>
                <a:ea typeface="Times New Roman"/>
              </a:rPr>
              <a:t>державними фінансами</a:t>
            </a:r>
            <a:r>
              <a:rPr lang="uk-UA" sz="2400" spc="-10" dirty="0">
                <a:latin typeface="Times New Roman"/>
                <a:ea typeface="Times New Roman"/>
              </a:rPr>
              <a:t> — це сукупність форм і методів цілеспрямованого впливу держави на формування й використання централізованих і децентралізованих фінансових ресурсів, що перебувають у розпорядженні державних органів управління.</a:t>
            </a:r>
            <a:endParaRPr lang="ru-RU" sz="2400" dirty="0">
              <a:latin typeface="Times New Roman"/>
              <a:ea typeface="Times New Roman"/>
            </a:endParaRPr>
          </a:p>
          <a:p>
            <a:pPr algn="just">
              <a:tabLst>
                <a:tab pos="306070" algn="l"/>
              </a:tabLst>
            </a:pPr>
            <a:r>
              <a:rPr lang="uk-UA" sz="2400" dirty="0" smtClean="0">
                <a:latin typeface="Times New Roman"/>
                <a:ea typeface="Times New Roman"/>
              </a:rPr>
              <a:t>	Понад </a:t>
            </a:r>
            <a:r>
              <a:rPr lang="uk-UA" sz="2400" dirty="0">
                <a:latin typeface="Times New Roman"/>
                <a:ea typeface="Times New Roman"/>
              </a:rPr>
              <a:t>70 % фінансових ресурсів держави становлять кошти бюджету, тому бюджетний менеджмент є центральною ланкою управління державними фінансами. Бюджетний менеджмент спрямований на управління бюджетними ресурсами в процесі їх руху на всіх етапах бюджетного процесу.</a:t>
            </a:r>
            <a:endParaRPr lang="ru-RU" sz="2400" dirty="0">
              <a:latin typeface="Times New Roman"/>
              <a:ea typeface="Times New Roman"/>
            </a:endParaRPr>
          </a:p>
          <a:p>
            <a:pPr algn="just"/>
            <a:r>
              <a:rPr lang="uk-UA" sz="2400" dirty="0" smtClean="0">
                <a:latin typeface="Times New Roman"/>
                <a:ea typeface="Times New Roman"/>
              </a:rPr>
              <a:t>	</a:t>
            </a:r>
            <a:r>
              <a:rPr lang="uk-UA" sz="2400" b="1" i="1" dirty="0" smtClean="0">
                <a:latin typeface="Times New Roman"/>
                <a:ea typeface="Times New Roman"/>
              </a:rPr>
              <a:t>Менеджмент </a:t>
            </a:r>
            <a:r>
              <a:rPr lang="uk-UA" sz="2400" b="1" i="1" dirty="0">
                <a:latin typeface="Times New Roman"/>
                <a:ea typeface="Times New Roman"/>
              </a:rPr>
              <a:t>державних фінансів </a:t>
            </a:r>
            <a:r>
              <a:rPr lang="uk-UA" sz="2400" dirty="0">
                <a:latin typeface="Times New Roman"/>
                <a:ea typeface="Times New Roman"/>
              </a:rPr>
              <a:t>має об’єкт і суб’єкт управління. </a:t>
            </a:r>
            <a:r>
              <a:rPr lang="uk-UA" sz="2400" b="1" dirty="0">
                <a:latin typeface="Times New Roman"/>
                <a:ea typeface="Times New Roman"/>
              </a:rPr>
              <a:t>Об’єктом управління</a:t>
            </a:r>
            <a:r>
              <a:rPr lang="uk-UA" sz="2400" dirty="0">
                <a:latin typeface="Times New Roman"/>
                <a:ea typeface="Times New Roman"/>
              </a:rPr>
              <a:t> є процес створення й використання державних фондів і фондів підприємницьких структур державної форми власності, </a:t>
            </a:r>
            <a:r>
              <a:rPr lang="uk-UA" sz="2400" b="1" dirty="0">
                <a:latin typeface="Times New Roman"/>
                <a:ea typeface="Times New Roman"/>
              </a:rPr>
              <a:t>суб’єктом управління</a:t>
            </a:r>
            <a:r>
              <a:rPr lang="uk-UA" sz="2400" dirty="0">
                <a:latin typeface="Times New Roman"/>
                <a:ea typeface="Times New Roman"/>
              </a:rPr>
              <a:t> — фінансові органи держави. 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260957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3528" y="404664"/>
            <a:ext cx="8568952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  <a:tabLst>
                <a:tab pos="306070" algn="l"/>
                <a:tab pos="306070" algn="l"/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uk-UA" sz="2800" dirty="0" smtClean="0">
                <a:latin typeface="Times New Roman"/>
                <a:ea typeface="Times New Roman"/>
              </a:rPr>
              <a:t>	</a:t>
            </a:r>
            <a:r>
              <a:rPr lang="uk-UA" sz="2800" i="1" dirty="0" smtClean="0">
                <a:latin typeface="Times New Roman"/>
                <a:ea typeface="Times New Roman"/>
              </a:rPr>
              <a:t>Організаційну </a:t>
            </a:r>
            <a:r>
              <a:rPr lang="uk-UA" sz="2800" i="1" dirty="0">
                <a:latin typeface="Times New Roman"/>
                <a:ea typeface="Times New Roman"/>
              </a:rPr>
              <a:t>й методичну роботу з управління </a:t>
            </a:r>
            <a:r>
              <a:rPr lang="uk-UA" sz="2800" dirty="0">
                <a:latin typeface="Times New Roman"/>
                <a:ea typeface="Times New Roman"/>
              </a:rPr>
              <a:t>державними фінансами в Україні здійснює </a:t>
            </a:r>
            <a:r>
              <a:rPr lang="uk-UA" sz="2800" b="1" i="1" dirty="0">
                <a:latin typeface="Times New Roman"/>
                <a:ea typeface="Times New Roman"/>
              </a:rPr>
              <a:t>Міністерство фінансів України. </a:t>
            </a:r>
            <a:r>
              <a:rPr lang="uk-UA" sz="2800" dirty="0">
                <a:latin typeface="Times New Roman"/>
                <a:ea typeface="Times New Roman"/>
              </a:rPr>
              <a:t>Його повноваження й основні функції раніше визначалися положенням «Про Міністерство фінансів України», яке затверджував Кабінет Міністрів. На сьогодні постанова КМУ від 06.07 2011року №713 визначила таким, що втратили чинність деякі постанови КМУ з питань діяльності Міністерства фінансів, основні функції цієї установи регламентуються </a:t>
            </a:r>
            <a:r>
              <a:rPr lang="uk-UA" sz="2800" i="1" dirty="0">
                <a:latin typeface="Times New Roman"/>
                <a:ea typeface="Times New Roman"/>
              </a:rPr>
              <a:t>Указом Президента України №446/2011 від 08 квітня 2011 року «Положення про Міністерство фінансів України».</a:t>
            </a:r>
            <a:endParaRPr lang="ru-RU" sz="2800" i="1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841361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1520" y="260648"/>
            <a:ext cx="8712968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91135" indent="457200">
              <a:spcAft>
                <a:spcPts val="0"/>
              </a:spcAft>
            </a:pPr>
            <a:r>
              <a:rPr lang="uk-UA" sz="2400" b="1" dirty="0">
                <a:latin typeface="Times New Roman"/>
                <a:ea typeface="Times New Roman"/>
              </a:rPr>
              <a:t>2. Призначення і роль державних фінансів.</a:t>
            </a:r>
            <a:endParaRPr lang="ru-RU" sz="2400" dirty="0">
              <a:latin typeface="Times New Roman"/>
              <a:ea typeface="Times New Roman"/>
            </a:endParaRPr>
          </a:p>
          <a:p>
            <a:pPr marL="191135" indent="457200">
              <a:spcAft>
                <a:spcPts val="0"/>
              </a:spcAft>
            </a:pPr>
            <a:r>
              <a:rPr lang="uk-UA" sz="2400" b="1" dirty="0">
                <a:latin typeface="Times New Roman"/>
                <a:ea typeface="Times New Roman"/>
              </a:rPr>
              <a:t> </a:t>
            </a:r>
            <a:endParaRPr lang="ru-RU" sz="2400" dirty="0">
              <a:latin typeface="Times New Roman"/>
              <a:ea typeface="Times New Roman"/>
            </a:endParaRPr>
          </a:p>
          <a:p>
            <a:pPr indent="457200" algn="just">
              <a:spcAft>
                <a:spcPts val="0"/>
              </a:spcAft>
            </a:pPr>
            <a:r>
              <a:rPr lang="uk-UA" sz="2400" b="1" dirty="0">
                <a:latin typeface="Times New Roman"/>
                <a:ea typeface="Times New Roman"/>
              </a:rPr>
              <a:t>Головне призначення державних фінансів</a:t>
            </a:r>
            <a:r>
              <a:rPr lang="uk-UA" sz="2400" dirty="0">
                <a:latin typeface="Times New Roman"/>
                <a:ea typeface="Times New Roman"/>
              </a:rPr>
              <a:t> — сприяти через різноманітні фінансові інституції успішному економіч­ному і соціальному розвитку держави, забезпеченню прав і свобод людини. Досягають цього через методи і форми мо­білізації фінансових ресурсів у розпорядження держави та використання їх на цілі розвитку економіки, забезпечення соціальних гарантій населенню, утримання армії, органів усіх ланок влади.</a:t>
            </a:r>
            <a:endParaRPr lang="ru-RU" sz="2400" dirty="0">
              <a:latin typeface="Times New Roman"/>
              <a:ea typeface="Times New Roman"/>
            </a:endParaRPr>
          </a:p>
          <a:p>
            <a:pPr indent="457200" algn="just">
              <a:spcAft>
                <a:spcPts val="0"/>
              </a:spcAft>
            </a:pPr>
            <a:r>
              <a:rPr lang="uk-UA" sz="2400" b="1" dirty="0">
                <a:latin typeface="Times New Roman"/>
                <a:ea typeface="Times New Roman"/>
              </a:rPr>
              <a:t>Сукупність зазначених форм і методів дістала назву фі­нансового механізму системи управління в державі.</a:t>
            </a:r>
            <a:r>
              <a:rPr lang="uk-UA" sz="2400" dirty="0">
                <a:latin typeface="Times New Roman"/>
                <a:ea typeface="Times New Roman"/>
              </a:rPr>
              <a:t> Від того, наскільки він досконалий, залежать темпи економічного і соціального розвитку, добробут</a:t>
            </a:r>
            <a:endParaRPr lang="ru-RU" sz="2400" dirty="0">
              <a:latin typeface="Times New Roman"/>
              <a:ea typeface="Times New Roman"/>
            </a:endParaRPr>
          </a:p>
          <a:p>
            <a:r>
              <a:rPr lang="uk-UA" sz="2400" dirty="0">
                <a:latin typeface="Times New Roman"/>
                <a:ea typeface="Times New Roman"/>
              </a:rPr>
              <a:t>громадян. Важливе значен­ня має те, скільки фінансових ресурсів від загальної кіль­кості їх, створюваних у державі, вона акумулює у своє роз­порядження і на які цілі використовує. 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891246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3528" y="260648"/>
            <a:ext cx="871296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>
              <a:spcAft>
                <a:spcPts val="0"/>
              </a:spcAft>
            </a:pPr>
            <a:r>
              <a:rPr lang="uk-UA" sz="2400" b="1" dirty="0">
                <a:latin typeface="Times New Roman"/>
                <a:ea typeface="Times New Roman"/>
              </a:rPr>
              <a:t>Необхідність державних фінансів зумовлена</a:t>
            </a:r>
            <a:r>
              <a:rPr lang="uk-UA" sz="2400" dirty="0">
                <a:latin typeface="Times New Roman"/>
                <a:ea typeface="Times New Roman"/>
              </a:rPr>
              <a:t> тим, що за будь-якого типу економічних відносин основним призначен­ням держави є забезпечення фінансовими ресурсами тих потреб, які не можуть бути вирішені через ринковий меха­нізм, тобто через попит і пропозицію, а також особисто кож­ним громадянином у зв'язку з відповідними об'єктивними причинами. До них слід віднести структурну перебудову економіки, боротьбу з монополізмом, захист навколишнього середовища, захист тих громадян, які з'являються на ринку в ролі споживачів — інваліди, діти, престарілі, проведення фундаментальних наукових досліджень, загальну освіту, під­готовку кадрів, соціальне забезпечення і страхування, охо­рону здоров'я тощо.</a:t>
            </a:r>
            <a:endParaRPr lang="ru-RU" sz="2400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422930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9512" y="260648"/>
            <a:ext cx="8712968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>
              <a:spcAft>
                <a:spcPts val="0"/>
              </a:spcAft>
            </a:pPr>
            <a:r>
              <a:rPr lang="uk-UA" sz="2400" dirty="0">
                <a:latin typeface="Times New Roman"/>
                <a:ea typeface="Times New Roman"/>
              </a:rPr>
              <a:t>Слід ураховувати, що </a:t>
            </a:r>
            <a:r>
              <a:rPr lang="uk-UA" sz="2400" b="1" i="1" dirty="0" err="1">
                <a:latin typeface="Times New Roman"/>
                <a:ea typeface="Times New Roman"/>
              </a:rPr>
              <a:t>необгрунтовано</a:t>
            </a:r>
            <a:r>
              <a:rPr lang="uk-UA" sz="2400" b="1" i="1" dirty="0">
                <a:latin typeface="Times New Roman"/>
                <a:ea typeface="Times New Roman"/>
              </a:rPr>
              <a:t> висока частка цент­ралізації фінансових ресурсів </a:t>
            </a:r>
            <a:r>
              <a:rPr lang="uk-UA" sz="2400" dirty="0">
                <a:latin typeface="Times New Roman"/>
                <a:ea typeface="Times New Roman"/>
              </a:rPr>
              <a:t>призводить до негативних наслідків, оскільки централізовано важко здійснювати раціональний розподіл і забезпечити ефективне вико­ристання їх. Зниження централізації при високій частці державної власності зумовлює безгосподарність і різні перекоси в розподілі та використанні фінансових ресур­сів, а в кінцевому підсумку — фінансовий розлад в дер­жаві.</a:t>
            </a:r>
            <a:endParaRPr lang="ru-RU" sz="2400" dirty="0">
              <a:latin typeface="Times New Roman"/>
              <a:ea typeface="Times New Roman"/>
            </a:endParaRPr>
          </a:p>
          <a:p>
            <a:pPr indent="457200" algn="just">
              <a:spcAft>
                <a:spcPts val="0"/>
              </a:spcAft>
            </a:pPr>
            <a:r>
              <a:rPr lang="uk-UA" sz="2400" dirty="0">
                <a:latin typeface="Times New Roman"/>
                <a:ea typeface="Times New Roman"/>
              </a:rPr>
              <a:t>Потрібна також </a:t>
            </a:r>
            <a:r>
              <a:rPr lang="uk-UA" sz="2400" b="1" i="1" dirty="0">
                <a:latin typeface="Times New Roman"/>
                <a:ea typeface="Times New Roman"/>
              </a:rPr>
              <a:t>оптимізація перерозподілу фінансових ресурсів, що знаходяться в розпорядженні населе</a:t>
            </a:r>
            <a:r>
              <a:rPr lang="uk-UA" sz="2400" dirty="0">
                <a:latin typeface="Times New Roman"/>
                <a:ea typeface="Times New Roman"/>
              </a:rPr>
              <a:t>ння. Якщо держава надмірно втручається в перерозподіл частки насе­лення у валовому національному продукті, це підриває сти­мули до праці, знижує темпи економічного зростання. Во­дночас невтручання держави в цей процес або значне скоро­чення їх також має негативні наслідки</a:t>
            </a:r>
            <a:r>
              <a:rPr lang="ru-RU" sz="2400" dirty="0">
                <a:latin typeface="Times New Roman"/>
                <a:ea typeface="Times New Roman"/>
              </a:rPr>
              <a:t> —</a:t>
            </a:r>
            <a:r>
              <a:rPr lang="uk-UA" sz="2400" dirty="0">
                <a:latin typeface="Times New Roman"/>
                <a:ea typeface="Times New Roman"/>
              </a:rPr>
              <a:t> стримує розвитої освіти, науки, призводить до зубожіння окремих верств на­селення тощо.</a:t>
            </a:r>
            <a:endParaRPr lang="ru-RU" sz="2400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072935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1520" y="260648"/>
            <a:ext cx="864096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>
              <a:spcAft>
                <a:spcPts val="0"/>
              </a:spcAft>
            </a:pPr>
            <a:r>
              <a:rPr lang="uk-UA" sz="2200" dirty="0" err="1">
                <a:latin typeface="Times New Roman"/>
                <a:ea typeface="Times New Roman"/>
              </a:rPr>
              <a:t>Перерозподільчі</a:t>
            </a:r>
            <a:r>
              <a:rPr lang="uk-UA" sz="2200" dirty="0">
                <a:latin typeface="Times New Roman"/>
                <a:ea typeface="Times New Roman"/>
              </a:rPr>
              <a:t> процеси, що здійснюються за до­помогою державних фінансів, — це явища макрорівня проте роль державних фінансів виявляється не мен­шою мірою у формах і методах мобілізації фінансових ресурсів. Важливе значення має те, як мобілізуються ресурси, якими каналами і в якій формі відбувається їх­ній рух, на яких засадах вони виділяються і використовуються.</a:t>
            </a:r>
            <a:endParaRPr lang="ru-RU" sz="2200" dirty="0">
              <a:latin typeface="Times New Roman"/>
              <a:ea typeface="Times New Roman"/>
            </a:endParaRPr>
          </a:p>
          <a:p>
            <a:pPr indent="457200" algn="just">
              <a:spcAft>
                <a:spcPts val="0"/>
              </a:spcAft>
            </a:pPr>
            <a:r>
              <a:rPr lang="uk-UA" sz="2200" dirty="0">
                <a:latin typeface="Times New Roman"/>
                <a:ea typeface="Times New Roman"/>
              </a:rPr>
              <a:t>За умов ринку основними формами мобілізації фінансових ресурсів у розпорядження держави є податки, збори і відрахування. Визначення об'єкта оподаткування або об­числення платежів, передбачених пільг, ставок податків і платежів, строків сплати їх, відповідальності за несвоєчас­ну сплату становлять механізм впливу на економічні та соціальні процеси, який окреслює роль фінансів на </a:t>
            </a:r>
            <a:r>
              <a:rPr lang="uk-UA" sz="2200" dirty="0" err="1">
                <a:latin typeface="Times New Roman"/>
                <a:ea typeface="Times New Roman"/>
              </a:rPr>
              <a:t>мікро­рівні</a:t>
            </a:r>
            <a:r>
              <a:rPr lang="uk-UA" sz="2200" dirty="0">
                <a:latin typeface="Times New Roman"/>
                <a:ea typeface="Times New Roman"/>
              </a:rPr>
              <a:t>.</a:t>
            </a:r>
            <a:endParaRPr lang="ru-RU" sz="2200" dirty="0">
              <a:latin typeface="Times New Roman"/>
              <a:ea typeface="Times New Roman"/>
            </a:endParaRPr>
          </a:p>
          <a:p>
            <a:pPr indent="457200" algn="just">
              <a:spcAft>
                <a:spcPts val="0"/>
              </a:spcAft>
            </a:pPr>
            <a:r>
              <a:rPr lang="uk-UA" sz="2200" dirty="0">
                <a:latin typeface="Times New Roman"/>
                <a:ea typeface="Times New Roman"/>
              </a:rPr>
              <a:t>При використанні ресурсів держава визначає метод фінансування витрат — пряме бюджетне фінансування, бюд­жетне кредитування або самофінансування. Ринкова еко­номіка передбачає залучення коштів через випуск ак­цій, облігацій, різних кредитних зобов'язань. Це форма реалізації ролі фінансів у господарському механізмі дер­жави.</a:t>
            </a:r>
            <a:endParaRPr lang="ru-RU" sz="2200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098668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1520" y="260648"/>
            <a:ext cx="864096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19735" indent="457200">
              <a:spcAft>
                <a:spcPts val="0"/>
              </a:spcAft>
            </a:pPr>
            <a:r>
              <a:rPr lang="uk-UA" sz="2400" b="1" dirty="0">
                <a:latin typeface="Times New Roman"/>
                <a:ea typeface="Times New Roman"/>
              </a:rPr>
              <a:t>3. Правові і організаційні засади державних фінансів.</a:t>
            </a:r>
            <a:endParaRPr lang="ru-RU" sz="2400" dirty="0">
              <a:latin typeface="Times New Roman"/>
              <a:ea typeface="Times New Roman"/>
            </a:endParaRPr>
          </a:p>
          <a:p>
            <a:pPr marL="191135" indent="457200">
              <a:spcAft>
                <a:spcPts val="0"/>
              </a:spcAft>
            </a:pPr>
            <a:r>
              <a:rPr lang="uk-UA" sz="2400" b="1" dirty="0">
                <a:latin typeface="Times New Roman"/>
                <a:ea typeface="Times New Roman"/>
              </a:rPr>
              <a:t> </a:t>
            </a:r>
            <a:endParaRPr lang="ru-RU" sz="2400" dirty="0">
              <a:latin typeface="Times New Roman"/>
              <a:ea typeface="Times New Roman"/>
            </a:endParaRPr>
          </a:p>
          <a:p>
            <a:pPr indent="457200" algn="just">
              <a:spcAft>
                <a:spcPts val="0"/>
              </a:spcAft>
            </a:pPr>
            <a:r>
              <a:rPr lang="uk-UA" sz="2400" b="1" dirty="0">
                <a:latin typeface="Times New Roman"/>
                <a:ea typeface="Times New Roman"/>
              </a:rPr>
              <a:t>Правове регулювання фінансових відносин,</a:t>
            </a:r>
            <a:r>
              <a:rPr lang="uk-UA" sz="2400" dirty="0">
                <a:latin typeface="Times New Roman"/>
                <a:ea typeface="Times New Roman"/>
              </a:rPr>
              <a:t> що виника­ють при створенні та використанні фондів фінансових ре­сурсів, є однією з форм управління з боку держави еконо­мічним і соціальним розвитком. Усі дії держави в сфері фі­нансів мають </a:t>
            </a:r>
            <a:r>
              <a:rPr lang="uk-UA" sz="2400" dirty="0" err="1">
                <a:latin typeface="Times New Roman"/>
                <a:ea typeface="Times New Roman"/>
              </a:rPr>
              <a:t>грунтуватися</a:t>
            </a:r>
            <a:r>
              <a:rPr lang="uk-UA" sz="2400" dirty="0">
                <a:latin typeface="Times New Roman"/>
                <a:ea typeface="Times New Roman"/>
              </a:rPr>
              <a:t> на правових актах. Ці акти ви­конують такі основні функції: визначають коло юридичних і фізичних осіб, на яких в конкретний період поширюється дія правової норми, права і обов'язки юридичних і фізичних осіб щодо мобілізації та використання фондів фінансових ресурсів; є основою для прийняття відповідних дій з вико­нання правових норм.</a:t>
            </a:r>
            <a:endParaRPr lang="ru-RU" sz="2400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488045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3528" y="260648"/>
            <a:ext cx="8568952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>
              <a:spcAft>
                <a:spcPts val="0"/>
              </a:spcAft>
            </a:pPr>
            <a:r>
              <a:rPr lang="uk-UA" sz="2400" dirty="0">
                <a:latin typeface="Times New Roman"/>
                <a:ea typeface="Times New Roman"/>
              </a:rPr>
              <a:t>Так, Податковим кодексом України, зокрема розділом ІУ "Податок на доходи фізичних осіб» регулюються конкретні правові відно­сини, що виникають між державою і громадянами при сплаті податку на доходи фізичних осіб. Якщо він не сплачений у строк за відповідний період, то в дію вступають юридичні засоби забезпечення прав як держави, так і громадян.</a:t>
            </a:r>
            <a:endParaRPr lang="ru-RU" sz="2400" dirty="0">
              <a:latin typeface="Times New Roman"/>
              <a:ea typeface="Times New Roman"/>
            </a:endParaRPr>
          </a:p>
          <a:p>
            <a:pPr indent="457200" algn="just">
              <a:spcAft>
                <a:spcPts val="0"/>
              </a:spcAft>
            </a:pPr>
            <a:endParaRPr lang="uk-UA" sz="2400" b="1" dirty="0" smtClean="0">
              <a:latin typeface="Times New Roman"/>
              <a:ea typeface="Times New Roman"/>
            </a:endParaRPr>
          </a:p>
          <a:p>
            <a:pPr indent="457200" algn="just">
              <a:spcAft>
                <a:spcPts val="0"/>
              </a:spcAft>
            </a:pPr>
            <a:r>
              <a:rPr lang="uk-UA" sz="2400" b="1" dirty="0" smtClean="0">
                <a:latin typeface="Times New Roman"/>
                <a:ea typeface="Times New Roman"/>
              </a:rPr>
              <a:t>Суб'єктами </a:t>
            </a:r>
            <a:r>
              <a:rPr lang="uk-UA" sz="2400" b="1" dirty="0">
                <a:latin typeface="Times New Roman"/>
                <a:ea typeface="Times New Roman"/>
              </a:rPr>
              <a:t>фінансових правових відносин є держава, громадяни і підприємницькі структури.</a:t>
            </a:r>
            <a:r>
              <a:rPr lang="uk-UA" sz="2400" dirty="0">
                <a:latin typeface="Times New Roman"/>
                <a:ea typeface="Times New Roman"/>
              </a:rPr>
              <a:t> Всі</a:t>
            </a:r>
            <a:r>
              <a:rPr lang="uk-UA" sz="2400" dirty="0">
                <a:solidFill>
                  <a:srgbClr val="FF0000"/>
                </a:solidFill>
                <a:latin typeface="Times New Roman"/>
                <a:ea typeface="Times New Roman"/>
              </a:rPr>
              <a:t> </a:t>
            </a:r>
            <a:r>
              <a:rPr lang="uk-UA" sz="2400" dirty="0">
                <a:latin typeface="Times New Roman"/>
                <a:ea typeface="Times New Roman"/>
              </a:rPr>
              <a:t>фінансово-пра­вові відносини виникають і припиняються на законодавчій основі. Вони можуть припинятися також у випадках, вста­новлених законом, наприклад у разі сплати платежів, вико­ристання передбачених асигнувань тощо.</a:t>
            </a:r>
            <a:endParaRPr lang="ru-RU" sz="2400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402306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1520" y="335846"/>
            <a:ext cx="864096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>
              <a:spcAft>
                <a:spcPts val="0"/>
              </a:spcAft>
            </a:pPr>
            <a:r>
              <a:rPr lang="uk-UA" sz="2400" b="1" dirty="0">
                <a:latin typeface="Times New Roman"/>
                <a:ea typeface="Times New Roman"/>
              </a:rPr>
              <a:t>Правові норми, що регулюють фінансові відносини, ста­новлять систему фінансового права, яка </a:t>
            </a:r>
            <a:r>
              <a:rPr lang="uk-UA" sz="2400" b="1" dirty="0" err="1">
                <a:latin typeface="Times New Roman"/>
                <a:ea typeface="Times New Roman"/>
              </a:rPr>
              <a:t>грунтується</a:t>
            </a:r>
            <a:r>
              <a:rPr lang="uk-UA" sz="2400" b="1" dirty="0">
                <a:latin typeface="Times New Roman"/>
                <a:ea typeface="Times New Roman"/>
              </a:rPr>
              <a:t> на Кон­ституції України, Бюджетному, Податковому, Митному кодексах. На основі Конституції та </a:t>
            </a:r>
            <a:r>
              <a:rPr lang="uk-UA" sz="2400" b="1" dirty="0" err="1">
                <a:latin typeface="Times New Roman"/>
                <a:ea typeface="Times New Roman"/>
              </a:rPr>
              <a:t>принятих</a:t>
            </a:r>
            <a:r>
              <a:rPr lang="uk-UA" sz="2400" b="1" dirty="0">
                <a:latin typeface="Times New Roman"/>
                <a:ea typeface="Times New Roman"/>
              </a:rPr>
              <a:t> в останні роки нових кодексах приймається ряд законів, що регулюють окремі сфери фінансових відносин. Це насамперед Закони "Про Державний бюджет України", "Про цінні папери та фондовий ринок" та ін.</a:t>
            </a:r>
            <a:endParaRPr lang="ru-RU" sz="2400" dirty="0">
              <a:latin typeface="Times New Roman"/>
              <a:ea typeface="Times New Roman"/>
            </a:endParaRPr>
          </a:p>
          <a:p>
            <a:pPr indent="457200" algn="just">
              <a:spcAft>
                <a:spcPts val="0"/>
              </a:spcAft>
            </a:pPr>
            <a:r>
              <a:rPr lang="uk-UA" sz="2400" b="1" dirty="0">
                <a:latin typeface="Times New Roman"/>
                <a:ea typeface="Times New Roman"/>
              </a:rPr>
              <a:t>Від імені держави організаційну роботу з виконання чин­ного законодавства здійснюють фінансові органи.</a:t>
            </a:r>
            <a:r>
              <a:rPr lang="uk-UA" sz="2400" dirty="0">
                <a:latin typeface="Times New Roman"/>
                <a:ea typeface="Times New Roman"/>
              </a:rPr>
              <a:t> Систему фінансових органів очолює Міністерство фінансів. Воно несе відповідальність за фінансове становище держави, розробку і реалізацію фінансової політики. Для оперативного керів­ництва створюється колегія, яку затверджує Кабінет Міні­стрів України.</a:t>
            </a:r>
            <a:endParaRPr lang="ru-RU" sz="2400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89793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9512" y="335846"/>
            <a:ext cx="878497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>
              <a:spcAft>
                <a:spcPts val="0"/>
              </a:spcAft>
            </a:pPr>
            <a:endParaRPr lang="uk-UA" sz="5400" dirty="0" smtClean="0">
              <a:effectLst/>
              <a:latin typeface="Times New Roman"/>
              <a:ea typeface="Times New Roman"/>
            </a:endParaRPr>
          </a:p>
          <a:p>
            <a:pPr indent="457200" algn="just">
              <a:spcAft>
                <a:spcPts val="0"/>
              </a:spcAft>
            </a:pPr>
            <a:endParaRPr lang="uk-UA" sz="5400" dirty="0">
              <a:latin typeface="Times New Roman"/>
              <a:ea typeface="Times New Roman"/>
            </a:endParaRPr>
          </a:p>
          <a:p>
            <a:pPr indent="457200" algn="just">
              <a:spcAft>
                <a:spcPts val="0"/>
              </a:spcAft>
            </a:pPr>
            <a:r>
              <a:rPr lang="uk-UA" sz="5400" dirty="0" smtClean="0">
                <a:effectLst/>
                <a:latin typeface="Times New Roman"/>
                <a:ea typeface="Times New Roman"/>
              </a:rPr>
              <a:t>             </a:t>
            </a:r>
          </a:p>
          <a:p>
            <a:pPr indent="457200" algn="just">
              <a:spcAft>
                <a:spcPts val="0"/>
              </a:spcAft>
            </a:pPr>
            <a:r>
              <a:rPr lang="uk-UA" sz="5400" dirty="0">
                <a:latin typeface="Times New Roman"/>
                <a:ea typeface="Times New Roman"/>
              </a:rPr>
              <a:t> </a:t>
            </a:r>
            <a:r>
              <a:rPr lang="uk-UA" sz="5400" dirty="0" smtClean="0">
                <a:latin typeface="Times New Roman"/>
                <a:ea typeface="Times New Roman"/>
              </a:rPr>
              <a:t>      </a:t>
            </a:r>
            <a:r>
              <a:rPr lang="uk-UA" sz="5400" dirty="0" smtClean="0">
                <a:effectLst/>
                <a:latin typeface="Times New Roman"/>
                <a:ea typeface="Times New Roman"/>
              </a:rPr>
              <a:t>Дяку</a:t>
            </a:r>
            <a:r>
              <a:rPr lang="ru-RU" sz="5400" smtClean="0">
                <a:effectLst/>
                <a:latin typeface="Times New Roman"/>
                <a:ea typeface="Times New Roman"/>
              </a:rPr>
              <a:t>ю</a:t>
            </a:r>
            <a:r>
              <a:rPr lang="uk-UA" sz="5400" smtClean="0">
                <a:effectLst/>
                <a:latin typeface="Times New Roman"/>
                <a:ea typeface="Times New Roman"/>
              </a:rPr>
              <a:t> </a:t>
            </a:r>
            <a:r>
              <a:rPr lang="uk-UA" sz="5400" dirty="0" smtClean="0">
                <a:effectLst/>
                <a:latin typeface="Times New Roman"/>
                <a:ea typeface="Times New Roman"/>
              </a:rPr>
              <a:t>за увагу !</a:t>
            </a:r>
            <a:endParaRPr lang="ru-RU" sz="5400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746292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04664"/>
            <a:ext cx="8496944" cy="56886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88449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1520" y="332656"/>
            <a:ext cx="856895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3200" dirty="0" smtClean="0">
                <a:latin typeface="Times New Roman"/>
                <a:ea typeface="Times New Roman"/>
              </a:rPr>
              <a:t>	</a:t>
            </a:r>
          </a:p>
          <a:p>
            <a:pPr algn="just"/>
            <a:r>
              <a:rPr lang="uk-UA" sz="3200" dirty="0">
                <a:latin typeface="Times New Roman"/>
                <a:ea typeface="Times New Roman"/>
              </a:rPr>
              <a:t>	</a:t>
            </a:r>
            <a:r>
              <a:rPr lang="uk-UA" sz="3200" dirty="0" smtClean="0">
                <a:latin typeface="Times New Roman"/>
                <a:ea typeface="Times New Roman"/>
              </a:rPr>
              <a:t>З </a:t>
            </a:r>
            <a:r>
              <a:rPr lang="uk-UA" sz="3200" dirty="0">
                <a:latin typeface="Times New Roman"/>
                <a:ea typeface="Times New Roman"/>
              </a:rPr>
              <a:t>допомогою </a:t>
            </a:r>
            <a:r>
              <a:rPr lang="uk-UA" sz="3200" b="1" i="1" dirty="0">
                <a:latin typeface="Times New Roman"/>
                <a:ea typeface="Times New Roman"/>
              </a:rPr>
              <a:t>державних фінансів</a:t>
            </a:r>
            <a:r>
              <a:rPr lang="uk-UA" sz="3200" dirty="0">
                <a:latin typeface="Times New Roman"/>
                <a:ea typeface="Times New Roman"/>
              </a:rPr>
              <a:t> держава розподіляє і перерозподіляє значну частину валового внутрішнього продукту, який є </a:t>
            </a:r>
            <a:r>
              <a:rPr lang="uk-UA" sz="3200" b="1" dirty="0">
                <a:latin typeface="Times New Roman"/>
                <a:ea typeface="Times New Roman"/>
              </a:rPr>
              <a:t>головним об’єктом фінансових відносин</a:t>
            </a:r>
            <a:r>
              <a:rPr lang="uk-UA" sz="3200" dirty="0">
                <a:latin typeface="Times New Roman"/>
                <a:ea typeface="Times New Roman"/>
              </a:rPr>
              <a:t>. </a:t>
            </a:r>
            <a:r>
              <a:rPr lang="uk-UA" sz="3200" dirty="0" smtClean="0">
                <a:latin typeface="Times New Roman"/>
                <a:ea typeface="Times New Roman"/>
              </a:rPr>
              <a:t>	 	</a:t>
            </a:r>
          </a:p>
          <a:p>
            <a:pPr algn="just"/>
            <a:r>
              <a:rPr lang="uk-UA" sz="3200" b="1" dirty="0">
                <a:latin typeface="Times New Roman"/>
                <a:ea typeface="Times New Roman"/>
              </a:rPr>
              <a:t>	</a:t>
            </a:r>
            <a:r>
              <a:rPr lang="uk-UA" sz="3200" b="1" dirty="0" smtClean="0">
                <a:latin typeface="Times New Roman"/>
                <a:ea typeface="Times New Roman"/>
              </a:rPr>
              <a:t>Суб’єктами </a:t>
            </a:r>
            <a:r>
              <a:rPr lang="uk-UA" sz="3200" b="1" dirty="0">
                <a:latin typeface="Times New Roman"/>
                <a:ea typeface="Times New Roman"/>
              </a:rPr>
              <a:t>державних фінансів,</a:t>
            </a:r>
            <a:r>
              <a:rPr lang="uk-UA" sz="3200" dirty="0">
                <a:latin typeface="Times New Roman"/>
                <a:ea typeface="Times New Roman"/>
              </a:rPr>
              <a:t> з одного боку, є </a:t>
            </a:r>
            <a:r>
              <a:rPr lang="uk-UA" sz="3200" b="1" dirty="0">
                <a:latin typeface="Times New Roman"/>
                <a:ea typeface="Times New Roman"/>
              </a:rPr>
              <a:t>держава</a:t>
            </a:r>
            <a:r>
              <a:rPr lang="uk-UA" sz="3200" dirty="0">
                <a:latin typeface="Times New Roman"/>
                <a:ea typeface="Times New Roman"/>
              </a:rPr>
              <a:t>, з іншого — </a:t>
            </a:r>
            <a:r>
              <a:rPr lang="uk-UA" sz="3200" b="1" dirty="0">
                <a:latin typeface="Times New Roman"/>
                <a:ea typeface="Times New Roman"/>
              </a:rPr>
              <a:t>населення і підприємницькі структури</a:t>
            </a:r>
            <a:r>
              <a:rPr lang="uk-UA" sz="3200" dirty="0">
                <a:latin typeface="Times New Roman"/>
                <a:ea typeface="Times New Roman"/>
              </a:rPr>
              <a:t>. 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351959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620688" y="-1539552"/>
            <a:ext cx="12601400" cy="97210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71715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3" y="260648"/>
            <a:ext cx="8424935" cy="66693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38378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1520" y="260648"/>
            <a:ext cx="8640960" cy="65248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spcAft>
                <a:spcPts val="0"/>
              </a:spcAft>
              <a:buClr>
                <a:srgbClr val="808080"/>
              </a:buClr>
              <a:buSzPts val="1150"/>
              <a:buFont typeface="Symbol"/>
              <a:buChar char=""/>
              <a:tabLst>
                <a:tab pos="306070" algn="l"/>
                <a:tab pos="306070" algn="l"/>
                <a:tab pos="419735" algn="l"/>
                <a:tab pos="3420745" algn="l"/>
              </a:tabLst>
            </a:pPr>
            <a:r>
              <a:rPr lang="uk-UA" sz="2200" dirty="0">
                <a:latin typeface="Times New Roman"/>
                <a:ea typeface="Times New Roman"/>
              </a:rPr>
              <a:t>обґрунтування і здійснення права власності;</a:t>
            </a:r>
            <a:endParaRPr lang="ru-RU" sz="2200" dirty="0">
              <a:latin typeface="Times New Roman"/>
              <a:ea typeface="Times New Roman"/>
            </a:endParaRPr>
          </a:p>
          <a:p>
            <a:pPr lvl="0" algn="just">
              <a:spcAft>
                <a:spcPts val="0"/>
              </a:spcAft>
              <a:buClr>
                <a:srgbClr val="808080"/>
              </a:buClr>
              <a:buSzPts val="1150"/>
              <a:buFont typeface="Symbol"/>
              <a:buChar char=""/>
              <a:tabLst>
                <a:tab pos="306070" algn="l"/>
                <a:tab pos="306070" algn="l"/>
                <a:tab pos="419735" algn="l"/>
                <a:tab pos="3420745" algn="l"/>
              </a:tabLst>
            </a:pPr>
            <a:r>
              <a:rPr lang="uk-UA" sz="2200" dirty="0">
                <a:latin typeface="Times New Roman"/>
                <a:ea typeface="Times New Roman"/>
              </a:rPr>
              <a:t>прямі адміністративні розпорядження з відповідними штрафними санкціями за їх порушення (наприклад, будівельні </a:t>
            </a:r>
            <a:r>
              <a:rPr lang="uk-UA" sz="2200" dirty="0" smtClean="0">
                <a:latin typeface="Times New Roman"/>
                <a:ea typeface="Times New Roman"/>
              </a:rPr>
              <a:t>норми);</a:t>
            </a:r>
            <a:endParaRPr lang="ru-RU" sz="2200" dirty="0">
              <a:latin typeface="Times New Roman"/>
              <a:ea typeface="Times New Roman"/>
            </a:endParaRPr>
          </a:p>
          <a:p>
            <a:pPr lvl="0" algn="just">
              <a:spcAft>
                <a:spcPts val="0"/>
              </a:spcAft>
              <a:buClr>
                <a:srgbClr val="808080"/>
              </a:buClr>
              <a:buSzPts val="1150"/>
              <a:buFont typeface="Symbol"/>
              <a:buChar char=""/>
              <a:tabLst>
                <a:tab pos="306070" algn="l"/>
                <a:tab pos="306070" algn="l"/>
                <a:tab pos="419735" algn="l"/>
                <a:tab pos="3420745" algn="l"/>
              </a:tabLst>
            </a:pPr>
            <a:r>
              <a:rPr lang="uk-UA" sz="2200" dirty="0">
                <a:latin typeface="Times New Roman"/>
                <a:ea typeface="Times New Roman"/>
              </a:rPr>
              <a:t>пряме надання державою певних благ, які фінансуються з бюджету за рахунок загальних податків або спеціальних зборів (наприклад, будівництво і експлуатація шляхів та інших об’єктів </a:t>
            </a:r>
            <a:r>
              <a:rPr lang="uk-UA" sz="2200" dirty="0" smtClean="0">
                <a:latin typeface="Times New Roman"/>
                <a:ea typeface="Times New Roman"/>
              </a:rPr>
              <a:t>інфраструктури);</a:t>
            </a:r>
            <a:endParaRPr lang="ru-RU" sz="2200" dirty="0">
              <a:latin typeface="Times New Roman"/>
              <a:ea typeface="Times New Roman"/>
            </a:endParaRPr>
          </a:p>
          <a:p>
            <a:pPr lvl="0" algn="just">
              <a:spcAft>
                <a:spcPts val="0"/>
              </a:spcAft>
              <a:buClr>
                <a:srgbClr val="808080"/>
              </a:buClr>
              <a:buSzPts val="1150"/>
              <a:buFont typeface="Symbol"/>
              <a:buChar char=""/>
              <a:tabLst>
                <a:tab pos="306070" algn="l"/>
                <a:tab pos="306070" algn="l"/>
                <a:tab pos="419735" algn="l"/>
                <a:tab pos="3420745" algn="l"/>
              </a:tabLst>
            </a:pPr>
            <a:r>
              <a:rPr lang="uk-UA" sz="2200" spc="-20" dirty="0">
                <a:latin typeface="Times New Roman"/>
                <a:ea typeface="Times New Roman"/>
              </a:rPr>
              <a:t>використання податків і зборів як інструменту управління виробництвом або споживанням (збори за очищення води, податкові пільги для інвестицій з охорони навколишнього середовища);</a:t>
            </a:r>
            <a:endParaRPr lang="ru-RU" sz="2200" dirty="0">
              <a:latin typeface="Times New Roman"/>
              <a:ea typeface="Times New Roman"/>
            </a:endParaRPr>
          </a:p>
          <a:p>
            <a:pPr lvl="0" algn="just">
              <a:spcAft>
                <a:spcPts val="0"/>
              </a:spcAft>
              <a:buClr>
                <a:srgbClr val="808080"/>
              </a:buClr>
              <a:buSzPts val="1150"/>
              <a:buFont typeface="Symbol"/>
              <a:buChar char=""/>
              <a:tabLst>
                <a:tab pos="306070" algn="l"/>
                <a:tab pos="306070" algn="l"/>
                <a:tab pos="419735" algn="l"/>
                <a:tab pos="3420745" algn="l"/>
              </a:tabLst>
            </a:pPr>
            <a:r>
              <a:rPr lang="uk-UA" sz="2200" dirty="0">
                <a:latin typeface="Times New Roman"/>
                <a:ea typeface="Times New Roman"/>
              </a:rPr>
              <a:t>формування податкової системи з урахуванням економічної та структурної політики, пільги для певних форм одержання і використання доходу (податкові пільги для заощаджень);</a:t>
            </a:r>
            <a:endParaRPr lang="ru-RU" sz="2200" dirty="0">
              <a:latin typeface="Times New Roman"/>
              <a:ea typeface="Times New Roman"/>
            </a:endParaRPr>
          </a:p>
          <a:p>
            <a:pPr lvl="0" algn="just">
              <a:spcAft>
                <a:spcPts val="0"/>
              </a:spcAft>
              <a:buClr>
                <a:srgbClr val="808080"/>
              </a:buClr>
              <a:buSzPts val="1150"/>
              <a:buFont typeface="Symbol"/>
              <a:buChar char=""/>
              <a:tabLst>
                <a:tab pos="306070" algn="l"/>
                <a:tab pos="306070" algn="l"/>
                <a:tab pos="419735" algn="l"/>
                <a:tab pos="3420745" algn="l"/>
              </a:tabLst>
            </a:pPr>
            <a:r>
              <a:rPr lang="uk-UA" sz="2200" dirty="0">
                <a:latin typeface="Times New Roman"/>
                <a:ea typeface="Times New Roman"/>
              </a:rPr>
              <a:t>державні субсидії підприємствам (замість податкових пільг), здешевлення кредитів за рахунок бюджетних коштів, надання суспільних благ за ціною, нижчою від витрат;</a:t>
            </a:r>
            <a:endParaRPr lang="ru-RU" sz="2200" dirty="0">
              <a:latin typeface="Times New Roman"/>
              <a:ea typeface="Times New Roman"/>
            </a:endParaRPr>
          </a:p>
          <a:p>
            <a:pPr lvl="0" algn="just">
              <a:spcAft>
                <a:spcPts val="0"/>
              </a:spcAft>
              <a:buClr>
                <a:srgbClr val="808080"/>
              </a:buClr>
              <a:buSzPts val="1150"/>
              <a:buFont typeface="Symbol"/>
              <a:buChar char=""/>
              <a:tabLst>
                <a:tab pos="306070" algn="l"/>
                <a:tab pos="306070" algn="l"/>
                <a:tab pos="419735" algn="l"/>
                <a:tab pos="3420745" algn="l"/>
              </a:tabLst>
            </a:pPr>
            <a:r>
              <a:rPr lang="uk-UA" sz="2200" dirty="0">
                <a:latin typeface="Times New Roman"/>
                <a:ea typeface="Times New Roman"/>
              </a:rPr>
              <a:t>часткове перебирання на себе державою підприємницького ризику через надання гарантій щодо тих видів діяльності, які </a:t>
            </a:r>
            <a:r>
              <a:rPr lang="uk-UA" sz="2200" spc="-20" dirty="0">
                <a:latin typeface="Times New Roman"/>
                <a:ea typeface="Times New Roman"/>
              </a:rPr>
              <a:t>становлять інтерес з погляду економічного зростання і структурної політики (ризик експортних операцій, інноваційного розвитку).</a:t>
            </a:r>
            <a:endParaRPr lang="ru-RU" sz="2200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701651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1520" y="332656"/>
            <a:ext cx="864096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  <a:tabLst>
                <a:tab pos="306070" algn="l"/>
                <a:tab pos="306070" algn="l"/>
                <a:tab pos="3420745" algn="l"/>
              </a:tabLst>
            </a:pPr>
            <a:r>
              <a:rPr lang="uk-UA" sz="2200" b="1" i="1" dirty="0" smtClean="0">
                <a:latin typeface="Times New Roman"/>
                <a:ea typeface="Times New Roman"/>
              </a:rPr>
              <a:t>	Держава </a:t>
            </a:r>
            <a:r>
              <a:rPr lang="uk-UA" sz="2200" b="1" i="1" dirty="0">
                <a:latin typeface="Times New Roman"/>
                <a:ea typeface="Times New Roman"/>
              </a:rPr>
              <a:t>впливає на розподіл і перерозподіл доходів і майна громадян</a:t>
            </a:r>
            <a:r>
              <a:rPr lang="uk-UA" sz="2200" dirty="0">
                <a:latin typeface="Times New Roman"/>
                <a:ea typeface="Times New Roman"/>
              </a:rPr>
              <a:t> під час проведення заходів щодо надання державної допомоги незахищеним верствам населення, під час формування податкової політики. При цьому можуть бути використані такі інструменти:</a:t>
            </a:r>
            <a:endParaRPr lang="ru-RU" sz="2200" dirty="0">
              <a:latin typeface="Times New Roman"/>
              <a:ea typeface="Times New Roman"/>
            </a:endParaRPr>
          </a:p>
          <a:p>
            <a:pPr lvl="0" algn="just">
              <a:spcAft>
                <a:spcPts val="0"/>
              </a:spcAft>
              <a:buClr>
                <a:srgbClr val="808080"/>
              </a:buClr>
              <a:buSzPts val="1050"/>
              <a:buFont typeface="Symbol"/>
              <a:buChar char=""/>
              <a:tabLst>
                <a:tab pos="306070" algn="l"/>
                <a:tab pos="306070" algn="l"/>
                <a:tab pos="419735" algn="l"/>
                <a:tab pos="3420745" algn="l"/>
              </a:tabLst>
            </a:pPr>
            <a:r>
              <a:rPr lang="uk-UA" sz="2200" dirty="0">
                <a:latin typeface="Times New Roman"/>
                <a:ea typeface="Times New Roman"/>
              </a:rPr>
              <a:t>податки як інструмент перерозподілу (у формі прогресивного податку на дохід, податку на майно);</a:t>
            </a:r>
            <a:endParaRPr lang="ru-RU" sz="2200" dirty="0">
              <a:latin typeface="Times New Roman"/>
              <a:ea typeface="Times New Roman"/>
            </a:endParaRPr>
          </a:p>
          <a:p>
            <a:pPr lvl="0" algn="just">
              <a:spcAft>
                <a:spcPts val="0"/>
              </a:spcAft>
              <a:buClr>
                <a:srgbClr val="808080"/>
              </a:buClr>
              <a:buSzPts val="1050"/>
              <a:buFont typeface="Symbol"/>
              <a:buChar char=""/>
              <a:tabLst>
                <a:tab pos="306070" algn="l"/>
                <a:tab pos="306070" algn="l"/>
                <a:tab pos="419735" algn="l"/>
                <a:tab pos="3420745" algn="l"/>
              </a:tabLst>
            </a:pPr>
            <a:r>
              <a:rPr lang="uk-UA" sz="2200" dirty="0">
                <a:latin typeface="Times New Roman"/>
                <a:ea typeface="Times New Roman"/>
              </a:rPr>
              <a:t>пряме надання суспільних благ без участі користувача у витратах («безплатна» освіта, державна система охорони здоров’я);</a:t>
            </a:r>
            <a:endParaRPr lang="ru-RU" sz="2200" dirty="0">
              <a:latin typeface="Times New Roman"/>
              <a:ea typeface="Times New Roman"/>
            </a:endParaRPr>
          </a:p>
          <a:p>
            <a:pPr lvl="0" algn="just">
              <a:spcAft>
                <a:spcPts val="0"/>
              </a:spcAft>
              <a:buClr>
                <a:srgbClr val="808080"/>
              </a:buClr>
              <a:buSzPts val="1050"/>
              <a:buFont typeface="Symbol"/>
              <a:buChar char=""/>
              <a:tabLst>
                <a:tab pos="306070" algn="l"/>
                <a:tab pos="306070" algn="l"/>
                <a:tab pos="419735" algn="l"/>
                <a:tab pos="3420745" algn="l"/>
              </a:tabLst>
            </a:pPr>
            <a:r>
              <a:rPr lang="uk-UA" sz="2200" dirty="0">
                <a:latin typeface="Times New Roman"/>
                <a:ea typeface="Times New Roman"/>
              </a:rPr>
              <a:t>надання різних видів грошової допомоги, стипендій студентам, субсидій на оплату житла і комунальних послуг;</a:t>
            </a:r>
            <a:endParaRPr lang="ru-RU" sz="2200" dirty="0">
              <a:latin typeface="Times New Roman"/>
              <a:ea typeface="Times New Roman"/>
            </a:endParaRPr>
          </a:p>
          <a:p>
            <a:pPr lvl="0" algn="just">
              <a:spcAft>
                <a:spcPts val="0"/>
              </a:spcAft>
              <a:buClr>
                <a:srgbClr val="808080"/>
              </a:buClr>
              <a:buSzPts val="1050"/>
              <a:buFont typeface="Symbol"/>
              <a:buChar char=""/>
              <a:tabLst>
                <a:tab pos="306070" algn="l"/>
                <a:tab pos="306070" algn="l"/>
                <a:tab pos="419735" algn="l"/>
                <a:tab pos="3420745" algn="l"/>
              </a:tabLst>
            </a:pPr>
            <a:r>
              <a:rPr lang="uk-UA" sz="2200" dirty="0">
                <a:latin typeface="Times New Roman"/>
                <a:ea typeface="Times New Roman"/>
              </a:rPr>
              <a:t>непрямі трансферти (дотації держави) системі соціального страхування;</a:t>
            </a:r>
            <a:endParaRPr lang="ru-RU" sz="2200" dirty="0">
              <a:latin typeface="Times New Roman"/>
              <a:ea typeface="Times New Roman"/>
            </a:endParaRPr>
          </a:p>
          <a:p>
            <a:pPr lvl="0" algn="just">
              <a:spcAft>
                <a:spcPts val="0"/>
              </a:spcAft>
              <a:buClr>
                <a:srgbClr val="808080"/>
              </a:buClr>
              <a:buSzPts val="1050"/>
              <a:buFont typeface="Symbol"/>
              <a:buChar char=""/>
              <a:tabLst>
                <a:tab pos="306070" algn="l"/>
                <a:tab pos="306070" algn="l"/>
                <a:tab pos="419735" algn="l"/>
                <a:tab pos="3420745" algn="l"/>
              </a:tabLst>
            </a:pPr>
            <a:r>
              <a:rPr lang="uk-UA" sz="2200" dirty="0">
                <a:latin typeface="Times New Roman"/>
                <a:ea typeface="Times New Roman"/>
              </a:rPr>
              <a:t>субсидії виробникам певних благ для підтримання низького рівня цін (субсидії виробникам продуктів харчування, субсидування цін за проїзд, зниження ставок податку на додану вартість на деякі товари);</a:t>
            </a:r>
            <a:endParaRPr lang="ru-RU" sz="2200" dirty="0">
              <a:latin typeface="Times New Roman"/>
              <a:ea typeface="Times New Roman"/>
            </a:endParaRPr>
          </a:p>
          <a:p>
            <a:pPr lvl="0" algn="just">
              <a:spcAft>
                <a:spcPts val="0"/>
              </a:spcAft>
              <a:buClr>
                <a:srgbClr val="808080"/>
              </a:buClr>
              <a:buSzPts val="1050"/>
              <a:buFont typeface="Symbol"/>
              <a:buChar char=""/>
              <a:tabLst>
                <a:tab pos="306070" algn="l"/>
                <a:tab pos="306070" algn="l"/>
                <a:tab pos="419735" algn="l"/>
                <a:tab pos="3420745" algn="l"/>
              </a:tabLst>
            </a:pPr>
            <a:r>
              <a:rPr lang="uk-UA" sz="2200" dirty="0">
                <a:latin typeface="Times New Roman"/>
                <a:ea typeface="Times New Roman"/>
              </a:rPr>
              <a:t>адміністративне регулювання мінімальної заробітної плати, введення обов’язкового соціального страхування.</a:t>
            </a:r>
            <a:endParaRPr lang="ru-RU" sz="2200" u="none" strike="noStrike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950800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1520" y="260649"/>
            <a:ext cx="8568952" cy="698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  <a:tabLst>
                <a:tab pos="306070" algn="l"/>
                <a:tab pos="306070" algn="l"/>
                <a:tab pos="3420745" algn="l"/>
              </a:tabLst>
            </a:pPr>
            <a:r>
              <a:rPr lang="uk-UA" sz="2000" b="1" i="1" dirty="0" smtClean="0">
                <a:latin typeface="Times New Roman"/>
                <a:ea typeface="Times New Roman"/>
              </a:rPr>
              <a:t>	Держава </a:t>
            </a:r>
            <a:r>
              <a:rPr lang="uk-UA" sz="2000" b="1" i="1" dirty="0">
                <a:latin typeface="Times New Roman"/>
                <a:ea typeface="Times New Roman"/>
              </a:rPr>
              <a:t>також проводить заходи, спрямовані на краще використання виробничих ресурсів, забезпечення рівня зайнятості та стабільності цін.</a:t>
            </a:r>
            <a:r>
              <a:rPr lang="uk-UA" sz="2000" dirty="0">
                <a:latin typeface="Times New Roman"/>
                <a:ea typeface="Times New Roman"/>
              </a:rPr>
              <a:t> Інструментами забезпечення стабілізаційної політики є:</a:t>
            </a:r>
            <a:endParaRPr lang="ru-RU" sz="2000" dirty="0">
              <a:latin typeface="Times New Roman"/>
              <a:ea typeface="Times New Roman"/>
            </a:endParaRPr>
          </a:p>
          <a:p>
            <a:pPr lvl="0" algn="just">
              <a:spcAft>
                <a:spcPts val="0"/>
              </a:spcAft>
              <a:buClr>
                <a:srgbClr val="808080"/>
              </a:buClr>
              <a:buSzPts val="1150"/>
              <a:buFont typeface="Symbol"/>
              <a:buChar char=""/>
              <a:tabLst>
                <a:tab pos="306070" algn="l"/>
                <a:tab pos="306070" algn="l"/>
                <a:tab pos="419735" algn="l"/>
                <a:tab pos="3420745" algn="l"/>
              </a:tabLst>
            </a:pPr>
            <a:r>
              <a:rPr lang="uk-UA" sz="2000" dirty="0">
                <a:latin typeface="Times New Roman"/>
                <a:ea typeface="Times New Roman"/>
              </a:rPr>
              <a:t>зміна обсягу та структури державних витрат;</a:t>
            </a:r>
            <a:endParaRPr lang="ru-RU" sz="2000" dirty="0">
              <a:latin typeface="Times New Roman"/>
              <a:ea typeface="Times New Roman"/>
            </a:endParaRPr>
          </a:p>
          <a:p>
            <a:pPr lvl="0" algn="just">
              <a:spcAft>
                <a:spcPts val="0"/>
              </a:spcAft>
              <a:buClr>
                <a:srgbClr val="808080"/>
              </a:buClr>
              <a:buSzPts val="1150"/>
              <a:buFont typeface="Symbol"/>
              <a:buChar char=""/>
              <a:tabLst>
                <a:tab pos="306070" algn="l"/>
                <a:tab pos="306070" algn="l"/>
                <a:tab pos="419735" algn="l"/>
                <a:tab pos="3420745" algn="l"/>
              </a:tabLst>
            </a:pPr>
            <a:r>
              <a:rPr lang="uk-UA" sz="2000" dirty="0">
                <a:latin typeface="Times New Roman"/>
                <a:ea typeface="Times New Roman"/>
              </a:rPr>
              <a:t>зміна видів і ставок податків і зборів, тарифів;</a:t>
            </a:r>
            <a:endParaRPr lang="ru-RU" sz="2000" dirty="0">
              <a:latin typeface="Times New Roman"/>
              <a:ea typeface="Times New Roman"/>
            </a:endParaRPr>
          </a:p>
          <a:p>
            <a:pPr lvl="0" algn="just">
              <a:spcAft>
                <a:spcPts val="0"/>
              </a:spcAft>
              <a:buClr>
                <a:srgbClr val="808080"/>
              </a:buClr>
              <a:buSzPts val="1150"/>
              <a:buFont typeface="Symbol"/>
              <a:buChar char=""/>
              <a:tabLst>
                <a:tab pos="306070" algn="l"/>
                <a:tab pos="306070" algn="l"/>
                <a:tab pos="419735" algn="l"/>
                <a:tab pos="3420745" algn="l"/>
              </a:tabLst>
            </a:pPr>
            <a:r>
              <a:rPr lang="uk-UA" sz="2000" dirty="0">
                <a:latin typeface="Times New Roman"/>
                <a:ea typeface="Times New Roman"/>
              </a:rPr>
              <a:t>заходи у сфері державної заборгованості, зміни структури державного боргу і джерел його фінансування;</a:t>
            </a:r>
            <a:endParaRPr lang="ru-RU" sz="2000" dirty="0">
              <a:latin typeface="Times New Roman"/>
              <a:ea typeface="Times New Roman"/>
            </a:endParaRPr>
          </a:p>
          <a:p>
            <a:pPr lvl="0" algn="just">
              <a:spcAft>
                <a:spcPts val="0"/>
              </a:spcAft>
              <a:buClr>
                <a:srgbClr val="808080"/>
              </a:buClr>
              <a:buSzPts val="1150"/>
              <a:buFont typeface="Symbol"/>
              <a:buChar char=""/>
              <a:tabLst>
                <a:tab pos="306070" algn="l"/>
                <a:tab pos="306070" algn="l"/>
                <a:tab pos="419735" algn="l"/>
                <a:tab pos="3420745" algn="l"/>
              </a:tabLst>
            </a:pPr>
            <a:r>
              <a:rPr lang="uk-UA" sz="2000" dirty="0">
                <a:latin typeface="Times New Roman"/>
                <a:ea typeface="Times New Roman"/>
              </a:rPr>
              <a:t>проведення певної політики заробітної плати і зайнятості. Розв’язання проблем державного сектору як роботодавця;</a:t>
            </a:r>
            <a:endParaRPr lang="ru-RU" sz="2000" dirty="0">
              <a:latin typeface="Times New Roman"/>
              <a:ea typeface="Times New Roman"/>
            </a:endParaRPr>
          </a:p>
          <a:p>
            <a:pPr lvl="0" algn="just">
              <a:spcAft>
                <a:spcPts val="0"/>
              </a:spcAft>
              <a:buClr>
                <a:srgbClr val="808080"/>
              </a:buClr>
              <a:buSzPts val="1150"/>
              <a:buFont typeface="Symbol"/>
              <a:buChar char=""/>
              <a:tabLst>
                <a:tab pos="306070" algn="l"/>
                <a:tab pos="306070" algn="l"/>
                <a:tab pos="419735" algn="l"/>
                <a:tab pos="3420745" algn="l"/>
              </a:tabLst>
            </a:pPr>
            <a:r>
              <a:rPr lang="uk-UA" sz="2000" dirty="0">
                <a:latin typeface="Times New Roman"/>
                <a:ea typeface="Times New Roman"/>
              </a:rPr>
              <a:t>пряме і непряме субсидування підприємств (фінансування збитків приватних і державних підприємств, витрат підприємства на освіту, проведення державної тарифної політики</a:t>
            </a:r>
            <a:r>
              <a:rPr lang="uk-UA" sz="2000" dirty="0" smtClean="0">
                <a:latin typeface="Times New Roman"/>
                <a:ea typeface="Times New Roman"/>
              </a:rPr>
              <a:t>).</a:t>
            </a:r>
          </a:p>
          <a:p>
            <a:pPr algn="just">
              <a:spcAft>
                <a:spcPts val="0"/>
              </a:spcAft>
              <a:tabLst>
                <a:tab pos="306070" algn="l"/>
                <a:tab pos="306070" algn="l"/>
                <a:tab pos="3420745" algn="l"/>
              </a:tabLst>
            </a:pPr>
            <a:r>
              <a:rPr lang="uk-UA" sz="2000" b="1" i="1" dirty="0" smtClean="0">
                <a:latin typeface="Times New Roman"/>
                <a:ea typeface="Times New Roman"/>
              </a:rPr>
              <a:t>	Держава </a:t>
            </a:r>
            <a:r>
              <a:rPr lang="uk-UA" sz="2000" b="1" i="1" dirty="0">
                <a:latin typeface="Times New Roman"/>
                <a:ea typeface="Times New Roman"/>
              </a:rPr>
              <a:t>коригує неспроможність ринку, надаючи суспільні блага і вживаючи заходів проти негативних зовнішніх ефектів.</a:t>
            </a:r>
            <a:r>
              <a:rPr lang="uk-UA" sz="2000" dirty="0">
                <a:latin typeface="Times New Roman"/>
                <a:ea typeface="Times New Roman"/>
              </a:rPr>
              <a:t> В умовах недосконалої конкуренції держава проводить політику захисту споживача, організовуючи надання відповідної інформації або втручаючись у процеси ціноутворення приватними виробниками монополістами. І звичайно ж вона визначає правові та інституційні рамки всього економічного життя країни і договірних відносин. Звідси сам факт існування держави можна розглядати як «суспільне благо».</a:t>
            </a:r>
            <a:endParaRPr lang="ru-RU" sz="2000" dirty="0">
              <a:latin typeface="Times New Roman"/>
              <a:ea typeface="Times New Roman"/>
            </a:endParaRPr>
          </a:p>
          <a:p>
            <a:pPr lvl="0" algn="just">
              <a:spcAft>
                <a:spcPts val="0"/>
              </a:spcAft>
              <a:buClr>
                <a:srgbClr val="808080"/>
              </a:buClr>
              <a:buSzPts val="1150"/>
              <a:buFont typeface="Symbol"/>
              <a:buChar char=""/>
              <a:tabLst>
                <a:tab pos="306070" algn="l"/>
                <a:tab pos="306070" algn="l"/>
                <a:tab pos="419735" algn="l"/>
                <a:tab pos="3420745" algn="l"/>
              </a:tabLst>
            </a:pPr>
            <a:endParaRPr lang="uk-UA" sz="2400" dirty="0" smtClean="0">
              <a:latin typeface="Times New Roman"/>
              <a:ea typeface="Times New Roman"/>
            </a:endParaRPr>
          </a:p>
          <a:p>
            <a:pPr lvl="0" algn="just">
              <a:spcAft>
                <a:spcPts val="0"/>
              </a:spcAft>
              <a:buClr>
                <a:srgbClr val="808080"/>
              </a:buClr>
              <a:buSzPts val="1150"/>
              <a:buFont typeface="Symbol"/>
              <a:buChar char=""/>
              <a:tabLst>
                <a:tab pos="306070" algn="l"/>
                <a:tab pos="306070" algn="l"/>
                <a:tab pos="419735" algn="l"/>
                <a:tab pos="3420745" algn="l"/>
              </a:tabLst>
            </a:pPr>
            <a:endParaRPr lang="ru-RU" sz="2400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370998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тека">
  <a:themeElements>
    <a:clrScheme name="Аптека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Аптека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птека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122</TotalTime>
  <Words>1006</Words>
  <Application>Microsoft Office PowerPoint</Application>
  <PresentationFormat>Экран (4:3)</PresentationFormat>
  <Paragraphs>91</Paragraphs>
  <Slides>29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29</vt:i4>
      </vt:variant>
    </vt:vector>
  </HeadingPairs>
  <TitlesOfParts>
    <vt:vector size="30" baseType="lpstr">
      <vt:lpstr>Аптека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pc</dc:creator>
  <cp:lastModifiedBy>Пк</cp:lastModifiedBy>
  <cp:revision>7</cp:revision>
  <dcterms:created xsi:type="dcterms:W3CDTF">2012-09-27T11:42:26Z</dcterms:created>
  <dcterms:modified xsi:type="dcterms:W3CDTF">2015-09-06T14:34:51Z</dcterms:modified>
</cp:coreProperties>
</file>