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4" r:id="rId6"/>
    <p:sldId id="259" r:id="rId7"/>
    <p:sldId id="262" r:id="rId8"/>
    <p:sldId id="263" r:id="rId9"/>
    <p:sldId id="269" r:id="rId10"/>
    <p:sldId id="260" r:id="rId11"/>
    <p:sldId id="26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5.png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алентин\Pictures\54Gc93yQI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istral" pitchFamily="66" charset="0"/>
              </a:rPr>
              <a:t>Гума</a:t>
            </a:r>
            <a:endParaRPr lang="uk-UA" sz="96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417024" cy="28083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sz="2300" dirty="0" smtClean="0">
                <a:solidFill>
                  <a:schemeClr val="bg1"/>
                </a:solidFill>
              </a:rPr>
              <a:t>Виконали: </a:t>
            </a:r>
            <a:r>
              <a:rPr lang="uk-UA" sz="2300" dirty="0" err="1" smtClean="0">
                <a:solidFill>
                  <a:schemeClr val="bg1"/>
                </a:solidFill>
              </a:rPr>
              <a:t>Баша</a:t>
            </a:r>
            <a:r>
              <a:rPr lang="uk-UA" sz="2300" dirty="0" smtClean="0">
                <a:solidFill>
                  <a:schemeClr val="bg1"/>
                </a:solidFill>
              </a:rPr>
              <a:t> Г.</a:t>
            </a:r>
            <a:r>
              <a:rPr lang="en-US" sz="2300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uk-UA" sz="2300" dirty="0">
                <a:solidFill>
                  <a:schemeClr val="bg1"/>
                </a:solidFill>
              </a:rPr>
              <a:t>Грибкова С.</a:t>
            </a:r>
            <a:r>
              <a:rPr lang="en-US" sz="2300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uk-UA" sz="2300" dirty="0" smtClean="0">
                <a:solidFill>
                  <a:schemeClr val="bg1"/>
                </a:solidFill>
              </a:rPr>
              <a:t>Овчаренко П.</a:t>
            </a:r>
            <a:r>
              <a:rPr lang="en-US" sz="2300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uk-UA" sz="2300" dirty="0" smtClean="0">
                <a:solidFill>
                  <a:schemeClr val="bg1"/>
                </a:solidFill>
              </a:rPr>
              <a:t>Сулакова </a:t>
            </a:r>
            <a:r>
              <a:rPr lang="uk-UA" sz="2300" dirty="0">
                <a:solidFill>
                  <a:schemeClr val="bg1"/>
                </a:solidFill>
              </a:rPr>
              <a:t>Д</a:t>
            </a:r>
            <a:r>
              <a:rPr lang="uk-UA" sz="23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uk-UA" sz="2300" u="sng" dirty="0">
                <a:solidFill>
                  <a:schemeClr val="bg1">
                    <a:lumMod val="95000"/>
                  </a:schemeClr>
                </a:solidFill>
              </a:rPr>
              <a:t>Учениці 11-А </a:t>
            </a:r>
            <a:r>
              <a:rPr lang="uk-UA" sz="2300" u="sng" dirty="0" err="1">
                <a:solidFill>
                  <a:schemeClr val="bg1">
                    <a:lumMod val="95000"/>
                  </a:schemeClr>
                </a:solidFill>
              </a:rPr>
              <a:t>класа</a:t>
            </a:r>
            <a:endParaRPr lang="uk-UA" sz="2300" u="sng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uk-UA" sz="2300" u="sng" dirty="0">
                <a:solidFill>
                  <a:schemeClr val="bg1">
                    <a:lumMod val="95000"/>
                  </a:schemeClr>
                </a:solidFill>
              </a:rPr>
              <a:t>ЗОШ № </a:t>
            </a:r>
            <a:r>
              <a:rPr lang="uk-UA" sz="2300" u="sng" dirty="0" smtClean="0">
                <a:solidFill>
                  <a:schemeClr val="bg1">
                    <a:lumMod val="95000"/>
                  </a:schemeClr>
                </a:solidFill>
              </a:rPr>
              <a:t>25</a:t>
            </a:r>
            <a:endParaRPr lang="uk-UA" sz="2300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Краматорськ 2018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82961" y="979798"/>
            <a:ext cx="5640288" cy="8869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800" dirty="0" smtClean="0">
                <a:solidFill>
                  <a:schemeClr val="bg1"/>
                </a:solidFill>
                <a:latin typeface="Mistral" pitchFamily="66" charset="0"/>
              </a:rPr>
              <a:t>ДОСЛІДНИЦЬКИЙ ПРОЕКТ</a:t>
            </a:r>
            <a:endParaRPr lang="uk-UA" sz="18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2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9402">
        <p14:glitter pattern="hexagon"/>
      </p:transition>
    </mc:Choice>
    <mc:Fallback>
      <p:transition spd="slow" advTm="9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272808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1600" dirty="0"/>
              <a:t>Гуму отримують гол. чин. </a:t>
            </a:r>
            <a:r>
              <a:rPr lang="uk-UA" sz="1600" dirty="0" err="1" smtClean="0"/>
              <a:t>Вулканизацією</a:t>
            </a:r>
            <a:r>
              <a:rPr lang="uk-UA" sz="1600" dirty="0" smtClean="0"/>
              <a:t> композицій </a:t>
            </a:r>
            <a:r>
              <a:rPr lang="uk-UA" sz="1600" dirty="0"/>
              <a:t>(гумових сумішей), основу яких (зазвичай 20-60% по масі) складають </a:t>
            </a:r>
            <a:r>
              <a:rPr lang="uk-UA" sz="1600" dirty="0" err="1"/>
              <a:t>каучуки</a:t>
            </a:r>
            <a:r>
              <a:rPr lang="uk-UA" sz="1600" dirty="0"/>
              <a:t>. Ін. компоненти гумових </a:t>
            </a:r>
            <a:r>
              <a:rPr lang="uk-UA" sz="1600" dirty="0" err="1"/>
              <a:t>сумішей-вулканізуючих</a:t>
            </a:r>
            <a:r>
              <a:rPr lang="uk-UA" sz="1600" dirty="0"/>
              <a:t> агентів, прискорювачі і </a:t>
            </a:r>
            <a:r>
              <a:rPr lang="uk-UA" sz="1600" dirty="0" smtClean="0"/>
              <a:t>активатори </a:t>
            </a:r>
            <a:r>
              <a:rPr lang="uk-UA" sz="1600" dirty="0" err="1" smtClean="0"/>
              <a:t>вулканизаціі</a:t>
            </a:r>
            <a:r>
              <a:rPr lang="uk-UA" sz="1600" dirty="0" smtClean="0"/>
              <a:t> </a:t>
            </a:r>
            <a:r>
              <a:rPr lang="uk-UA" sz="1600" dirty="0"/>
              <a:t>(див. Вулканізація), наповнювачі, </a:t>
            </a:r>
            <a:r>
              <a:rPr lang="uk-UA" sz="1600" dirty="0" err="1" smtClean="0"/>
              <a:t>проти-старителі</a:t>
            </a:r>
            <a:r>
              <a:rPr lang="uk-UA" sz="1600" dirty="0" smtClean="0"/>
              <a:t>, </a:t>
            </a:r>
            <a:r>
              <a:rPr lang="uk-UA" sz="1600" dirty="0"/>
              <a:t>пластифікатори (та пом'якшувальні засоби). До складу сумішей можуть також входити регенерат (пластичний продукт регенерації гуми, здатний до повторної вулканізації), сповільнювачі </a:t>
            </a:r>
            <a:r>
              <a:rPr lang="uk-UA" sz="1600" dirty="0" err="1" smtClean="0"/>
              <a:t>подвулканизаціі</a:t>
            </a:r>
            <a:r>
              <a:rPr lang="uk-UA" sz="1600" dirty="0" smtClean="0"/>
              <a:t>, </a:t>
            </a:r>
            <a:r>
              <a:rPr lang="uk-UA" sz="1600" dirty="0"/>
              <a:t>модифікатори, барвники, </a:t>
            </a:r>
            <a:r>
              <a:rPr lang="uk-UA" sz="1600" dirty="0" err="1" smtClean="0"/>
              <a:t>пороутворювачі</a:t>
            </a:r>
            <a:r>
              <a:rPr lang="uk-UA" sz="1600" dirty="0" smtClean="0"/>
              <a:t>, </a:t>
            </a:r>
            <a:r>
              <a:rPr lang="uk-UA" sz="1600" dirty="0"/>
              <a:t>антипірени, запашні </a:t>
            </a:r>
            <a:r>
              <a:rPr lang="uk-UA" sz="1600" dirty="0" smtClean="0"/>
              <a:t>речовини й </a:t>
            </a:r>
            <a:r>
              <a:rPr lang="uk-UA" sz="1600" dirty="0"/>
              <a:t>ін. інгредієнти, загальне число яких може досягати 20 і більше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6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5169">
        <p14:glitter pattern="hexagon"/>
      </p:transition>
    </mc:Choice>
    <mc:Fallback>
      <p:transition spd="slow" advTm="25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984776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err="1"/>
              <a:t>Гуму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розглядати</a:t>
            </a:r>
            <a:r>
              <a:rPr lang="ru-RU" sz="1600" dirty="0"/>
              <a:t> як </a:t>
            </a:r>
            <a:r>
              <a:rPr lang="ru-RU" sz="1600" dirty="0" err="1"/>
              <a:t>зшиту</a:t>
            </a:r>
            <a:r>
              <a:rPr lang="ru-RU" sz="1600" dirty="0"/>
              <a:t> </a:t>
            </a:r>
            <a:r>
              <a:rPr lang="ru-RU" sz="1600" dirty="0" err="1"/>
              <a:t>колоїдну</a:t>
            </a:r>
            <a:r>
              <a:rPr lang="ru-RU" sz="1600" dirty="0"/>
              <a:t> систему, в до-</a:t>
            </a:r>
            <a:r>
              <a:rPr lang="ru-RU" sz="1600" dirty="0" err="1"/>
              <a:t>рій</a:t>
            </a:r>
            <a:r>
              <a:rPr lang="ru-RU" sz="1600" dirty="0"/>
              <a:t> каучук становить </a:t>
            </a:r>
            <a:r>
              <a:rPr lang="ru-RU" sz="1600" dirty="0" err="1"/>
              <a:t>дисперсійне</a:t>
            </a:r>
            <a:r>
              <a:rPr lang="ru-RU" sz="1600" dirty="0"/>
              <a:t> </a:t>
            </a:r>
            <a:r>
              <a:rPr lang="ru-RU" sz="1600" dirty="0" err="1"/>
              <a:t>середовище</a:t>
            </a:r>
            <a:r>
              <a:rPr lang="ru-RU" sz="1600" dirty="0"/>
              <a:t>, а </a:t>
            </a:r>
            <a:r>
              <a:rPr lang="ru-RU" sz="1600" dirty="0" err="1"/>
              <a:t>наповнювачі-дисперсну</a:t>
            </a:r>
            <a:r>
              <a:rPr lang="ru-RU" sz="1600" dirty="0"/>
              <a:t> фазу. </a:t>
            </a:r>
            <a:r>
              <a:rPr lang="ru-RU" sz="1600" dirty="0" err="1"/>
              <a:t>Найважливіше</a:t>
            </a:r>
            <a:r>
              <a:rPr lang="ru-RU" sz="1600" dirty="0"/>
              <a:t> </a:t>
            </a:r>
            <a:r>
              <a:rPr lang="ru-RU" sz="1600" dirty="0" err="1"/>
              <a:t>св</a:t>
            </a:r>
            <a:r>
              <a:rPr lang="ru-RU" sz="1600" dirty="0"/>
              <a:t>-во </a:t>
            </a:r>
            <a:r>
              <a:rPr lang="ru-RU" sz="1600" dirty="0" err="1"/>
              <a:t>гуми</a:t>
            </a:r>
            <a:r>
              <a:rPr lang="ru-RU" sz="1600" dirty="0"/>
              <a:t> - </a:t>
            </a:r>
            <a:r>
              <a:rPr lang="ru-RU" sz="1600" dirty="0" err="1"/>
              <a:t>висока</a:t>
            </a:r>
            <a:r>
              <a:rPr lang="ru-RU" sz="1600" dirty="0"/>
              <a:t> </a:t>
            </a:r>
            <a:r>
              <a:rPr lang="ru-RU" sz="1600" dirty="0" err="1"/>
              <a:t>еластичність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здатність</a:t>
            </a:r>
            <a:r>
              <a:rPr lang="ru-RU" sz="1600" dirty="0"/>
              <a:t> до великих </a:t>
            </a:r>
            <a:r>
              <a:rPr lang="ru-RU" sz="1600" dirty="0" err="1"/>
              <a:t>оборотних</a:t>
            </a:r>
            <a:r>
              <a:rPr lang="ru-RU" sz="1600" dirty="0"/>
              <a:t> </a:t>
            </a:r>
            <a:r>
              <a:rPr lang="ru-RU" sz="1600" dirty="0" err="1"/>
              <a:t>деформацій</a:t>
            </a:r>
            <a:r>
              <a:rPr lang="ru-RU" sz="1600" dirty="0"/>
              <a:t> в широкому </a:t>
            </a:r>
            <a:r>
              <a:rPr lang="ru-RU" sz="1600" dirty="0" err="1"/>
              <a:t>інтервалі</a:t>
            </a:r>
            <a:r>
              <a:rPr lang="ru-RU" sz="1600" dirty="0"/>
              <a:t> т-р (див. </a:t>
            </a:r>
            <a:r>
              <a:rPr lang="ru-RU" sz="1600" dirty="0" err="1"/>
              <a:t>Високоеластичне</a:t>
            </a:r>
            <a:r>
              <a:rPr lang="ru-RU" sz="1600" dirty="0"/>
              <a:t> стан). </a:t>
            </a:r>
            <a:r>
              <a:rPr lang="ru-RU" sz="1600" dirty="0" err="1"/>
              <a:t>Гума</a:t>
            </a:r>
            <a:r>
              <a:rPr lang="ru-RU" sz="1600" dirty="0"/>
              <a:t> </a:t>
            </a:r>
            <a:r>
              <a:rPr lang="ru-RU" sz="1600" dirty="0" err="1"/>
              <a:t>поєднує</a:t>
            </a:r>
            <a:r>
              <a:rPr lang="ru-RU" sz="1600" dirty="0"/>
              <a:t> в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св-ва</a:t>
            </a:r>
            <a:r>
              <a:rPr lang="ru-RU" sz="1600" dirty="0"/>
              <a:t> </a:t>
            </a:r>
            <a:r>
              <a:rPr lang="ru-RU" sz="1600" dirty="0" err="1"/>
              <a:t>твердих</a:t>
            </a:r>
            <a:r>
              <a:rPr lang="ru-RU" sz="1600" dirty="0"/>
              <a:t> </a:t>
            </a:r>
            <a:r>
              <a:rPr lang="ru-RU" sz="1600" dirty="0" err="1"/>
              <a:t>тіл</a:t>
            </a:r>
            <a:r>
              <a:rPr lang="ru-RU" sz="1600" dirty="0"/>
              <a:t> (</a:t>
            </a:r>
            <a:r>
              <a:rPr lang="ru-RU" sz="1600" dirty="0" err="1"/>
              <a:t>пружність</a:t>
            </a:r>
            <a:r>
              <a:rPr lang="ru-RU" sz="1600" dirty="0"/>
              <a:t>, </a:t>
            </a:r>
            <a:r>
              <a:rPr lang="ru-RU" sz="1600" dirty="0" err="1"/>
              <a:t>стабільність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), </a:t>
            </a:r>
            <a:r>
              <a:rPr lang="ru-RU" sz="1600" dirty="0" err="1"/>
              <a:t>рідин</a:t>
            </a:r>
            <a:r>
              <a:rPr lang="ru-RU" sz="1600" dirty="0"/>
              <a:t> (</a:t>
            </a:r>
            <a:r>
              <a:rPr lang="ru-RU" sz="1600" dirty="0" err="1"/>
              <a:t>аморфність</a:t>
            </a:r>
            <a:r>
              <a:rPr lang="ru-RU" sz="1600" dirty="0"/>
              <a:t>, </a:t>
            </a:r>
            <a:r>
              <a:rPr lang="ru-RU" sz="1600" dirty="0" err="1"/>
              <a:t>висока</a:t>
            </a:r>
            <a:r>
              <a:rPr lang="ru-RU" sz="1600" dirty="0"/>
              <a:t> </a:t>
            </a:r>
            <a:r>
              <a:rPr lang="ru-RU" sz="1600" dirty="0" err="1"/>
              <a:t>деформованість</a:t>
            </a:r>
            <a:r>
              <a:rPr lang="ru-RU" sz="1600" dirty="0"/>
              <a:t> при малому </a:t>
            </a:r>
            <a:r>
              <a:rPr lang="ru-RU" sz="1600" dirty="0" err="1"/>
              <a:t>об'ємному</a:t>
            </a:r>
            <a:r>
              <a:rPr lang="ru-RU" sz="1600" dirty="0"/>
              <a:t> </a:t>
            </a:r>
            <a:r>
              <a:rPr lang="ru-RU" sz="1600" dirty="0" err="1"/>
              <a:t>стисненні</a:t>
            </a:r>
            <a:r>
              <a:rPr lang="ru-RU" sz="1600" dirty="0"/>
              <a:t>) і </a:t>
            </a:r>
            <a:r>
              <a:rPr lang="ru-RU" sz="1600" dirty="0" err="1"/>
              <a:t>газів</a:t>
            </a:r>
            <a:r>
              <a:rPr lang="ru-RU" sz="1600" dirty="0"/>
              <a:t>(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пружності</a:t>
            </a:r>
            <a:r>
              <a:rPr lang="ru-RU" sz="1600" dirty="0"/>
              <a:t> </a:t>
            </a:r>
            <a:r>
              <a:rPr lang="ru-RU" sz="1600" dirty="0" err="1"/>
              <a:t>вулканизац</a:t>
            </a:r>
            <a:r>
              <a:rPr lang="ru-RU" sz="1600" dirty="0"/>
              <a:t>. </a:t>
            </a:r>
            <a:r>
              <a:rPr lang="ru-RU" sz="1600" dirty="0" err="1"/>
              <a:t>сіток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зростанням</a:t>
            </a:r>
            <a:r>
              <a:rPr lang="ru-RU" sz="1600" dirty="0"/>
              <a:t> т-</a:t>
            </a:r>
            <a:r>
              <a:rPr lang="ru-RU" sz="1600" dirty="0" err="1"/>
              <a:t>ри</a:t>
            </a:r>
            <a:r>
              <a:rPr lang="ru-RU" sz="1600" dirty="0"/>
              <a:t>, </a:t>
            </a:r>
            <a:r>
              <a:rPr lang="ru-RU" sz="1600" dirty="0" err="1"/>
              <a:t>энтропийная</a:t>
            </a:r>
            <a:r>
              <a:rPr lang="ru-RU" sz="1600" dirty="0"/>
              <a:t> природа </a:t>
            </a:r>
            <a:r>
              <a:rPr lang="ru-RU" sz="1600" dirty="0" err="1"/>
              <a:t>пружності</a:t>
            </a:r>
            <a:r>
              <a:rPr lang="ru-RU" sz="1600" dirty="0"/>
              <a:t>).</a:t>
            </a:r>
            <a:endParaRPr lang="uk-UA" sz="1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93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836">
        <p14:glitter pattern="hexagon"/>
      </p:transition>
    </mc:Choice>
    <mc:Fallback>
      <p:transition spd="slow" advTm="20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зАСТОСування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768752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err="1"/>
              <a:t>Гумові</a:t>
            </a:r>
            <a:r>
              <a:rPr lang="ru-RU" sz="1600" dirty="0"/>
              <a:t> </a:t>
            </a:r>
            <a:r>
              <a:rPr lang="ru-RU" sz="1600" dirty="0" err="1"/>
              <a:t>вироби</a:t>
            </a:r>
            <a:r>
              <a:rPr lang="ru-RU" sz="1600" dirty="0"/>
              <a:t> широко </a:t>
            </a:r>
            <a:r>
              <a:rPr lang="ru-RU" sz="1600" dirty="0" err="1"/>
              <a:t>застосовують</a:t>
            </a:r>
            <a:r>
              <a:rPr lang="ru-RU" sz="1600" dirty="0"/>
              <a:t> в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 smtClean="0"/>
              <a:t>Гглузях</a:t>
            </a:r>
            <a:r>
              <a:rPr lang="ru-RU" sz="1600" dirty="0" smtClean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. </a:t>
            </a:r>
            <a:r>
              <a:rPr lang="ru-RU" sz="1600" dirty="0" err="1"/>
              <a:t>Найголовнішім</a:t>
            </a:r>
            <a:r>
              <a:rPr lang="ru-RU" sz="1600" dirty="0"/>
              <a:t> </a:t>
            </a:r>
            <a:r>
              <a:rPr lang="ru-RU" sz="1600" dirty="0" err="1"/>
              <a:t>с</a:t>
            </a:r>
            <a:r>
              <a:rPr lang="ru-RU" sz="1600" dirty="0" err="1" smtClean="0"/>
              <a:t>поживачем</a:t>
            </a:r>
            <a:r>
              <a:rPr lang="ru-RU" sz="1600" dirty="0" smtClean="0"/>
              <a:t> </a:t>
            </a:r>
            <a:r>
              <a:rPr lang="ru-RU" sz="1600" dirty="0" err="1" smtClean="0"/>
              <a:t>гуми</a:t>
            </a:r>
            <a:r>
              <a:rPr lang="ru-RU" sz="1600" dirty="0" smtClean="0"/>
              <a:t> </a:t>
            </a:r>
            <a:r>
              <a:rPr lang="ru-RU" sz="1600" dirty="0"/>
              <a:t>є автотракторного </a:t>
            </a:r>
            <a:r>
              <a:rPr lang="ru-RU" sz="1600" dirty="0" err="1"/>
              <a:t>промисловість</a:t>
            </a:r>
            <a:r>
              <a:rPr lang="ru-RU" sz="1600" dirty="0"/>
              <a:t>. Для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покрішок</a:t>
            </a:r>
            <a:r>
              <a:rPr lang="ru-RU" sz="1600" dirty="0"/>
              <a:t>, камер, </a:t>
            </a:r>
            <a:r>
              <a:rPr lang="ru-RU" sz="1600" dirty="0" err="1"/>
              <a:t>амортізаторів</a:t>
            </a:r>
            <a:r>
              <a:rPr lang="ru-RU" sz="1600" dirty="0"/>
              <a:t> </a:t>
            </a:r>
            <a:r>
              <a:rPr lang="ru-RU" sz="1600" dirty="0" err="1"/>
              <a:t>тракторів</a:t>
            </a:r>
            <a:r>
              <a:rPr lang="ru-RU" sz="1600" dirty="0"/>
              <a:t>, автомобилей, </a:t>
            </a:r>
            <a:r>
              <a:rPr lang="ru-RU" sz="1600" dirty="0" err="1"/>
              <a:t>комбайнів</a:t>
            </a:r>
            <a:r>
              <a:rPr lang="ru-RU" sz="1600" dirty="0"/>
              <a:t>, </a:t>
            </a:r>
            <a:r>
              <a:rPr lang="ru-RU" sz="1600" dirty="0" err="1"/>
              <a:t>автобусів</a:t>
            </a:r>
            <a:r>
              <a:rPr lang="ru-RU" sz="1600" dirty="0"/>
              <a:t> и </a:t>
            </a:r>
            <a:r>
              <a:rPr lang="ru-RU" sz="1600" dirty="0" err="1"/>
              <a:t>тролейбусів</a:t>
            </a:r>
            <a:r>
              <a:rPr lang="ru-RU" sz="1600" dirty="0"/>
              <a:t> </a:t>
            </a:r>
            <a:r>
              <a:rPr lang="ru-RU" sz="1600" dirty="0" err="1"/>
              <a:t>вітрачається</a:t>
            </a:r>
            <a:r>
              <a:rPr lang="ru-RU" sz="1600" dirty="0"/>
              <a:t> до 80% </a:t>
            </a:r>
            <a:r>
              <a:rPr lang="ru-RU" sz="1600" dirty="0" err="1"/>
              <a:t>виробництва</a:t>
            </a:r>
            <a:r>
              <a:rPr lang="ru-RU" sz="1600" dirty="0"/>
              <a:t> каучуку. У </a:t>
            </a:r>
            <a:r>
              <a:rPr lang="ru-RU" sz="1600" dirty="0" err="1"/>
              <a:t>сучасности</a:t>
            </a:r>
            <a:r>
              <a:rPr lang="ru-RU" sz="1600" dirty="0"/>
              <a:t> </a:t>
            </a:r>
            <a:r>
              <a:rPr lang="ru-RU" sz="1600" dirty="0" err="1"/>
              <a:t>автомобілі</a:t>
            </a:r>
            <a:r>
              <a:rPr lang="ru-RU" sz="1600" dirty="0"/>
              <a:t> </a:t>
            </a:r>
            <a:r>
              <a:rPr lang="ru-RU" sz="1600" dirty="0" err="1"/>
              <a:t>застосовують</a:t>
            </a:r>
            <a:r>
              <a:rPr lang="ru-RU" sz="1600" dirty="0"/>
              <a:t> до 200 деталей, </a:t>
            </a:r>
            <a:r>
              <a:rPr lang="ru-RU" sz="1600" dirty="0" err="1" smtClean="0"/>
              <a:t>Виготовлення</a:t>
            </a:r>
            <a:r>
              <a:rPr lang="ru-RU" sz="1600" dirty="0"/>
              <a:t> </a:t>
            </a:r>
            <a:r>
              <a:rPr lang="ru-RU" sz="1600" dirty="0" smtClean="0"/>
              <a:t>з </a:t>
            </a:r>
            <a:r>
              <a:rPr lang="ru-RU" sz="1600" dirty="0" err="1"/>
              <a:t>гумі</a:t>
            </a:r>
            <a:r>
              <a:rPr lang="ru-RU" sz="1600" dirty="0"/>
              <a:t>: </a:t>
            </a:r>
            <a:r>
              <a:rPr lang="ru-RU" sz="1600" dirty="0" err="1"/>
              <a:t>ущільнювальні</a:t>
            </a:r>
            <a:r>
              <a:rPr lang="ru-RU" sz="1600" dirty="0"/>
              <a:t> прокладки, </a:t>
            </a:r>
            <a:r>
              <a:rPr lang="ru-RU" sz="1600" dirty="0" err="1"/>
              <a:t>кільця</a:t>
            </a:r>
            <a:r>
              <a:rPr lang="ru-RU" sz="1600" dirty="0"/>
              <a:t>, муфти, мембрану, </a:t>
            </a:r>
            <a:r>
              <a:rPr lang="ru-RU" sz="1600" dirty="0" err="1"/>
              <a:t>прівідні</a:t>
            </a:r>
            <a:r>
              <a:rPr lang="ru-RU" sz="1600" dirty="0"/>
              <a:t> паси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 smtClean="0"/>
              <a:t>гуми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виробів</a:t>
            </a:r>
            <a:r>
              <a:rPr lang="ru-RU" sz="1600" dirty="0"/>
              <a:t> </a:t>
            </a:r>
            <a:r>
              <a:rPr lang="ru-RU" sz="1600" dirty="0" err="1"/>
              <a:t>електротехнічної</a:t>
            </a:r>
            <a:r>
              <a:rPr lang="ru-RU" sz="1600" dirty="0"/>
              <a:t> </a:t>
            </a:r>
            <a:r>
              <a:rPr lang="ru-RU" sz="1600" dirty="0" err="1"/>
              <a:t>промісловості</a:t>
            </a:r>
            <a:r>
              <a:rPr lang="ru-RU" sz="1600" dirty="0"/>
              <a:t> - </a:t>
            </a:r>
            <a:r>
              <a:rPr lang="ru-RU" sz="1600" dirty="0" err="1"/>
              <a:t>ізоляції</a:t>
            </a:r>
            <a:r>
              <a:rPr lang="ru-RU" sz="1600" dirty="0"/>
              <a:t> </a:t>
            </a:r>
            <a:r>
              <a:rPr lang="ru-RU" sz="1600" dirty="0" err="1"/>
              <a:t>кабелів</a:t>
            </a:r>
            <a:r>
              <a:rPr lang="ru-RU" sz="1600" dirty="0"/>
              <a:t>, </a:t>
            </a:r>
            <a:r>
              <a:rPr lang="ru-RU" sz="1600" dirty="0" err="1"/>
              <a:t>проводів</a:t>
            </a:r>
            <a:r>
              <a:rPr lang="ru-RU" sz="1600" dirty="0"/>
              <a:t>, </a:t>
            </a:r>
            <a:r>
              <a:rPr lang="ru-RU" sz="1600" dirty="0" err="1"/>
              <a:t>ізоляційніх</a:t>
            </a:r>
            <a:r>
              <a:rPr lang="ru-RU" sz="1600" dirty="0"/>
              <a:t> труб; у </a:t>
            </a:r>
            <a:r>
              <a:rPr lang="ru-RU" sz="1600" dirty="0" err="1" smtClean="0"/>
              <a:t>побуті</a:t>
            </a:r>
            <a:r>
              <a:rPr lang="ru-RU" sz="1600" dirty="0" smtClean="0"/>
              <a:t> (</a:t>
            </a:r>
            <a:r>
              <a:rPr lang="ru-RU" sz="1600" dirty="0" err="1"/>
              <a:t>г</a:t>
            </a:r>
            <a:r>
              <a:rPr lang="ru-RU" sz="1600" dirty="0" err="1" smtClean="0"/>
              <a:t>умове</a:t>
            </a:r>
            <a:r>
              <a:rPr lang="ru-RU" sz="1600" dirty="0" smtClean="0"/>
              <a:t> </a:t>
            </a:r>
            <a:r>
              <a:rPr lang="ru-RU" sz="1600" dirty="0" err="1"/>
              <a:t>взуття</a:t>
            </a:r>
            <a:r>
              <a:rPr lang="ru-RU" sz="1600" dirty="0"/>
              <a:t>)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pPr indent="0">
              <a:buNone/>
            </a:pPr>
            <a:r>
              <a:rPr lang="ru-RU" sz="600" dirty="0"/>
              <a:t/>
            </a:r>
            <a:br>
              <a:rPr lang="ru-RU" sz="600" dirty="0"/>
            </a:br>
            <a:endParaRPr lang="uk-UA" sz="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1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924">
        <p14:glitter pattern="hexagon"/>
      </p:transition>
    </mc:Choice>
    <mc:Fallback>
      <p:transition spd="slow" advTm="209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70" y="2819400"/>
            <a:ext cx="213106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97818"/>
            <a:ext cx="3124200" cy="1386363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Взуття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Шини</a:t>
            </a:r>
            <a:endParaRPr lang="uk-UA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34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682">
        <p14:glitter pattern="hexagon"/>
      </p:transition>
    </mc:Choice>
    <mc:Fallback>
      <p:transition spd="slow" advTm="7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uk-UA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418666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5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555">
        <p14:glitter pattern="hexagon"/>
      </p:transition>
    </mc:Choice>
    <mc:Fallback>
      <p:transition spd="slow" advTm="3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477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6248400" cy="1456373"/>
          </a:xfrm>
        </p:spPr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277248"/>
          </a:xfrm>
        </p:spPr>
        <p:txBody>
          <a:bodyPr>
            <a:noAutofit/>
          </a:bodyPr>
          <a:lstStyle/>
          <a:p>
            <a:r>
              <a:rPr lang="uk-UA" sz="1800" dirty="0" smtClean="0"/>
              <a:t>Гума </a:t>
            </a:r>
            <a:r>
              <a:rPr lang="uk-UA" sz="1800" dirty="0"/>
              <a:t>(від лат. </a:t>
            </a:r>
            <a:r>
              <a:rPr lang="en-US" sz="1800" dirty="0" err="1"/>
              <a:t>resina</a:t>
            </a:r>
            <a:r>
              <a:rPr lang="en-US" sz="1800" dirty="0"/>
              <a:t> «</a:t>
            </a:r>
            <a:r>
              <a:rPr lang="uk-UA" sz="1800" dirty="0"/>
              <a:t>смола») — еластичний матеріал, що отримується вулканізацією каучуку</a:t>
            </a:r>
            <a:r>
              <a:rPr lang="uk-UA" sz="1800" dirty="0" smtClean="0"/>
              <a:t>. </a:t>
            </a:r>
            <a:endParaRPr lang="uk-UA" sz="1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1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564">
        <p14:glitter pattern="hexagon"/>
      </p:transition>
    </mc:Choice>
    <mc:Fallback>
      <p:transition spd="slow" advTm="7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будова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38400"/>
            <a:ext cx="4104455" cy="3078832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2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719">
        <p14:glitter pattern="hexagon"/>
      </p:transition>
    </mc:Choice>
    <mc:Fallback>
      <p:transition spd="slow" advTm="6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6368752" cy="312420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uk-UA" dirty="0"/>
              <a:t>У 1839 році американський винахідник Чарльз </a:t>
            </a:r>
            <a:r>
              <a:rPr lang="uk-UA" dirty="0" err="1"/>
              <a:t>Гудьір</a:t>
            </a:r>
            <a:r>
              <a:rPr lang="uk-UA" dirty="0"/>
              <a:t> знайшов спосіб температурної стабілізації еластичності каучуку — змішуванням сирого каучуку з сіркою і подальшим нагріванням. Цей метод отримав назву вулканізація, і, ймовірно, є першим промисловим процесом полімеризації. Продукт, що отримується в результаті вулканізації, був названий гумою. Після відкриття </a:t>
            </a:r>
            <a:r>
              <a:rPr lang="uk-UA" dirty="0" err="1" smtClean="0"/>
              <a:t>Гудьіра</a:t>
            </a:r>
            <a:r>
              <a:rPr lang="uk-UA" dirty="0" smtClean="0"/>
              <a:t> </a:t>
            </a:r>
            <a:r>
              <a:rPr lang="uk-UA" dirty="0"/>
              <a:t>гума стала широко використовуватися в машинобудуванні в якості різноманітних ущільнювачів і рукавів і зароджується в електротехніці, індустрія якій гостро потребувала в хорошому ізоляційному еластичному матеріалі для виготовлення кабелів.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Винахід гуми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56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951">
        <p14:glitter pattern="hexagon"/>
      </p:transition>
    </mc:Choice>
    <mc:Fallback>
      <p:transition spd="slow" advTm="20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348880"/>
            <a:ext cx="2819400" cy="599440"/>
          </a:xfrm>
        </p:spPr>
        <p:txBody>
          <a:bodyPr/>
          <a:lstStyle/>
          <a:p>
            <a:r>
              <a:rPr lang="uk-UA" dirty="0"/>
              <a:t>Чарльз </a:t>
            </a:r>
            <a:r>
              <a:rPr lang="uk-UA" dirty="0" smtClean="0"/>
              <a:t>Г.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r="21887"/>
          <a:stretch>
            <a:fillRect/>
          </a:stretch>
        </p:blipFill>
        <p:spPr>
          <a:xfrm>
            <a:off x="1403648" y="1484784"/>
            <a:ext cx="3384376" cy="3672408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17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39">
        <p14:glitter pattern="hexagon"/>
      </p:transition>
    </mc:Choice>
    <mc:Fallback>
      <p:transition spd="slow" advTm="5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Хімічний склад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Отримують з натурального або синтетичного каучуку методом вулканізації — змішуванням з </a:t>
            </a:r>
            <a:r>
              <a:rPr lang="uk-UA" dirty="0" err="1" smtClean="0"/>
              <a:t>вулканізуючою</a:t>
            </a:r>
            <a:r>
              <a:rPr lang="uk-UA" dirty="0" smtClean="0"/>
              <a:t> </a:t>
            </a:r>
            <a:r>
              <a:rPr lang="uk-UA" dirty="0"/>
              <a:t>речовиною (зазвичай з сіркою) з подальшим нагріванням.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63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9297">
        <p14:glitter pattern="hexagon"/>
      </p:transition>
    </mc:Choice>
    <mc:Fallback>
      <p:transition spd="slow" advTm="9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412776"/>
            <a:ext cx="2819399" cy="599440"/>
          </a:xfrm>
        </p:spPr>
        <p:txBody>
          <a:bodyPr/>
          <a:lstStyle/>
          <a:p>
            <a:r>
              <a:rPr lang="uk-UA" dirty="0" smtClean="0"/>
              <a:t>Натуральний КАУЧУК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4896544" cy="3256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95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416">
        <p14:glitter pattern="hexagon"/>
      </p:transition>
    </mc:Choice>
    <mc:Fallback>
      <p:transition spd="slow" advTm="5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484784"/>
            <a:ext cx="2819399" cy="599440"/>
          </a:xfrm>
        </p:spPr>
        <p:txBody>
          <a:bodyPr/>
          <a:lstStyle/>
          <a:p>
            <a:r>
              <a:rPr lang="uk-UA" dirty="0" smtClean="0"/>
              <a:t>Синтетичний каучук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464496" cy="312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1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337">
        <p14:glitter pattern="hexagon"/>
      </p:transition>
    </mc:Choice>
    <mc:Fallback>
      <p:transition spd="slow" advTm="6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2819400" cy="599440"/>
          </a:xfrm>
        </p:spPr>
        <p:txBody>
          <a:bodyPr/>
          <a:lstStyle/>
          <a:p>
            <a:r>
              <a:rPr lang="uk-UA" sz="1800" dirty="0" smtClean="0"/>
              <a:t>Лебедєв С.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196752"/>
            <a:ext cx="3528392" cy="4248472"/>
          </a:xfrm>
        </p:spPr>
        <p:txBody>
          <a:bodyPr>
            <a:noAutofit/>
          </a:bodyPr>
          <a:lstStyle/>
          <a:p>
            <a:r>
              <a:rPr lang="uk-UA" sz="1600" dirty="0"/>
              <a:t>На початку 20 століття зріс попит і на натуральний каучук, так як на той момент вся гума виготовлялася з соку </a:t>
            </a:r>
            <a:r>
              <a:rPr lang="uk-UA" sz="1600" dirty="0" smtClean="0"/>
              <a:t>тропічних дерев. Тому</a:t>
            </a:r>
            <a:r>
              <a:rPr lang="uk-UA" sz="1600" dirty="0"/>
              <a:t>, гума та натуральний каучук вважалися досить дорогим </a:t>
            </a:r>
            <a:r>
              <a:rPr lang="uk-UA" sz="1600" dirty="0" smtClean="0"/>
              <a:t>матеріалом. Тільки </a:t>
            </a:r>
            <a:r>
              <a:rPr lang="uk-UA" sz="1600" dirty="0"/>
              <a:t>в кінці 20-х років російським ученим Лебедєвим С.В. при хімічної реакції - полімеризації бутадієну-1,3 на </a:t>
            </a:r>
            <a:r>
              <a:rPr lang="uk-UA" sz="1600" dirty="0" err="1" smtClean="0"/>
              <a:t>натриєвом</a:t>
            </a:r>
            <a:r>
              <a:rPr lang="uk-UA" sz="1600" dirty="0" smtClean="0"/>
              <a:t> </a:t>
            </a:r>
            <a:r>
              <a:rPr lang="uk-UA" sz="1600" dirty="0"/>
              <a:t>каталізаторі були отримані зразки першого натрій-бутадієновий синтетичного каучуку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b="12455"/>
          <a:stretch>
            <a:fillRect/>
          </a:stretch>
        </p:blipFill>
        <p:spPr>
          <a:xfrm>
            <a:off x="1524000" y="1905000"/>
            <a:ext cx="2971800" cy="2971800"/>
          </a:xfrm>
          <a:prstGeom prst="plaque">
            <a:avLst>
              <a:gd name="adj" fmla="val 8807"/>
            </a:avLst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6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7889">
        <p14:glitter pattern="hexagon"/>
      </p:transition>
    </mc:Choice>
    <mc:Fallback>
      <p:transition spd="slow" advTm="17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4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173</TotalTime>
  <Words>501</Words>
  <Application>Microsoft Office PowerPoint</Application>
  <PresentationFormat>Экран (4:3)</PresentationFormat>
  <Paragraphs>30</Paragraphs>
  <Slides>14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Гума</vt:lpstr>
      <vt:lpstr>Визначення</vt:lpstr>
      <vt:lpstr>Хімічна будова</vt:lpstr>
      <vt:lpstr>Винахід гуми</vt:lpstr>
      <vt:lpstr>Чарльз Г.</vt:lpstr>
      <vt:lpstr>Хімічний склад</vt:lpstr>
      <vt:lpstr>Натуральний КАУЧУК</vt:lpstr>
      <vt:lpstr>Синтетичний каучук</vt:lpstr>
      <vt:lpstr>Лебедєв С.</vt:lpstr>
      <vt:lpstr>Презентация PowerPoint</vt:lpstr>
      <vt:lpstr>Властивості</vt:lpstr>
      <vt:lpstr>зАСТОСування</vt:lpstr>
      <vt:lpstr>Презентация PowerPoint</vt:lpstr>
      <vt:lpstr>ДЖЕРЕЛА ІНФОРМАЦІЇ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</dc:title>
  <dc:creator>Валентин</dc:creator>
  <cp:lastModifiedBy>Валентин</cp:lastModifiedBy>
  <cp:revision>35</cp:revision>
  <dcterms:created xsi:type="dcterms:W3CDTF">2018-02-04T16:17:12Z</dcterms:created>
  <dcterms:modified xsi:type="dcterms:W3CDTF">2018-03-05T10:35:38Z</dcterms:modified>
</cp:coreProperties>
</file>