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3" r:id="rId6"/>
    <p:sldId id="264" r:id="rId7"/>
    <p:sldId id="266" r:id="rId8"/>
    <p:sldId id="275" r:id="rId9"/>
    <p:sldId id="276" r:id="rId10"/>
    <p:sldId id="279" r:id="rId11"/>
    <p:sldId id="280" r:id="rId12"/>
    <p:sldId id="273" r:id="rId13"/>
    <p:sldId id="281" r:id="rId14"/>
    <p:sldId id="28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78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3746A-A5FA-466A-BDB5-F36EF2CAFA34}" type="datetimeFigureOut">
              <a:rPr lang="ru-RU" smtClean="0"/>
              <a:t>21.06.2018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4A1F1-5A3D-42C2-8186-538EC703A76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406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4A1F1-5A3D-42C2-8186-538EC703A76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300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E4B2E10B-371E-4BEC-B6BF-FDC30127C4A3}" type="datetimeFigureOut">
              <a:rPr lang="ru-RU" smtClean="0"/>
              <a:t>21.06.2018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6C7584E-52E3-40B3-8901-DF4C4065568D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2E10B-371E-4BEC-B6BF-FDC30127C4A3}" type="datetimeFigureOut">
              <a:rPr lang="ru-RU" smtClean="0"/>
              <a:t>21.06.2018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584E-52E3-40B3-8901-DF4C4065568D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2E10B-371E-4BEC-B6BF-FDC30127C4A3}" type="datetimeFigureOut">
              <a:rPr lang="ru-RU" smtClean="0"/>
              <a:t>21.06.2018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584E-52E3-40B3-8901-DF4C4065568D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2E10B-371E-4BEC-B6BF-FDC30127C4A3}" type="datetimeFigureOut">
              <a:rPr lang="ru-RU" smtClean="0"/>
              <a:t>21.06.2018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584E-52E3-40B3-8901-DF4C4065568D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2E10B-371E-4BEC-B6BF-FDC30127C4A3}" type="datetimeFigureOut">
              <a:rPr lang="ru-RU" smtClean="0"/>
              <a:t>21.06.2018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584E-52E3-40B3-8901-DF4C4065568D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2E10B-371E-4BEC-B6BF-FDC30127C4A3}" type="datetimeFigureOut">
              <a:rPr lang="ru-RU" smtClean="0"/>
              <a:t>21.06.2018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584E-52E3-40B3-8901-DF4C4065568D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4B2E10B-371E-4BEC-B6BF-FDC30127C4A3}" type="datetimeFigureOut">
              <a:rPr lang="ru-RU" smtClean="0"/>
              <a:t>21.06.2018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6C7584E-52E3-40B3-8901-DF4C4065568D}" type="slidenum">
              <a:rPr lang="ru-RU" smtClean="0"/>
              <a:t>‹№›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E4B2E10B-371E-4BEC-B6BF-FDC30127C4A3}" type="datetimeFigureOut">
              <a:rPr lang="ru-RU" smtClean="0"/>
              <a:t>21.06.2018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6C7584E-52E3-40B3-8901-DF4C4065568D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2E10B-371E-4BEC-B6BF-FDC30127C4A3}" type="datetimeFigureOut">
              <a:rPr lang="ru-RU" smtClean="0"/>
              <a:t>21.06.2018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584E-52E3-40B3-8901-DF4C4065568D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2E10B-371E-4BEC-B6BF-FDC30127C4A3}" type="datetimeFigureOut">
              <a:rPr lang="ru-RU" smtClean="0"/>
              <a:t>21.06.2018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584E-52E3-40B3-8901-DF4C4065568D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2E10B-371E-4BEC-B6BF-FDC30127C4A3}" type="datetimeFigureOut">
              <a:rPr lang="ru-RU" smtClean="0"/>
              <a:t>21.06.2018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584E-52E3-40B3-8901-DF4C4065568D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4B2E10B-371E-4BEC-B6BF-FDC30127C4A3}" type="datetimeFigureOut">
              <a:rPr lang="ru-RU" smtClean="0"/>
              <a:t>21.06.2018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6C7584E-52E3-40B3-8901-DF4C4065568D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772816"/>
            <a:ext cx="8458200" cy="1470025"/>
          </a:xfrm>
        </p:spPr>
        <p:txBody>
          <a:bodyPr/>
          <a:lstStyle/>
          <a:p>
            <a:pPr algn="ctr"/>
            <a:r>
              <a:rPr lang="uk-UA" sz="4000" smtClean="0"/>
              <a:t>Презентація на тему:</a:t>
            </a:r>
            <a:r>
              <a:rPr lang="uk-UA" smtClean="0"/>
              <a:t/>
            </a:r>
            <a:br>
              <a:rPr lang="uk-UA" smtClean="0"/>
            </a:br>
            <a:r>
              <a:rPr lang="uk-UA" sz="4800" smtClean="0"/>
              <a:t> «Діловий стиль одягу»</a:t>
            </a:r>
            <a:endParaRPr lang="ru-RU" sz="480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4869160"/>
            <a:ext cx="4953000" cy="1176536"/>
          </a:xfrm>
        </p:spPr>
        <p:txBody>
          <a:bodyPr>
            <a:noAutofit/>
          </a:bodyPr>
          <a:lstStyle/>
          <a:p>
            <a:pPr algn="r"/>
            <a:r>
              <a:rPr lang="ru-RU" sz="1800">
                <a:solidFill>
                  <a:schemeClr val="tx1"/>
                </a:solidFill>
              </a:rPr>
              <a:t> </a:t>
            </a:r>
            <a:r>
              <a:rPr lang="ru-RU" sz="1800" err="1">
                <a:solidFill>
                  <a:schemeClr val="tx1"/>
                </a:solidFill>
              </a:rPr>
              <a:t>Виконали</a:t>
            </a:r>
            <a:r>
              <a:rPr lang="ru-RU" sz="1800">
                <a:solidFill>
                  <a:schemeClr val="tx1"/>
                </a:solidFill>
              </a:rPr>
              <a:t>: ст. </a:t>
            </a:r>
            <a:r>
              <a:rPr lang="ru-RU" sz="1800" smtClean="0">
                <a:solidFill>
                  <a:schemeClr val="tx1"/>
                </a:solidFill>
              </a:rPr>
              <a:t>гр</a:t>
            </a: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45 КІ       </a:t>
            </a:r>
            <a:r>
              <a:rPr lang="ru-RU" sz="1800" smtClean="0">
                <a:solidFill>
                  <a:schemeClr val="tx1"/>
                </a:solidFill>
              </a:rPr>
              <a:t>                                                                                         </a:t>
            </a:r>
            <a:r>
              <a:rPr lang="ru-RU" sz="1800" err="1" smtClean="0">
                <a:solidFill>
                  <a:schemeClr val="tx1"/>
                </a:solidFill>
              </a:rPr>
              <a:t>Муць</a:t>
            </a:r>
            <a:r>
              <a:rPr lang="ru-RU" sz="1800" smtClean="0">
                <a:solidFill>
                  <a:schemeClr val="tx1"/>
                </a:solidFill>
              </a:rPr>
              <a:t> І.                                                                                         </a:t>
            </a:r>
            <a:r>
              <a:rPr lang="ru-RU" sz="1800" err="1" smtClean="0">
                <a:solidFill>
                  <a:schemeClr val="tx1"/>
                </a:solidFill>
              </a:rPr>
              <a:t>Ремесник</a:t>
            </a:r>
            <a:r>
              <a:rPr lang="ru-RU" sz="1800" smtClean="0">
                <a:solidFill>
                  <a:schemeClr val="tx1"/>
                </a:solidFill>
              </a:rPr>
              <a:t> Є.                                                                                                     </a:t>
            </a:r>
            <a:endParaRPr lang="ru-RU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02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520" y="476672"/>
            <a:ext cx="8229600" cy="1069848"/>
          </a:xfrm>
        </p:spPr>
        <p:txBody>
          <a:bodyPr>
            <a:normAutofit/>
          </a:bodyPr>
          <a:lstStyle/>
          <a:p>
            <a:pPr algn="ctr"/>
            <a:r>
              <a:rPr lang="uk-UA" sz="3200" b="1"/>
              <a:t>Такі важливі «дрібниці» </a:t>
            </a:r>
            <a:endParaRPr lang="ru-RU" sz="3200"/>
          </a:p>
        </p:txBody>
      </p:sp>
      <p:sp>
        <p:nvSpPr>
          <p:cNvPr id="3" name="Прямоугольник 2"/>
          <p:cNvSpPr/>
          <p:nvPr/>
        </p:nvSpPr>
        <p:spPr>
          <a:xfrm>
            <a:off x="340477" y="1488584"/>
            <a:ext cx="842493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/>
              <a:t>Руки ділової людини завжди на виду, тому їх зовнішній вигляд </a:t>
            </a:r>
            <a:r>
              <a:rPr lang="uk-UA" sz="2200" smtClean="0"/>
              <a:t>не менш важливий, </a:t>
            </a:r>
            <a:r>
              <a:rPr lang="uk-UA" sz="2200"/>
              <a:t>ніж акуратна зачіска. Про це ні в якому разі не варто забувати, причому не тільки жінкам, але </a:t>
            </a:r>
            <a:r>
              <a:rPr lang="uk-UA" sz="2200" smtClean="0"/>
              <a:t>й представникам </a:t>
            </a:r>
            <a:r>
              <a:rPr lang="uk-UA" sz="2200"/>
              <a:t>сильної половини людства. Для чоловіків такий догляд означає, як мінімум, відсутність ламких, </a:t>
            </a:r>
            <a:r>
              <a:rPr lang="uk-UA" sz="2200" smtClean="0"/>
              <a:t>«зазублених</a:t>
            </a:r>
            <a:r>
              <a:rPr lang="uk-UA" sz="2200"/>
              <a:t>» нігтів і </a:t>
            </a:r>
            <a:r>
              <a:rPr lang="uk-UA" sz="2200" smtClean="0"/>
              <a:t>шорсткої </a:t>
            </a:r>
            <a:r>
              <a:rPr lang="uk-UA" sz="2200"/>
              <a:t>шкіри, а жінкам слід підійти до цього питання </a:t>
            </a:r>
            <a:r>
              <a:rPr lang="uk-UA" sz="2200" smtClean="0"/>
              <a:t>більш </a:t>
            </a:r>
            <a:r>
              <a:rPr lang="uk-UA" sz="2200"/>
              <a:t>серйозно.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50798"/>
            <a:ext cx="3094532" cy="274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Результат пошуку зображень за запитом &quot;ділова людина манікюр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55816"/>
            <a:ext cx="4488160" cy="265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44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56883" y="692695"/>
            <a:ext cx="4968552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/>
              <a:t>Іноземні бізнесмени ретельно стежать за деталями і прискіпливо враховують їх у своїх висновках. Наприклад, жахливе враження виробляють </a:t>
            </a:r>
            <a:r>
              <a:rPr lang="uk-UA" sz="2200" smtClean="0"/>
              <a:t>короткі шкарпетки,</a:t>
            </a:r>
            <a:r>
              <a:rPr lang="uk-UA" sz="2200"/>
              <a:t> що спустилися </a:t>
            </a:r>
            <a:r>
              <a:rPr lang="uk-UA" sz="2200" smtClean="0"/>
              <a:t>складками. </a:t>
            </a:r>
            <a:r>
              <a:rPr lang="uk-UA" sz="2200"/>
              <a:t>Особливо необхідні чисті і без дір шкарпетки в Японії, оскільки там доводиться знімати взуття при вході в будинок або ресторан.</a:t>
            </a:r>
          </a:p>
          <a:p>
            <a:r>
              <a:rPr lang="uk-UA" sz="2200" smtClean="0"/>
              <a:t>Псує </a:t>
            </a:r>
            <a:r>
              <a:rPr lang="uk-UA" sz="2200"/>
              <a:t>враження м'ятий, несвіжий носовичок, </a:t>
            </a:r>
            <a:r>
              <a:rPr lang="uk-UA" sz="2200" smtClean="0"/>
              <a:t>напіввідірваний </a:t>
            </a:r>
            <a:r>
              <a:rPr lang="uk-UA" sz="2200"/>
              <a:t>ґ</a:t>
            </a:r>
            <a:r>
              <a:rPr lang="uk-UA" sz="2200" smtClean="0"/>
              <a:t>удзик </a:t>
            </a:r>
            <a:r>
              <a:rPr lang="uk-UA" sz="2200"/>
              <a:t>або звичка протирати окуляри кінцем краватки. </a:t>
            </a:r>
            <a:r>
              <a:rPr lang="uk-UA" sz="2200" smtClean="0"/>
              <a:t>Такі дрібнички змусять вашого партнера задуматись, </a:t>
            </a:r>
            <a:r>
              <a:rPr lang="uk-UA" sz="2200"/>
              <a:t>що настільки ж </a:t>
            </a:r>
            <a:r>
              <a:rPr lang="uk-UA" sz="2200" smtClean="0"/>
              <a:t>неохайні </a:t>
            </a:r>
            <a:r>
              <a:rPr lang="uk-UA" sz="2200"/>
              <a:t>В</a:t>
            </a:r>
            <a:r>
              <a:rPr lang="uk-UA" sz="2200" smtClean="0"/>
              <a:t>и </a:t>
            </a:r>
            <a:r>
              <a:rPr lang="uk-UA" sz="2200"/>
              <a:t>будете і </a:t>
            </a:r>
            <a:r>
              <a:rPr lang="uk-UA" sz="2200" smtClean="0"/>
              <a:t>у справах</a:t>
            </a:r>
            <a:r>
              <a:rPr lang="uk-UA" sz="2200"/>
              <a:t>.</a:t>
            </a:r>
          </a:p>
        </p:txBody>
      </p:sp>
      <p:pic>
        <p:nvPicPr>
          <p:cNvPr id="8194" name="Picture 2" descr="Результат пошуку зображень за запитом &quot;гудзик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90" y="1196752"/>
            <a:ext cx="2976266" cy="198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Результат пошуку зображень за запитом &quot;чоловічі шкарпетки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81" y="3501009"/>
            <a:ext cx="3750455" cy="250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34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r="25862"/>
          <a:stretch/>
        </p:blipFill>
        <p:spPr bwMode="auto">
          <a:xfrm rot="5400000">
            <a:off x="1004052" y="3468556"/>
            <a:ext cx="1735295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8327" y="332656"/>
            <a:ext cx="8229600" cy="1066800"/>
          </a:xfrm>
        </p:spPr>
        <p:txBody>
          <a:bodyPr/>
          <a:lstStyle/>
          <a:p>
            <a:pPr algn="ctr"/>
            <a:r>
              <a:rPr lang="uk-UA" sz="3200" smtClean="0"/>
              <a:t>Аксесуари</a:t>
            </a:r>
            <a:endParaRPr lang="ru-RU" sz="3200"/>
          </a:p>
        </p:txBody>
      </p:sp>
      <p:pic>
        <p:nvPicPr>
          <p:cNvPr id="9221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599" y="1412776"/>
            <a:ext cx="4224469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04583" y="4762260"/>
            <a:ext cx="603941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smtClean="0"/>
              <a:t>У </a:t>
            </a:r>
            <a:r>
              <a:rPr lang="uk-UA" sz="2200"/>
              <a:t>кожного підприємця при собі повинні бути ручка і </a:t>
            </a:r>
            <a:r>
              <a:rPr lang="uk-UA" sz="2200" smtClean="0"/>
              <a:t>олівець. Але ніколи </a:t>
            </a:r>
            <a:r>
              <a:rPr lang="uk-UA" sz="2200"/>
              <a:t>не </a:t>
            </a:r>
            <a:r>
              <a:rPr lang="uk-UA" sz="2200" smtClean="0"/>
              <a:t>носіть із собою дешеві ручки </a:t>
            </a:r>
            <a:r>
              <a:rPr lang="uk-UA" sz="2200"/>
              <a:t>і </a:t>
            </a:r>
            <a:r>
              <a:rPr lang="uk-UA" sz="2200" smtClean="0"/>
              <a:t>недогризки </a:t>
            </a:r>
            <a:r>
              <a:rPr lang="uk-UA" sz="2200"/>
              <a:t>олівця: це, на перший погляд, дрібна деталь може назавжди зіпсувати вашу репутацію.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0564" y="1422644"/>
            <a:ext cx="45454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/>
              <a:t>Всі аксесуари ділової </a:t>
            </a:r>
            <a:r>
              <a:rPr lang="uk-UA" sz="2200" smtClean="0"/>
              <a:t>людини крім </a:t>
            </a:r>
            <a:r>
              <a:rPr lang="uk-UA" sz="2200"/>
              <a:t>відповідності стилю, повинні бути бездоганно підібрані і найвищої якості. Потрібно </a:t>
            </a:r>
            <a:r>
              <a:rPr lang="uk-UA" sz="2200" smtClean="0"/>
              <a:t>завжди пам'ятати </a:t>
            </a:r>
            <a:r>
              <a:rPr lang="uk-UA" sz="2200"/>
              <a:t>те, що саме дрібниці звертають на себе увагу і несуть багато важливої інформації про свого власника.</a:t>
            </a:r>
          </a:p>
        </p:txBody>
      </p:sp>
    </p:spTree>
    <p:extLst>
      <p:ext uri="{BB962C8B-B14F-4D97-AF65-F5344CB8AC3E}">
        <p14:creationId xmlns:p14="http://schemas.microsoft.com/office/powerpoint/2010/main" val="39102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99592" y="723655"/>
            <a:ext cx="7920880" cy="561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200"/>
              <a:t>На закінчення можна виділити кілька основних правил</a:t>
            </a:r>
            <a:r>
              <a:rPr lang="uk-UA" sz="2200" smtClean="0"/>
              <a:t>:</a:t>
            </a:r>
          </a:p>
          <a:p>
            <a:pPr>
              <a:lnSpc>
                <a:spcPct val="150000"/>
              </a:lnSpc>
            </a:pPr>
            <a:endParaRPr lang="uk-UA" sz="700"/>
          </a:p>
          <a:p>
            <a:r>
              <a:rPr lang="uk-UA" sz="2200" i="1"/>
              <a:t>1</a:t>
            </a:r>
            <a:r>
              <a:rPr lang="uk-UA" sz="2200" i="1" smtClean="0"/>
              <a:t>) </a:t>
            </a:r>
            <a:r>
              <a:rPr lang="uk-UA" sz="2200" i="1"/>
              <a:t>стежте за чистотою і порядком в одязі;</a:t>
            </a:r>
          </a:p>
          <a:p>
            <a:r>
              <a:rPr lang="uk-UA" sz="2200" i="1"/>
              <a:t>2</a:t>
            </a:r>
            <a:r>
              <a:rPr lang="uk-UA" sz="2200" i="1" smtClean="0"/>
              <a:t>) </a:t>
            </a:r>
            <a:r>
              <a:rPr lang="uk-UA" sz="2200" i="1"/>
              <a:t>якщо сумніваєтеся, що </a:t>
            </a:r>
            <a:r>
              <a:rPr lang="uk-UA" sz="2200" i="1" smtClean="0"/>
              <a:t>одіти в конкретній </a:t>
            </a:r>
            <a:r>
              <a:rPr lang="uk-UA" sz="2200" i="1"/>
              <a:t>ситуації, то краще одягнутися консервативно;</a:t>
            </a:r>
          </a:p>
          <a:p>
            <a:r>
              <a:rPr lang="uk-UA" sz="2200" i="1"/>
              <a:t>3</a:t>
            </a:r>
            <a:r>
              <a:rPr lang="uk-UA" sz="2200" i="1" smtClean="0"/>
              <a:t>) </a:t>
            </a:r>
            <a:r>
              <a:rPr lang="uk-UA" sz="2200" i="1"/>
              <a:t>одягайтеся по можливості в тому ж стилі, що і люди, з якими ви повинні зустрітися;</a:t>
            </a:r>
          </a:p>
          <a:p>
            <a:r>
              <a:rPr lang="uk-UA" sz="2200" i="1"/>
              <a:t>4</a:t>
            </a:r>
            <a:r>
              <a:rPr lang="uk-UA" sz="2200" i="1" smtClean="0"/>
              <a:t>) </a:t>
            </a:r>
            <a:r>
              <a:rPr lang="uk-UA" sz="2200" i="1"/>
              <a:t>не носіть нічого кричущого, яскравого;</a:t>
            </a:r>
          </a:p>
          <a:p>
            <a:r>
              <a:rPr lang="uk-UA" sz="2200" i="1"/>
              <a:t>5</a:t>
            </a:r>
            <a:r>
              <a:rPr lang="uk-UA" sz="2200" i="1" smtClean="0"/>
              <a:t>) </a:t>
            </a:r>
            <a:r>
              <a:rPr lang="uk-UA" sz="2200" i="1"/>
              <a:t>стежте, щоб ваше волосся було чистим;</a:t>
            </a:r>
          </a:p>
          <a:p>
            <a:r>
              <a:rPr lang="uk-UA" sz="2200" i="1"/>
              <a:t>6</a:t>
            </a:r>
            <a:r>
              <a:rPr lang="uk-UA" sz="2200" i="1" smtClean="0"/>
              <a:t>) </a:t>
            </a:r>
            <a:r>
              <a:rPr lang="uk-UA" sz="2200" i="1"/>
              <a:t>постарайтеся, щоб ваші вчинки, слова і одяг запам'яталися з кращого боку;</a:t>
            </a:r>
          </a:p>
          <a:p>
            <a:r>
              <a:rPr lang="uk-UA" sz="2200" i="1"/>
              <a:t>7</a:t>
            </a:r>
            <a:r>
              <a:rPr lang="uk-UA" sz="2200" i="1" smtClean="0"/>
              <a:t>) </a:t>
            </a:r>
            <a:r>
              <a:rPr lang="uk-UA" sz="2200" i="1"/>
              <a:t>завжди майте при собі дорогу ручку або олівець;</a:t>
            </a:r>
          </a:p>
          <a:p>
            <a:r>
              <a:rPr lang="uk-UA" sz="2200" i="1"/>
              <a:t>8</a:t>
            </a:r>
            <a:r>
              <a:rPr lang="uk-UA" sz="2200" i="1" smtClean="0"/>
              <a:t>) </a:t>
            </a:r>
            <a:r>
              <a:rPr lang="uk-UA" sz="2200" i="1"/>
              <a:t>носіть дорогі краватки і по можливості не знімайте піджак;</a:t>
            </a:r>
          </a:p>
          <a:p>
            <a:r>
              <a:rPr lang="uk-UA" sz="2200" i="1" smtClean="0"/>
              <a:t>9) одягайтесь зі смаком, адже своїм зовнішнім виглядом людина представляє не лише себе, а і своє підприємство.</a:t>
            </a:r>
            <a:endParaRPr lang="uk-UA" sz="2200" i="1"/>
          </a:p>
        </p:txBody>
      </p:sp>
    </p:spTree>
    <p:extLst>
      <p:ext uri="{BB962C8B-B14F-4D97-AF65-F5344CB8AC3E}">
        <p14:creationId xmlns:p14="http://schemas.microsoft.com/office/powerpoint/2010/main" val="305134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3" y="3933056"/>
            <a:ext cx="902410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/>
              <a:t>Наприкінці хотілося б втішити тих, кому все, про що йшла </a:t>
            </a:r>
            <a:r>
              <a:rPr lang="uk-UA" sz="2200" smtClean="0"/>
              <a:t>мова, </a:t>
            </a:r>
            <a:r>
              <a:rPr lang="uk-UA" sz="2200"/>
              <a:t>здалося </a:t>
            </a:r>
            <a:r>
              <a:rPr lang="uk-UA" sz="2200" i="1"/>
              <a:t>надмірно</a:t>
            </a:r>
            <a:r>
              <a:rPr lang="uk-UA" sz="2200"/>
              <a:t> суворим і </a:t>
            </a:r>
            <a:r>
              <a:rPr lang="uk-UA" sz="2200" i="1"/>
              <a:t>важко</a:t>
            </a:r>
            <a:r>
              <a:rPr lang="uk-UA" sz="2200"/>
              <a:t> виконуваним. Життя показує, що ті, хто вже досяг </a:t>
            </a:r>
            <a:r>
              <a:rPr lang="uk-UA" sz="2200" smtClean="0"/>
              <a:t>висот, </a:t>
            </a:r>
            <a:r>
              <a:rPr lang="uk-UA" sz="2200"/>
              <a:t>іноді можуть дозволити собі деякі відступи від прийнятих норм. Витівка, яку не пробачать маловідомим людям, у видатної особистості, швидше за все, буде розцінена як маленький каприз, або ж на неї просто не звернуть уваги. Правда, йти до цих висот, як показує все </a:t>
            </a:r>
            <a:r>
              <a:rPr lang="uk-UA" sz="2200" smtClean="0"/>
              <a:t>те </a:t>
            </a:r>
            <a:r>
              <a:rPr lang="uk-UA" sz="2200"/>
              <a:t>ж життя, краще в </a:t>
            </a:r>
            <a:r>
              <a:rPr lang="uk-UA" sz="2200" i="1"/>
              <a:t>старому доброму класичному костюмі</a:t>
            </a:r>
            <a:r>
              <a:rPr lang="uk-UA" sz="2200"/>
              <a:t>!</a:t>
            </a:r>
          </a:p>
        </p:txBody>
      </p:sp>
      <p:pic>
        <p:nvPicPr>
          <p:cNvPr id="9" name="Picture 5" descr="C:\Users\Comp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8640"/>
            <a:ext cx="6264696" cy="352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47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797024"/>
          </a:xfrm>
        </p:spPr>
        <p:txBody>
          <a:bodyPr>
            <a:normAutofit/>
          </a:bodyPr>
          <a:lstStyle/>
          <a:p>
            <a:pPr algn="ctr"/>
            <a:r>
              <a:rPr lang="ru-RU" sz="3200" err="1">
                <a:solidFill>
                  <a:schemeClr val="tx1"/>
                </a:solidFill>
              </a:rPr>
              <a:t>Зовнішній</a:t>
            </a:r>
            <a:r>
              <a:rPr lang="ru-RU" sz="3200">
                <a:solidFill>
                  <a:schemeClr val="tx1"/>
                </a:solidFill>
              </a:rPr>
              <a:t> </a:t>
            </a:r>
            <a:r>
              <a:rPr lang="ru-RU" sz="3200" err="1">
                <a:solidFill>
                  <a:schemeClr val="tx1"/>
                </a:solidFill>
              </a:rPr>
              <a:t>вигляд</a:t>
            </a:r>
            <a:r>
              <a:rPr lang="ru-RU" sz="3200">
                <a:solidFill>
                  <a:schemeClr val="tx1"/>
                </a:solidFill>
              </a:rPr>
              <a:t> </a:t>
            </a:r>
            <a:r>
              <a:rPr lang="ru-RU" sz="3200" err="1">
                <a:solidFill>
                  <a:schemeClr val="tx1"/>
                </a:solidFill>
              </a:rPr>
              <a:t>ділової</a:t>
            </a:r>
            <a:r>
              <a:rPr lang="ru-RU" sz="3200">
                <a:solidFill>
                  <a:schemeClr val="tx1"/>
                </a:solidFill>
              </a:rPr>
              <a:t> </a:t>
            </a:r>
            <a:r>
              <a:rPr lang="ru-RU" sz="3200" err="1">
                <a:solidFill>
                  <a:schemeClr val="tx1"/>
                </a:solidFill>
              </a:rPr>
              <a:t>людини</a:t>
            </a:r>
            <a:endParaRPr lang="ru-RU" sz="320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4114800" cy="496855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200" b="1" err="1"/>
              <a:t>Зовнішній</a:t>
            </a:r>
            <a:r>
              <a:rPr lang="ru-RU" sz="2200" b="1"/>
              <a:t> </a:t>
            </a:r>
            <a:r>
              <a:rPr lang="ru-RU" sz="2200" b="1" err="1"/>
              <a:t>вигляд</a:t>
            </a:r>
            <a:r>
              <a:rPr lang="ru-RU" sz="2200" b="1"/>
              <a:t> </a:t>
            </a:r>
            <a:r>
              <a:rPr lang="ru-RU" sz="2200" b="1" err="1"/>
              <a:t>ділової</a:t>
            </a:r>
            <a:r>
              <a:rPr lang="ru-RU" sz="2200" b="1"/>
              <a:t> </a:t>
            </a:r>
            <a:r>
              <a:rPr lang="ru-RU" sz="2200" b="1" err="1"/>
              <a:t>людини</a:t>
            </a:r>
            <a:r>
              <a:rPr lang="ru-RU" sz="2200" b="1"/>
              <a:t> </a:t>
            </a:r>
            <a:r>
              <a:rPr lang="ru-RU" sz="2200"/>
              <a:t>– </a:t>
            </a:r>
            <a:r>
              <a:rPr lang="ru-RU" sz="2200" err="1"/>
              <a:t>це</a:t>
            </a:r>
            <a:r>
              <a:rPr lang="ru-RU" sz="2200"/>
              <a:t> перший </a:t>
            </a:r>
            <a:r>
              <a:rPr lang="ru-RU" sz="2200" err="1"/>
              <a:t>крок</a:t>
            </a:r>
            <a:r>
              <a:rPr lang="ru-RU" sz="2200"/>
              <a:t> до </a:t>
            </a:r>
            <a:r>
              <a:rPr lang="ru-RU" sz="2200" err="1"/>
              <a:t>успіху</a:t>
            </a:r>
            <a:r>
              <a:rPr lang="ru-RU" sz="2200"/>
              <a:t> в </a:t>
            </a:r>
            <a:r>
              <a:rPr lang="ru-RU" sz="2200" err="1"/>
              <a:t>ділових</a:t>
            </a:r>
            <a:r>
              <a:rPr lang="ru-RU" sz="2200"/>
              <a:t> </a:t>
            </a:r>
            <a:r>
              <a:rPr lang="ru-RU" sz="2200" err="1"/>
              <a:t>стосунках</a:t>
            </a:r>
            <a:r>
              <a:rPr lang="ru-RU" sz="2200" smtClean="0"/>
              <a:t>.</a:t>
            </a:r>
          </a:p>
          <a:p>
            <a:endParaRPr lang="ru-RU" sz="2200"/>
          </a:p>
          <a:p>
            <a:pPr marL="109728" indent="0">
              <a:buNone/>
            </a:pPr>
            <a:r>
              <a:rPr lang="ru-RU" sz="2200" err="1"/>
              <a:t>Привабливий</a:t>
            </a:r>
            <a:r>
              <a:rPr lang="ru-RU" sz="2200"/>
              <a:t> </a:t>
            </a:r>
            <a:r>
              <a:rPr lang="ru-RU" sz="2200" err="1"/>
              <a:t>зовнішній</a:t>
            </a:r>
            <a:r>
              <a:rPr lang="ru-RU" sz="2200"/>
              <a:t> </a:t>
            </a:r>
            <a:r>
              <a:rPr lang="ru-RU" sz="2200" err="1"/>
              <a:t>вигляд</a:t>
            </a:r>
            <a:r>
              <a:rPr lang="ru-RU" sz="2200"/>
              <a:t> – </a:t>
            </a:r>
            <a:r>
              <a:rPr lang="ru-RU" sz="2200" err="1"/>
              <a:t>це</a:t>
            </a:r>
            <a:r>
              <a:rPr lang="ru-RU" sz="2200"/>
              <a:t> </a:t>
            </a:r>
            <a:r>
              <a:rPr lang="ru-RU" sz="2200" err="1"/>
              <a:t>поєднання</a:t>
            </a:r>
            <a:r>
              <a:rPr lang="ru-RU" sz="2200"/>
              <a:t> </a:t>
            </a:r>
            <a:r>
              <a:rPr lang="ru-RU" sz="2200" err="1"/>
              <a:t>багатьох</a:t>
            </a:r>
            <a:r>
              <a:rPr lang="ru-RU" sz="2200"/>
              <a:t> </a:t>
            </a:r>
            <a:r>
              <a:rPr lang="ru-RU" sz="2200" err="1"/>
              <a:t>компонентів</a:t>
            </a:r>
            <a:r>
              <a:rPr lang="ru-RU" sz="2200"/>
              <a:t>: </a:t>
            </a:r>
            <a:r>
              <a:rPr lang="ru-RU" sz="2200" err="1"/>
              <a:t>одяг</a:t>
            </a:r>
            <a:r>
              <a:rPr lang="ru-RU" sz="2200"/>
              <a:t> і </a:t>
            </a:r>
            <a:r>
              <a:rPr lang="ru-RU" sz="2200" err="1"/>
              <a:t>макіяж</a:t>
            </a:r>
            <a:r>
              <a:rPr lang="ru-RU" sz="2200"/>
              <a:t>, </a:t>
            </a:r>
            <a:r>
              <a:rPr lang="ru-RU" sz="2200" err="1"/>
              <a:t>колір</a:t>
            </a:r>
            <a:r>
              <a:rPr lang="ru-RU" sz="2200"/>
              <a:t> </a:t>
            </a:r>
            <a:r>
              <a:rPr lang="ru-RU" sz="2200" err="1"/>
              <a:t>обличчя</a:t>
            </a:r>
            <a:r>
              <a:rPr lang="ru-RU" sz="2200"/>
              <a:t>, </a:t>
            </a:r>
            <a:r>
              <a:rPr lang="ru-RU" sz="2200" err="1"/>
              <a:t>доглянута</a:t>
            </a:r>
            <a:r>
              <a:rPr lang="ru-RU" sz="2200"/>
              <a:t> </a:t>
            </a:r>
            <a:r>
              <a:rPr lang="ru-RU" sz="2200" err="1"/>
              <a:t>шкіра</a:t>
            </a:r>
            <a:r>
              <a:rPr lang="ru-RU" sz="2200"/>
              <a:t>, </a:t>
            </a:r>
            <a:r>
              <a:rPr lang="ru-RU" sz="2200" err="1"/>
              <a:t>укладене</a:t>
            </a:r>
            <a:r>
              <a:rPr lang="ru-RU" sz="2200"/>
              <a:t> </a:t>
            </a:r>
            <a:r>
              <a:rPr lang="ru-RU" sz="2200" err="1"/>
              <a:t>волосся</a:t>
            </a:r>
            <a:r>
              <a:rPr lang="ru-RU" sz="2200"/>
              <a:t> та </a:t>
            </a:r>
            <a:r>
              <a:rPr lang="ru-RU" sz="2200" err="1"/>
              <a:t>ін</a:t>
            </a:r>
            <a:r>
              <a:rPr lang="ru-RU" sz="2200"/>
              <a:t>. Але </a:t>
            </a:r>
            <a:r>
              <a:rPr lang="ru-RU" sz="2200" err="1"/>
              <a:t>визначальним</a:t>
            </a:r>
            <a:r>
              <a:rPr lang="ru-RU" sz="2200"/>
              <a:t> фактором є </a:t>
            </a:r>
            <a:r>
              <a:rPr lang="ru-RU" sz="2200" err="1"/>
              <a:t>одяг</a:t>
            </a:r>
            <a:r>
              <a:rPr lang="ru-RU" sz="2200"/>
              <a:t>.</a:t>
            </a:r>
          </a:p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52736"/>
            <a:ext cx="3619500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908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4048" y="1628800"/>
            <a:ext cx="4042792" cy="4325112"/>
          </a:xfrm>
        </p:spPr>
        <p:txBody>
          <a:bodyPr>
            <a:normAutofit fontScale="92500"/>
          </a:bodyPr>
          <a:lstStyle/>
          <a:p>
            <a:pPr marL="109728" indent="0">
              <a:buNone/>
            </a:pPr>
            <a:r>
              <a:rPr lang="uk-UA" sz="2400"/>
              <a:t>Підприємницька діяльність висуває особливі вимоги до одягу. Зовнішній вигляд її учасників - це перший крок до успіху, оскільки для потенційного партнера або клієнта костюм бізнесмена служить своєрідним кодом, що свідчить про ступінь солідності і надійності.</a:t>
            </a:r>
            <a:endParaRPr lang="ru-RU" sz="2400"/>
          </a:p>
        </p:txBody>
      </p:sp>
      <p:pic>
        <p:nvPicPr>
          <p:cNvPr id="2" name="Picture 2" descr="C:\Users\Comp\Desktop\industrial-consultancy-500x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5064686" cy="335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58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67259"/>
            <a:ext cx="4114800" cy="5089752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ru-RU" sz="2200"/>
              <a:t>Головне правило, яке </a:t>
            </a:r>
            <a:r>
              <a:rPr lang="ru-RU" sz="2200" err="1"/>
              <a:t>потрібно</a:t>
            </a:r>
            <a:r>
              <a:rPr lang="ru-RU" sz="2200"/>
              <a:t> </a:t>
            </a:r>
            <a:r>
              <a:rPr lang="ru-RU" sz="2200" err="1"/>
              <a:t>виконувати</a:t>
            </a:r>
            <a:r>
              <a:rPr lang="ru-RU" sz="2200"/>
              <a:t> </a:t>
            </a:r>
            <a:r>
              <a:rPr lang="ru-RU" sz="2200" err="1"/>
              <a:t>підбираючи</a:t>
            </a:r>
            <a:r>
              <a:rPr lang="ru-RU" sz="2200"/>
              <a:t> </a:t>
            </a:r>
            <a:r>
              <a:rPr lang="ru-RU" sz="2200" err="1"/>
              <a:t>діловий</a:t>
            </a:r>
            <a:r>
              <a:rPr lang="ru-RU" sz="2200"/>
              <a:t> костюм та </a:t>
            </a:r>
            <a:r>
              <a:rPr lang="ru-RU" sz="2200" err="1"/>
              <a:t>всі</a:t>
            </a:r>
            <a:r>
              <a:rPr lang="ru-RU" sz="2200"/>
              <a:t> </a:t>
            </a:r>
            <a:r>
              <a:rPr lang="ru-RU" sz="2200" err="1"/>
              <a:t>його</a:t>
            </a:r>
            <a:r>
              <a:rPr lang="ru-RU" sz="2200"/>
              <a:t> </a:t>
            </a:r>
            <a:r>
              <a:rPr lang="ru-RU" sz="2200" err="1"/>
              <a:t>компоненти</a:t>
            </a:r>
            <a:r>
              <a:rPr lang="ru-RU" sz="2200"/>
              <a:t>, – </a:t>
            </a:r>
            <a:r>
              <a:rPr lang="ru-RU" sz="2200" err="1"/>
              <a:t>загальне</a:t>
            </a:r>
            <a:r>
              <a:rPr lang="ru-RU" sz="2200"/>
              <a:t> </a:t>
            </a:r>
            <a:r>
              <a:rPr lang="ru-RU" sz="2200" err="1"/>
              <a:t>враження</a:t>
            </a:r>
            <a:r>
              <a:rPr lang="ru-RU" sz="2200"/>
              <a:t> </a:t>
            </a:r>
            <a:r>
              <a:rPr lang="ru-RU" sz="2200" err="1"/>
              <a:t>охайності</a:t>
            </a:r>
            <a:r>
              <a:rPr lang="ru-RU" sz="2200"/>
              <a:t>, </a:t>
            </a:r>
            <a:r>
              <a:rPr lang="ru-RU" sz="2200" err="1"/>
              <a:t>акуратності</a:t>
            </a:r>
            <a:r>
              <a:rPr lang="ru-RU" sz="2200"/>
              <a:t> і </a:t>
            </a:r>
            <a:r>
              <a:rPr lang="ru-RU" sz="2200" err="1"/>
              <a:t>навіть</a:t>
            </a:r>
            <a:r>
              <a:rPr lang="ru-RU" sz="2200"/>
              <a:t> </a:t>
            </a:r>
            <a:r>
              <a:rPr lang="ru-RU" sz="2200" err="1"/>
              <a:t>деякої</a:t>
            </a:r>
            <a:r>
              <a:rPr lang="ru-RU" sz="2200"/>
              <a:t> </a:t>
            </a:r>
            <a:r>
              <a:rPr lang="ru-RU" sz="2200" err="1"/>
              <a:t>педантичності</a:t>
            </a:r>
            <a:r>
              <a:rPr lang="ru-RU" sz="2200"/>
              <a:t> в </a:t>
            </a:r>
            <a:r>
              <a:rPr lang="ru-RU" sz="2200" err="1"/>
              <a:t>одязі</a:t>
            </a:r>
            <a:r>
              <a:rPr lang="ru-RU" sz="2200"/>
              <a:t>. </a:t>
            </a:r>
            <a:r>
              <a:rPr lang="ru-RU" sz="2200" err="1"/>
              <a:t>Це</a:t>
            </a:r>
            <a:r>
              <a:rPr lang="ru-RU" sz="2200"/>
              <a:t> повинно </a:t>
            </a:r>
            <a:r>
              <a:rPr lang="ru-RU" sz="2200" err="1"/>
              <a:t>примусити</a:t>
            </a:r>
            <a:r>
              <a:rPr lang="ru-RU" sz="2200"/>
              <a:t> партнера </a:t>
            </a:r>
            <a:r>
              <a:rPr lang="ru-RU" sz="2200" err="1"/>
              <a:t>думати</a:t>
            </a:r>
            <a:r>
              <a:rPr lang="ru-RU" sz="2200"/>
              <a:t>, </a:t>
            </a:r>
            <a:r>
              <a:rPr lang="ru-RU" sz="2200" err="1"/>
              <a:t>що</a:t>
            </a:r>
            <a:r>
              <a:rPr lang="ru-RU" sz="2200"/>
              <a:t> </a:t>
            </a:r>
            <a:r>
              <a:rPr lang="ru-RU" sz="2200" err="1"/>
              <a:t>така</a:t>
            </a:r>
            <a:r>
              <a:rPr lang="ru-RU" sz="2200"/>
              <a:t> </a:t>
            </a:r>
            <a:r>
              <a:rPr lang="ru-RU" sz="2200" err="1"/>
              <a:t>акуратність</a:t>
            </a:r>
            <a:r>
              <a:rPr lang="ru-RU" sz="2200"/>
              <a:t> </a:t>
            </a:r>
            <a:r>
              <a:rPr lang="ru-RU" sz="2200" err="1"/>
              <a:t>присутня</a:t>
            </a:r>
            <a:r>
              <a:rPr lang="ru-RU" sz="2200"/>
              <a:t> й у справах.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156" y="1052736"/>
            <a:ext cx="317182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626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3200" err="1"/>
              <a:t>Діловий</a:t>
            </a:r>
            <a:r>
              <a:rPr lang="ru-RU" sz="3200"/>
              <a:t> стиль </a:t>
            </a:r>
            <a:r>
              <a:rPr lang="ru-RU" sz="3200" err="1"/>
              <a:t>одягу</a:t>
            </a:r>
            <a:r>
              <a:rPr lang="ru-RU" sz="3200"/>
              <a:t> для </a:t>
            </a:r>
            <a:r>
              <a:rPr lang="ru-RU" sz="3200" err="1"/>
              <a:t>чоловіків</a:t>
            </a:r>
            <a:endParaRPr lang="ru-RU" sz="320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16832"/>
            <a:ext cx="4104456" cy="432511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200" err="1"/>
              <a:t>Чоловічий</a:t>
            </a:r>
            <a:r>
              <a:rPr lang="ru-RU" sz="2200"/>
              <a:t> </a:t>
            </a:r>
            <a:r>
              <a:rPr lang="ru-RU" sz="2200" err="1"/>
              <a:t>діловий</a:t>
            </a:r>
            <a:r>
              <a:rPr lang="ru-RU" sz="2200"/>
              <a:t> стиль </a:t>
            </a:r>
            <a:r>
              <a:rPr lang="ru-RU" sz="2200" err="1"/>
              <a:t>здається</a:t>
            </a:r>
            <a:r>
              <a:rPr lang="ru-RU" sz="2200"/>
              <a:t> </a:t>
            </a:r>
            <a:r>
              <a:rPr lang="ru-RU" sz="2200" err="1"/>
              <a:t>багатьом</a:t>
            </a:r>
            <a:r>
              <a:rPr lang="ru-RU" sz="2200"/>
              <a:t> </a:t>
            </a:r>
            <a:r>
              <a:rPr lang="ru-RU" sz="2200" err="1"/>
              <a:t>дуже</a:t>
            </a:r>
            <a:r>
              <a:rPr lang="ru-RU" sz="2200"/>
              <a:t> простим і </a:t>
            </a:r>
            <a:r>
              <a:rPr lang="ru-RU" sz="2200" err="1"/>
              <a:t>зрозумілим</a:t>
            </a:r>
            <a:r>
              <a:rPr lang="ru-RU" sz="2200"/>
              <a:t>, </a:t>
            </a:r>
            <a:r>
              <a:rPr lang="ru-RU" sz="2200" err="1"/>
              <a:t>проте</a:t>
            </a:r>
            <a:r>
              <a:rPr lang="ru-RU" sz="2200"/>
              <a:t>, </a:t>
            </a:r>
            <a:r>
              <a:rPr lang="uk-UA" sz="2200"/>
              <a:t>далеко не завжди костюм «сидить» бездоганно і підходить своєму власникові і обставинам, </a:t>
            </a:r>
            <a:r>
              <a:rPr lang="uk-UA" sz="2200" smtClean="0"/>
              <a:t>які його оточують.</a:t>
            </a:r>
            <a:endParaRPr lang="ru-RU" sz="2200"/>
          </a:p>
        </p:txBody>
      </p:sp>
      <p:pic>
        <p:nvPicPr>
          <p:cNvPr id="2050" name="Picture 2" descr="Пов’язане зображенн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8"/>
          <a:stretch/>
        </p:blipFill>
        <p:spPr bwMode="auto">
          <a:xfrm>
            <a:off x="4676054" y="1805240"/>
            <a:ext cx="4360442" cy="421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90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404664"/>
            <a:ext cx="4464496" cy="6192688"/>
          </a:xfrm>
        </p:spPr>
        <p:txBody>
          <a:bodyPr>
            <a:normAutofit/>
          </a:bodyPr>
          <a:lstStyle/>
          <a:p>
            <a:r>
              <a:rPr lang="uk-UA" sz="2200">
                <a:solidFill>
                  <a:schemeClr val="tx1"/>
                </a:solidFill>
              </a:rPr>
              <a:t>При виборі костюма потрібно обов'язково враховувати такі фактори, як:</a:t>
            </a:r>
            <a:br>
              <a:rPr lang="uk-UA" sz="2200">
                <a:solidFill>
                  <a:schemeClr val="tx1"/>
                </a:solidFill>
              </a:rPr>
            </a:br>
            <a:r>
              <a:rPr lang="uk-UA" sz="2200">
                <a:solidFill>
                  <a:schemeClr val="tx1"/>
                </a:solidFill>
              </a:rPr>
              <a:t>- сфера діяльності </a:t>
            </a:r>
            <a:r>
              <a:rPr lang="uk-UA" sz="2200" smtClean="0">
                <a:solidFill>
                  <a:schemeClr val="tx1"/>
                </a:solidFill>
              </a:rPr>
              <a:t>людини</a:t>
            </a:r>
            <a:r>
              <a:rPr lang="en-US" sz="2200">
                <a:solidFill>
                  <a:schemeClr val="tx1"/>
                </a:solidFill>
              </a:rPr>
              <a:t>;</a:t>
            </a:r>
            <a:r>
              <a:rPr lang="uk-UA" sz="2200">
                <a:solidFill>
                  <a:schemeClr val="tx1"/>
                </a:solidFill>
              </a:rPr>
              <a:t/>
            </a:r>
            <a:br>
              <a:rPr lang="uk-UA" sz="2200">
                <a:solidFill>
                  <a:schemeClr val="tx1"/>
                </a:solidFill>
              </a:rPr>
            </a:br>
            <a:r>
              <a:rPr lang="uk-UA" sz="2200">
                <a:solidFill>
                  <a:schemeClr val="tx1"/>
                </a:solidFill>
              </a:rPr>
              <a:t>- відповідність </a:t>
            </a:r>
            <a:r>
              <a:rPr lang="uk-UA" sz="2200" smtClean="0">
                <a:solidFill>
                  <a:schemeClr val="tx1"/>
                </a:solidFill>
              </a:rPr>
              <a:t>стилю</a:t>
            </a:r>
            <a:r>
              <a:rPr lang="en-US" sz="2200" smtClean="0">
                <a:solidFill>
                  <a:schemeClr val="tx1"/>
                </a:solidFill>
              </a:rPr>
              <a:t>;</a:t>
            </a:r>
            <a:r>
              <a:rPr lang="uk-UA" sz="2200">
                <a:solidFill>
                  <a:schemeClr val="tx1"/>
                </a:solidFill>
              </a:rPr>
              <a:t/>
            </a:r>
            <a:br>
              <a:rPr lang="uk-UA" sz="2200">
                <a:solidFill>
                  <a:schemeClr val="tx1"/>
                </a:solidFill>
              </a:rPr>
            </a:br>
            <a:r>
              <a:rPr lang="uk-UA" sz="2200">
                <a:solidFill>
                  <a:schemeClr val="tx1"/>
                </a:solidFill>
              </a:rPr>
              <a:t>- </a:t>
            </a:r>
            <a:r>
              <a:rPr lang="uk-UA" sz="2200" smtClean="0">
                <a:solidFill>
                  <a:schemeClr val="tx1"/>
                </a:solidFill>
              </a:rPr>
              <a:t>зачіска</a:t>
            </a:r>
            <a:r>
              <a:rPr lang="en-US" sz="2200" smtClean="0">
                <a:solidFill>
                  <a:schemeClr val="tx1"/>
                </a:solidFill>
              </a:rPr>
              <a:t>;</a:t>
            </a:r>
            <a:r>
              <a:rPr lang="uk-UA" sz="2200">
                <a:solidFill>
                  <a:schemeClr val="tx1"/>
                </a:solidFill>
              </a:rPr>
              <a:t/>
            </a:r>
            <a:br>
              <a:rPr lang="uk-UA" sz="2200">
                <a:solidFill>
                  <a:schemeClr val="tx1"/>
                </a:solidFill>
              </a:rPr>
            </a:br>
            <a:r>
              <a:rPr lang="uk-UA" sz="2200">
                <a:solidFill>
                  <a:schemeClr val="tx1"/>
                </a:solidFill>
              </a:rPr>
              <a:t>- колір шкіри, очей, </a:t>
            </a:r>
            <a:r>
              <a:rPr lang="uk-UA" sz="2200" smtClean="0">
                <a:solidFill>
                  <a:schemeClr val="tx1"/>
                </a:solidFill>
              </a:rPr>
              <a:t>волосся</a:t>
            </a:r>
            <a:r>
              <a:rPr lang="en-US" sz="2200" smtClean="0">
                <a:solidFill>
                  <a:schemeClr val="tx1"/>
                </a:solidFill>
              </a:rPr>
              <a:t>;</a:t>
            </a:r>
            <a:r>
              <a:rPr lang="uk-UA" sz="2200">
                <a:solidFill>
                  <a:schemeClr val="tx1"/>
                </a:solidFill>
              </a:rPr>
              <a:t/>
            </a:r>
            <a:br>
              <a:rPr lang="uk-UA" sz="2200">
                <a:solidFill>
                  <a:schemeClr val="tx1"/>
                </a:solidFill>
              </a:rPr>
            </a:br>
            <a:r>
              <a:rPr lang="uk-UA" sz="2200">
                <a:solidFill>
                  <a:schemeClr val="tx1"/>
                </a:solidFill>
              </a:rPr>
              <a:t>- конкретні умови (місце і характер передбачуваної зустрічі, особливості кола спілкування).</a:t>
            </a:r>
          </a:p>
        </p:txBody>
      </p:sp>
      <p:pic>
        <p:nvPicPr>
          <p:cNvPr id="3074" name="Picture 2" descr="Результат пошуку зображень за запитом &quot;чоловічий костюм коричневий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40768"/>
            <a:ext cx="3847285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39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uk-UA" sz="3200"/>
              <a:t>Рекомендовані колірні поєднання елементів чоловічого одягу</a:t>
            </a:r>
            <a:endParaRPr lang="ru-RU" sz="320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26506761"/>
              </p:ext>
            </p:extLst>
          </p:nvPr>
        </p:nvGraphicFramePr>
        <p:xfrm>
          <a:off x="-2" y="1484784"/>
          <a:ext cx="9144002" cy="48965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0926"/>
                <a:gridCol w="907228"/>
                <a:gridCol w="914481"/>
                <a:gridCol w="914481"/>
                <a:gridCol w="914481"/>
                <a:gridCol w="914481"/>
                <a:gridCol w="914481"/>
                <a:gridCol w="914481"/>
                <a:gridCol w="914481"/>
                <a:gridCol w="914481"/>
              </a:tblGrid>
              <a:tr h="3752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Елемент одягу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2" marR="38412" marT="0" marB="0" anchor="ctr"/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Колір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2" marR="38412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76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Костюм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2" marR="384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Сірий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2" marR="38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Темно-сірий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2" marR="38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Темно-блакитний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2" marR="38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Темно-синій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2" marR="38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Темно-зелений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2" marR="38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Пісочний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2" marR="38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Світло-коричневий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2" marR="38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Темно-коричневий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2" marR="38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Чорний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2" marR="38412" marT="0" marB="0"/>
                </a:tc>
              </a:tr>
              <a:tr h="10625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Сорочка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2" marR="384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Біла, блакитна, рожева, слонової кістки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2" marR="38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Біла, світло-рожева, слонової кістки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2" marR="38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Біла, слонової кістки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2" marR="38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Біла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2" marR="38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Слонової кістки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2" marR="38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Світло-блакитна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2" marR="38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Біла, рожева, тютюнова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2" marR="38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Біла, бежева, світло-рожева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2" marR="38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Біла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2" marR="38412" marT="0" marB="0"/>
                </a:tc>
              </a:tr>
              <a:tr h="96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Краватка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2" marR="384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Будь-якого кольору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2" marR="38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Червоно-чорний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2" marR="38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Сіро-червоно-бордовий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2" marR="38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Біло-червоно-блакитний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2" marR="38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Червоно-зелено-коричневий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2" marR="38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Темно-блакитний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2" marR="38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Зелений, бордовий, червоно-чорний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2" marR="38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Зелено-коричневий, червоно-чорний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2" marR="38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Сріблясто-сірий, червоно-чорний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2" marR="38412" marT="0" marB="0"/>
                </a:tc>
              </a:tr>
              <a:tr h="96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Черевики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2" marR="384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Чорні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2" marR="38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Чорний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2" marR="38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Чорні, темно-коричневі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2" marR="38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Чорні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2" marR="38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Коричневі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2" marR="38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Світло-коричневі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2" marR="38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Кавові, червоно - коричневі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2" marR="38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Коричневі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2" marR="38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Чорні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2" marR="38412" marT="0" marB="0"/>
                </a:tc>
              </a:tr>
              <a:tr h="96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Шкарпетки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2" marR="384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У тон краватці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2" marR="38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Чорні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2" marR="38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Сірі, бордо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2" marR="38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Темно-блакитні, темно-бордові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2" marR="38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Коричневі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2" marR="38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Світло-блакитні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2" marR="38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Бордо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2" marR="38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Кавові, бордо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2" marR="38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Димчасті, чорні, темно-фіолетові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2" marR="3841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192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292" y="26064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3200" err="1"/>
              <a:t>Діловий</a:t>
            </a:r>
            <a:r>
              <a:rPr lang="ru-RU" sz="3200"/>
              <a:t> стиль </a:t>
            </a:r>
            <a:r>
              <a:rPr lang="ru-RU" sz="3200" err="1"/>
              <a:t>одягу</a:t>
            </a:r>
            <a:r>
              <a:rPr lang="ru-RU" sz="3200"/>
              <a:t> для </a:t>
            </a:r>
            <a:r>
              <a:rPr lang="ru-RU" sz="3200" err="1"/>
              <a:t>жінок</a:t>
            </a:r>
            <a:endParaRPr lang="ru-RU" sz="3200"/>
          </a:p>
        </p:txBody>
      </p:sp>
      <p:sp>
        <p:nvSpPr>
          <p:cNvPr id="3" name="Прямоугольник 2"/>
          <p:cNvSpPr/>
          <p:nvPr/>
        </p:nvSpPr>
        <p:spPr>
          <a:xfrm>
            <a:off x="418292" y="1196752"/>
            <a:ext cx="48737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/>
              <a:t>При погляді на жінку, увагу, в першу чергу, залучають її голова і ноги. Тому починати підбір всього костюма бізнес-леді повинні з взуття. Так, першим питанням, яке слід собі поставити: </a:t>
            </a:r>
            <a:r>
              <a:rPr lang="ru-RU" sz="2200"/>
              <a:t>”</a:t>
            </a:r>
            <a:r>
              <a:rPr lang="uk-UA" sz="2200"/>
              <a:t>В якому взутті я зможу красиво і з гідністю пройти перед своїми діловими партнерами?</a:t>
            </a:r>
            <a:r>
              <a:rPr lang="ru-RU" sz="2200"/>
              <a:t>”.</a:t>
            </a:r>
            <a:endParaRPr lang="uk-UA" sz="2200"/>
          </a:p>
        </p:txBody>
      </p:sp>
      <p:pic>
        <p:nvPicPr>
          <p:cNvPr id="5125" name="Picture 5" descr="Результат пошуку зображень за запитом &quot;жіноче ділове взутт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265712"/>
            <a:ext cx="291632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Comp\Desktop\684f114fdf622657d0d778731965bfc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408" y="1484784"/>
            <a:ext cx="3649540" cy="489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49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C:\Users\Comp\Desktop\122729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1652"/>
            <a:ext cx="3167296" cy="445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Результат пошуку зображень за запитом &quot;офіційний стиль одягу&quot;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1461452"/>
            <a:ext cx="3131840" cy="433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27784" y="1214206"/>
            <a:ext cx="403081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/>
              <a:t>Для тих, хто віддає перевагу класичному діловому костюмі, в моді як і раніше залишаються однобортні піджаки середньої довжини, з довгим рукавом, англійським коміром та застібкою на трьох ґ</a:t>
            </a:r>
            <a:r>
              <a:rPr lang="uk-UA" sz="2200" smtClean="0"/>
              <a:t>удзиках. </a:t>
            </a:r>
          </a:p>
          <a:p>
            <a:r>
              <a:rPr lang="uk-UA" sz="2200" smtClean="0"/>
              <a:t>Також </a:t>
            </a:r>
            <a:r>
              <a:rPr lang="uk-UA" sz="2200"/>
              <a:t>традиційний костюм можна замінити і елегантним трикотажним комплектом-двійкою, і блузою в поєднанні зі спідницею або брюками.</a:t>
            </a:r>
          </a:p>
        </p:txBody>
      </p:sp>
    </p:spTree>
    <p:extLst>
      <p:ext uri="{BB962C8B-B14F-4D97-AF65-F5344CB8AC3E}">
        <p14:creationId xmlns:p14="http://schemas.microsoft.com/office/powerpoint/2010/main" val="330327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376</TotalTime>
  <Words>875</Words>
  <Application>Microsoft Office PowerPoint</Application>
  <PresentationFormat>Екран (4:3)</PresentationFormat>
  <Paragraphs>88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5" baseType="lpstr">
      <vt:lpstr>Городская</vt:lpstr>
      <vt:lpstr>Презентація на тему:  «Діловий стиль одягу»</vt:lpstr>
      <vt:lpstr>Зовнішній вигляд ділової людини</vt:lpstr>
      <vt:lpstr>Презентація PowerPoint</vt:lpstr>
      <vt:lpstr>Презентація PowerPoint</vt:lpstr>
      <vt:lpstr>Діловий стиль одягу для чоловіків</vt:lpstr>
      <vt:lpstr>При виборі костюма потрібно обов'язково враховувати такі фактори, як: - сфера діяльності людини; - відповідність стилю; - зачіска; - колір шкіри, очей, волосся; - конкретні умови (місце і характер передбачуваної зустрічі, особливості кола спілкування).</vt:lpstr>
      <vt:lpstr>Рекомендовані колірні поєднання елементів чоловічого одягу</vt:lpstr>
      <vt:lpstr>Діловий стиль одягу для жінок</vt:lpstr>
      <vt:lpstr>Презентація PowerPoint</vt:lpstr>
      <vt:lpstr>Такі важливі «дрібниці» </vt:lpstr>
      <vt:lpstr>Презентація PowerPoint</vt:lpstr>
      <vt:lpstr>Аксесуари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BoSS</dc:creator>
  <cp:lastModifiedBy>Iryna</cp:lastModifiedBy>
  <cp:revision>32</cp:revision>
  <dcterms:created xsi:type="dcterms:W3CDTF">2016-05-31T19:32:25Z</dcterms:created>
  <dcterms:modified xsi:type="dcterms:W3CDTF">2018-06-21T13:29:14Z</dcterms:modified>
</cp:coreProperties>
</file>