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57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1" u="none" strike="noStrike" kern="1200" spc="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0" i="1" u="none" dirty="0" smtClean="0">
                <a:solidFill>
                  <a:schemeClr val="accent3">
                    <a:lumMod val="50000"/>
                  </a:schemeClr>
                </a:solidFill>
              </a:rPr>
              <a:t>ВВП Китаю</a:t>
            </a:r>
            <a:endParaRPr lang="ru-RU" b="0" i="1" u="none" dirty="0">
              <a:solidFill>
                <a:schemeClr val="accent3">
                  <a:lumMod val="50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1" u="none" strike="noStrike" kern="1200" spc="0" baseline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7910485823270388E-2"/>
          <c:y val="0.13745647159913169"/>
          <c:w val="0.86559709641038163"/>
          <c:h val="0.767988598448303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1970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Млрд Дол.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F9-44F9-A07D-7CF3564720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1974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Млрд Дол.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F9-44F9-A07D-7CF3564720C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1978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Млрд Дол.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F9-44F9-A07D-7CF3564720C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1982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Млрд Дол.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F9-44F9-A07D-7CF3564720C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1986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Млрд Дол.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F9-44F9-A07D-7CF3564720C6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1990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Млрд Дол.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360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EF9-44F9-A07D-7CF3564720C6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1994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Млрд Дол.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F9-44F9-A07D-7CF3564720C6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1998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Млрд Дол.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1029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EF9-44F9-A07D-7CF3564720C6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2002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Млрд Дол.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1471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EF9-44F9-A07D-7CF3564720C6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Млрд Дол.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  <c:pt idx="0">
                  <c:v>2752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EF9-44F9-A07D-7CF3564720C6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Млрд Дол.</c:v>
                </c:pt>
              </c:strCache>
            </c:strRef>
          </c:cat>
          <c:val>
            <c:numRef>
              <c:f>Лист1!$L$2</c:f>
              <c:numCache>
                <c:formatCode>General</c:formatCode>
                <c:ptCount val="1"/>
                <c:pt idx="0">
                  <c:v>6101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EF9-44F9-A07D-7CF3564720C6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Млрд Дол.</c:v>
                </c:pt>
              </c:strCache>
            </c:strRef>
          </c:cat>
          <c:val>
            <c:numRef>
              <c:f>Лист1!$M$2</c:f>
              <c:numCache>
                <c:formatCode>General</c:formatCode>
                <c:ptCount val="1"/>
                <c:pt idx="0">
                  <c:v>10480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EF9-44F9-A07D-7CF3564720C6}"/>
            </c:ext>
          </c:extLst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Млрд Дол.</c:v>
                </c:pt>
              </c:strCache>
            </c:strRef>
          </c:cat>
          <c:val>
            <c:numRef>
              <c:f>Лист1!$N$2</c:f>
              <c:numCache>
                <c:formatCode>General</c:formatCode>
                <c:ptCount val="1"/>
                <c:pt idx="0">
                  <c:v>11200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EF9-44F9-A07D-7CF356472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4496832"/>
        <c:axId val="274489288"/>
      </c:barChart>
      <c:catAx>
        <c:axId val="2744968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4489288"/>
        <c:crosses val="autoZero"/>
        <c:auto val="1"/>
        <c:lblAlgn val="ctr"/>
        <c:lblOffset val="0"/>
        <c:tickLblSkip val="1"/>
        <c:noMultiLvlLbl val="0"/>
      </c:catAx>
      <c:valAx>
        <c:axId val="274489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4496832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725924090105854E-2"/>
          <c:y val="0.92217304947498036"/>
          <c:w val="0.87971148979648039"/>
          <c:h val="6.78763249545235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FF00"/>
            </a:gs>
            <a:gs pos="0">
              <a:schemeClr val="accent6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765" y="2519819"/>
            <a:ext cx="3865864" cy="3865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7303" y="188640"/>
            <a:ext cx="9144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8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Китай</a:t>
            </a:r>
          </a:p>
          <a:p>
            <a:pPr algn="ctr"/>
            <a:r>
              <a:rPr lang="uk-UA" sz="4800" dirty="0" smtClean="0">
                <a:solidFill>
                  <a:schemeClr val="accent3">
                    <a:lumMod val="50000"/>
                  </a:schemeClr>
                </a:solidFill>
              </a:rPr>
              <a:t>(Китайська Народна Республіка)</a:t>
            </a:r>
            <a:endParaRPr lang="ru-RU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4248" y="6093296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accent3">
                    <a:lumMod val="50000"/>
                  </a:schemeClr>
                </a:solidFill>
              </a:rPr>
              <a:t>Підготував учень 11-Б класу </a:t>
            </a:r>
            <a:r>
              <a:rPr lang="uk-UA" sz="1600" dirty="0" err="1" smtClean="0">
                <a:solidFill>
                  <a:schemeClr val="accent3">
                    <a:lumMod val="50000"/>
                  </a:schemeClr>
                </a:solidFill>
              </a:rPr>
              <a:t>Дацко</a:t>
            </a:r>
            <a:r>
              <a:rPr lang="uk-UA" sz="1600" dirty="0" smtClean="0">
                <a:solidFill>
                  <a:schemeClr val="accent3">
                    <a:lumMod val="50000"/>
                  </a:schemeClr>
                </a:solidFill>
              </a:rPr>
              <a:t> Денис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168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13690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Розлючені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й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засліплені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дацзибао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цитатниками Мао, «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червоні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охоронці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та «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бунтівники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керовані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безпосередньо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«великим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керманичем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і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найближчими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поплічниками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громили установи,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міністерства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захоплювали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підприємства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вищі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навчальні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заклади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Окрім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молоді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значну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роль у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проведенні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культурної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революції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відіграла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армія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У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країні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утвердилася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військово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-бюрократична диктатура.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Боротьба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2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924" y="2708920"/>
            <a:ext cx="4590516" cy="36724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2564904"/>
            <a:ext cx="356439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вплив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владу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між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різними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угрупованнями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діячів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культурної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революції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тривала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аж до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смерті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Мао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Цзедуна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(1976).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Загалом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«культурна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революція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більше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погіршила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економічну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ситуацію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країні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Вона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коштувала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Китаю 500 млрд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юанів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076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0648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smtClean="0">
                <a:solidFill>
                  <a:schemeClr val="accent3">
                    <a:lumMod val="50000"/>
                  </a:schemeClr>
                </a:solidFill>
              </a:rPr>
              <a:t>Політика реформ і шлях у 21 століття</a:t>
            </a: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13062"/>
            <a:ext cx="8856984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1977 р.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Ден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Сяопін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був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відновлений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на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всіх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посадах і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очолив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фракцію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помірних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які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намагалися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рухатися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шляхом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економічного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розвитку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і реформ. Китай почав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втілювати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програму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«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чотирьох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модернізацій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»,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що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означало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зміцнити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промисловість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сільське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господарство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, науку й оборону. 1980 р.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пролунала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критика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дій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Мао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Цзедуна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і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його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серйозних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помилок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в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останні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роки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правління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sz="19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Особливістю</a:t>
            </a:r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китайських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реформ є те,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що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вони не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зачепили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політичну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сферу. У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Китаї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при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владі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залишається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Комуністична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партія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.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Спроби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демократичних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сил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поставити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endParaRPr lang="ru-RU" sz="19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sz="19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питання</a:t>
            </a:r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про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політичні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реформи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endParaRPr lang="ru-RU" sz="19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завершились </a:t>
            </a:r>
            <a:r>
              <a:rPr lang="ru-RU" sz="19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кривавою</a:t>
            </a:r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трагедією</a:t>
            </a:r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356992"/>
            <a:ext cx="4572001" cy="30271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4136634"/>
            <a:ext cx="347295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3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червня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1989 р. на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розгін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студентських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демонстрацій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на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площі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Тянанмень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були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кинуті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війська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.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Сотні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людей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загинули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тисячі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були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арештовані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.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Чжао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Цзиян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був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зміщений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з посади генерального секретаря.</a:t>
            </a:r>
          </a:p>
          <a:p>
            <a:endParaRPr lang="ru-RU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689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784976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1994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 р. у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Китаї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був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відмінений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офіційний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контроль над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обміном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валюти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, юань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отримав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твердий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курс. У 1990—2000х роках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китайська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економіка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демонструє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бурхливий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економічний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ріст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На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даний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момент Китай є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світовим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лідером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за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виплавкою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сталі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виробництвом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цементу,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дешевих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товарів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широкого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вжитку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.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Сільське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господарство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забезпечує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продуктами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харчування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мільярдне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населення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країни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. В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цій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країні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зосереджено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40 %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світового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поголів'я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свиней,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вирощується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понад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50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видів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зернових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головним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з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яких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є рис. За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експортом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рису КНР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посідає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перше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місце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у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світі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  <a:endParaRPr lang="ru-RU" sz="19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086549482"/>
              </p:ext>
            </p:extLst>
          </p:nvPr>
        </p:nvGraphicFramePr>
        <p:xfrm>
          <a:off x="212513" y="2840455"/>
          <a:ext cx="8424936" cy="3828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193010" y="6165304"/>
            <a:ext cx="831095" cy="5040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dirty="0" smtClean="0">
                <a:solidFill>
                  <a:schemeClr val="bg2">
                    <a:lumMod val="10000"/>
                  </a:schemeClr>
                </a:solidFill>
              </a:rPr>
              <a:t>Млрд. </a:t>
            </a:r>
            <a:r>
              <a:rPr lang="uk-UA" sz="1400" dirty="0" err="1" smtClean="0">
                <a:solidFill>
                  <a:schemeClr val="bg2">
                    <a:lumMod val="10000"/>
                  </a:schemeClr>
                </a:solidFill>
              </a:rPr>
              <a:t>дол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119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396" y="783659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Дякую </a:t>
            </a:r>
            <a:r>
              <a:rPr lang="uk-UA" sz="6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uk-UA" sz="6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увагу</a:t>
            </a:r>
            <a:endParaRPr lang="ru-RU" sz="66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3131840" y="2348880"/>
            <a:ext cx="3640850" cy="3682702"/>
            <a:chOff x="3123456" y="2241422"/>
            <a:chExt cx="3640850" cy="3682702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3227022" y="2241422"/>
              <a:ext cx="2854660" cy="3682702"/>
              <a:chOff x="3131840" y="1834530"/>
              <a:chExt cx="2854660" cy="3682702"/>
            </a:xfrm>
          </p:grpSpPr>
          <p:sp>
            <p:nvSpPr>
              <p:cNvPr id="6" name="Улыбающееся лицо 5"/>
              <p:cNvSpPr/>
              <p:nvPr/>
            </p:nvSpPr>
            <p:spPr>
              <a:xfrm>
                <a:off x="3322204" y="3068960"/>
                <a:ext cx="2664296" cy="2448272"/>
              </a:xfrm>
              <a:prstGeom prst="smileyFac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Овал 6"/>
              <p:cNvSpPr/>
              <p:nvPr/>
            </p:nvSpPr>
            <p:spPr>
              <a:xfrm>
                <a:off x="3779912" y="3645024"/>
                <a:ext cx="730424" cy="64807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4788024" y="3645024"/>
                <a:ext cx="730424" cy="64807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4103948" y="3861048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Овал 12"/>
              <p:cNvSpPr/>
              <p:nvPr/>
            </p:nvSpPr>
            <p:spPr>
              <a:xfrm>
                <a:off x="4968044" y="3861048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1" name="Группа 20"/>
              <p:cNvGrpSpPr/>
              <p:nvPr/>
            </p:nvGrpSpPr>
            <p:grpSpPr>
              <a:xfrm>
                <a:off x="3131840" y="1834530"/>
                <a:ext cx="2631716" cy="2484276"/>
                <a:chOff x="5777370" y="3050958"/>
                <a:chExt cx="2631716" cy="2484276"/>
              </a:xfrm>
            </p:grpSpPr>
            <p:sp>
              <p:nvSpPr>
                <p:cNvPr id="14" name="Дуга 13"/>
                <p:cNvSpPr/>
                <p:nvPr/>
              </p:nvSpPr>
              <p:spPr>
                <a:xfrm>
                  <a:off x="6464870" y="3537012"/>
                  <a:ext cx="864096" cy="1512168"/>
                </a:xfrm>
                <a:prstGeom prst="arc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" name="Дуга 14"/>
                <p:cNvSpPr/>
                <p:nvPr/>
              </p:nvSpPr>
              <p:spPr>
                <a:xfrm flipH="1">
                  <a:off x="7328966" y="3753036"/>
                  <a:ext cx="1080120" cy="1080120"/>
                </a:xfrm>
                <a:prstGeom prst="arc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" name="Дуга 15"/>
                <p:cNvSpPr/>
                <p:nvPr/>
              </p:nvSpPr>
              <p:spPr>
                <a:xfrm flipH="1">
                  <a:off x="7315968" y="3478814"/>
                  <a:ext cx="979066" cy="1628564"/>
                </a:xfrm>
                <a:prstGeom prst="arc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" name="Дуга 16"/>
                <p:cNvSpPr/>
                <p:nvPr/>
              </p:nvSpPr>
              <p:spPr>
                <a:xfrm>
                  <a:off x="6828444" y="3420616"/>
                  <a:ext cx="491416" cy="1628564"/>
                </a:xfrm>
                <a:prstGeom prst="arc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" name="Дуга 17"/>
                <p:cNvSpPr/>
                <p:nvPr/>
              </p:nvSpPr>
              <p:spPr>
                <a:xfrm>
                  <a:off x="5777370" y="3168588"/>
                  <a:ext cx="1551596" cy="2132620"/>
                </a:xfrm>
                <a:prstGeom prst="arc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Дуга 18"/>
                <p:cNvSpPr/>
                <p:nvPr/>
              </p:nvSpPr>
              <p:spPr>
                <a:xfrm flipH="1">
                  <a:off x="7328966" y="3050958"/>
                  <a:ext cx="335124" cy="2484276"/>
                </a:xfrm>
                <a:prstGeom prst="arc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" name="Дуга 19"/>
                <p:cNvSpPr/>
                <p:nvPr/>
              </p:nvSpPr>
              <p:spPr>
                <a:xfrm flipH="1">
                  <a:off x="7315968" y="3073152"/>
                  <a:ext cx="813668" cy="2402650"/>
                </a:xfrm>
                <a:prstGeom prst="arc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23" name="Дуга 22"/>
            <p:cNvSpPr/>
            <p:nvPr/>
          </p:nvSpPr>
          <p:spPr>
            <a:xfrm>
              <a:off x="3123456" y="2901518"/>
              <a:ext cx="1655162" cy="1179068"/>
            </a:xfrm>
            <a:prstGeom prst="arc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Дуга 23"/>
            <p:cNvSpPr/>
            <p:nvPr/>
          </p:nvSpPr>
          <p:spPr>
            <a:xfrm flipH="1">
              <a:off x="4778618" y="2989706"/>
              <a:ext cx="1985688" cy="1033111"/>
            </a:xfrm>
            <a:prstGeom prst="arc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Дуга 24"/>
            <p:cNvSpPr/>
            <p:nvPr/>
          </p:nvSpPr>
          <p:spPr>
            <a:xfrm flipH="1">
              <a:off x="4769300" y="2694476"/>
              <a:ext cx="1638188" cy="1623569"/>
            </a:xfrm>
            <a:prstGeom prst="arc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Дуга 25"/>
            <p:cNvSpPr/>
            <p:nvPr/>
          </p:nvSpPr>
          <p:spPr>
            <a:xfrm>
              <a:off x="4631267" y="2463611"/>
              <a:ext cx="148720" cy="2024481"/>
            </a:xfrm>
            <a:prstGeom prst="arc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Дуга 26"/>
            <p:cNvSpPr/>
            <p:nvPr/>
          </p:nvSpPr>
          <p:spPr>
            <a:xfrm>
              <a:off x="3986088" y="3336963"/>
              <a:ext cx="786176" cy="308177"/>
            </a:xfrm>
            <a:prstGeom prst="arc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Дуга 27"/>
            <p:cNvSpPr/>
            <p:nvPr/>
          </p:nvSpPr>
          <p:spPr>
            <a:xfrm flipH="1">
              <a:off x="4758017" y="3280746"/>
              <a:ext cx="970125" cy="405626"/>
            </a:xfrm>
            <a:prstGeom prst="arc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83475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0466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 smtClean="0">
                <a:solidFill>
                  <a:schemeClr val="accent3">
                    <a:lumMod val="50000"/>
                  </a:schemeClr>
                </a:solidFill>
              </a:rPr>
              <a:t>Національні символи</a:t>
            </a:r>
            <a:endParaRPr lang="ru-RU" sz="6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8952"/>
            <a:ext cx="4386064" cy="29222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169356"/>
            <a:ext cx="3024336" cy="328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6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1052736"/>
            <a:ext cx="860444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3600" dirty="0" smtClean="0">
                <a:solidFill>
                  <a:schemeClr val="accent3">
                    <a:lumMod val="50000"/>
                  </a:schemeClr>
                </a:solidFill>
              </a:rPr>
              <a:t>Столиця – Пекін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3600" dirty="0" smtClean="0">
                <a:solidFill>
                  <a:schemeClr val="accent3">
                    <a:lumMod val="50000"/>
                  </a:schemeClr>
                </a:solidFill>
              </a:rPr>
              <a:t>Форма правління – соціалістична республіка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Голова – </a:t>
            </a:r>
            <a:r>
              <a:rPr lang="ru-RU" sz="3600" dirty="0" err="1" smtClean="0">
                <a:solidFill>
                  <a:schemeClr val="accent3">
                    <a:lumMod val="50000"/>
                  </a:schemeClr>
                </a:solidFill>
              </a:rPr>
              <a:t>Сі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3">
                    <a:lumMod val="50000"/>
                  </a:schemeClr>
                </a:solidFill>
              </a:rPr>
              <a:t>Цзиньпін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 (з 14 </a:t>
            </a:r>
            <a:r>
              <a:rPr lang="ru-RU" sz="3600" dirty="0" err="1">
                <a:solidFill>
                  <a:schemeClr val="accent3">
                    <a:lumMod val="50000"/>
                  </a:schemeClr>
                </a:solidFill>
              </a:rPr>
              <a:t>березня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 2013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3600" dirty="0" smtClean="0">
                <a:solidFill>
                  <a:schemeClr val="accent3">
                    <a:lumMod val="50000"/>
                  </a:schemeClr>
                </a:solidFill>
              </a:rPr>
              <a:t>Прем’єр Держради – Лі </a:t>
            </a:r>
            <a:r>
              <a:rPr lang="uk-UA" sz="3600" dirty="0" err="1" smtClean="0">
                <a:solidFill>
                  <a:schemeClr val="accent3">
                    <a:lumMod val="50000"/>
                  </a:schemeClr>
                </a:solidFill>
              </a:rPr>
              <a:t>Кецян</a:t>
            </a:r>
            <a:r>
              <a:rPr lang="uk-UA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3600" dirty="0" smtClean="0">
                <a:solidFill>
                  <a:schemeClr val="accent3">
                    <a:lumMod val="50000"/>
                  </a:schemeClr>
                </a:solidFill>
              </a:rPr>
              <a:t>Населення – 1 330 000 000 (Оцінка 2010 р.)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3600" dirty="0" smtClean="0">
                <a:solidFill>
                  <a:schemeClr val="accent3">
                    <a:lumMod val="50000"/>
                  </a:schemeClr>
                </a:solidFill>
              </a:rPr>
              <a:t>Основні релігії – конфуціанство і даосизм</a:t>
            </a:r>
          </a:p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7257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Китай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протягом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декількох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тисячоліть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проходив через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циклічні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періоди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політичної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єдності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і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розпаду.Територія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Китаю регулярно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піддавалася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нашестю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ззовні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проте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більшість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загарбників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рано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чи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пізно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зазнавали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китаїзації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і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асимілювалися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в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китайський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етнос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, 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території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їх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держав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зазвичай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включалися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в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територію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Китаю.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Сучасна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китайська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держава і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суспільство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є результатом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багатовікового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культурного і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політичного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взаємопроникнення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і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взаємодії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з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численними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оточуючими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азіатськими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народами,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що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супроводжувалось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переміщеннями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багатомільйонних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людських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мас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і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багатовікової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ханьської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асиміляції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0"/>
          <a:stretch/>
        </p:blipFill>
        <p:spPr>
          <a:xfrm>
            <a:off x="1301387" y="3194978"/>
            <a:ext cx="6469217" cy="346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54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76672"/>
            <a:ext cx="813690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Після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завершення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Другої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світової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війни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 </a:t>
            </a:r>
            <a:r>
              <a:rPr lang="ru-RU" sz="21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Китаї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боролися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за </a:t>
            </a:r>
            <a:r>
              <a:rPr lang="ru-RU" sz="21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владу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дві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впливові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сили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ru-RU" sz="21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гоміндан</a:t>
            </a:r>
            <a:r>
              <a:rPr lang="ru-RU" sz="21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 </a:t>
            </a:r>
            <a:r>
              <a:rPr lang="ru-RU" sz="21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компартія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Китаю. </a:t>
            </a:r>
            <a:r>
              <a:rPr lang="ru-RU" sz="21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Боротьба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між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ними </a:t>
            </a:r>
            <a:r>
              <a:rPr lang="ru-RU" sz="21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тривала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вже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протягом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20 </a:t>
            </a:r>
            <a:r>
              <a:rPr lang="ru-RU" sz="21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років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і </a:t>
            </a:r>
            <a:r>
              <a:rPr lang="ru-RU" sz="21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лише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японська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окупація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змусила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їх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тимчасово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об’єднатися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проти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спільного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ворога. </a:t>
            </a:r>
            <a:r>
              <a:rPr lang="ru-RU" sz="21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Після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закінчення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Другої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світової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війни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боротьба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розгорілася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з новою силою. За </a:t>
            </a:r>
            <a:r>
              <a:rPr lang="ru-RU" sz="21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гомінданом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і КПК стояли </a:t>
            </a:r>
            <a:r>
              <a:rPr lang="ru-RU" sz="21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великі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держави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— США та СРСР, </a:t>
            </a:r>
            <a:r>
              <a:rPr lang="ru-RU" sz="21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які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надавали </a:t>
            </a:r>
            <a:r>
              <a:rPr lang="ru-RU" sz="21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своїм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друзям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усіляку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допомогу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ru-RU" sz="21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постачали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озброєння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21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боєприпаси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21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продовольство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21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надсилали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інструкторів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21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навчали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керівні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кадри </a:t>
            </a:r>
            <a:r>
              <a:rPr lang="ru-RU" sz="21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тощо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861048"/>
            <a:ext cx="2304256" cy="2304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03" y="3861048"/>
            <a:ext cx="2448272" cy="24482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75367" y="63093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Гоміндан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63093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КПК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049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712968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9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Громадянська</a:t>
            </a:r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війна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Китаї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тривала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1946 р. по 1949 </a:t>
            </a:r>
            <a:r>
              <a:rPr lang="ru-RU" sz="19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р.В</a:t>
            </a:r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9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середині</a:t>
            </a:r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1947 р. становище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військ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Чан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Кайші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різко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погіршилося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До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середини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серпня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комуністи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захопили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майже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всю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Маньчжурію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Незважаючи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допомогу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яка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надійшла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США </a:t>
            </a:r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розмірі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570 млн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доларів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уряд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гоміндану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продовжував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здавати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позиції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sz="19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Згодом </a:t>
            </a:r>
            <a:r>
              <a:rPr lang="ru-RU" sz="19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комуністи</a:t>
            </a:r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захопили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Пекін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Шанхай,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Нанкін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Гуаньчжоу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k-UA" sz="19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вересні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1949 р. в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Пекіні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відбулася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перша пленарна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сесія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Народної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політичної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консультативної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ради Китаю (НПКРК</a:t>
            </a:r>
            <a:r>
              <a:rPr lang="ru-RU" sz="19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жовтня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1949 р. на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площі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Тяньаньминь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Пекіні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відбулася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урочиста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церемонія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проголошення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Китайської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Народної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Республіки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У той час Чан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Кайші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разом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більшістю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членів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уряду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вилетів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літаком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о. Тайвань, де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вже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зібралися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сотні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тисяч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прихильників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Тут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була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створена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інша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китайська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держава —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Китайська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Республіка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9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509120"/>
            <a:ext cx="4248472" cy="21582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5133312"/>
            <a:ext cx="2179129" cy="14527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239681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Китайська Республіка (Тайвань)  зараз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000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60648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 особи Мао </a:t>
            </a:r>
            <a:r>
              <a:rPr lang="uk-UA" sz="4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  <a:r>
              <a:rPr lang="uk-UA" sz="4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зедуна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3096344" cy="41800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91880" y="968534"/>
            <a:ext cx="54360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Ма́о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Цзеду́н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ja-JP" altLang="en-US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毛</a:t>
            </a:r>
            <a:r>
              <a:rPr lang="ja-JP" altLang="en-US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澤</a:t>
            </a:r>
            <a:r>
              <a:rPr lang="ja-JP" altLang="en-US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東</a:t>
            </a:r>
            <a:r>
              <a:rPr lang="en-US" altLang="ja-JP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—1976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рр.)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китайський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політичний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лідер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теоретик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маоїзму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Засновник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Китайської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комуністичної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партії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(ККП) у 1921,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незабаром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став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лідером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У КНР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вважається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національним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героєм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Організував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Великій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похід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1934—1935 і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визвольну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війну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1937—1949,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завершилася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встановленням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Народної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республіки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комуністичним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правлінням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Китаї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Очолював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партію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й уряд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країни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вплив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зменшився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ряду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економічних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знову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став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домінуючим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роки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Культурної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революції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1961—1969.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Адаптував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комунізм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китайських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умов,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відображено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Маленькій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червоній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книзі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061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92104"/>
            <a:ext cx="525658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Наприкінці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1950-х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років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Китай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відійшов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погодженого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СРСР курсу й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розпочав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форсовану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індустріалізацію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експеримент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названий «великим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стрибком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» (1958).</a:t>
            </a:r>
          </a:p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здійснення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цього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сільському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господарстві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ставилося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завдання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створити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замість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колективних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господарств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комуни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зібрати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фантастичний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урожай — 500 млн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організована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принципах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військової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дисципліни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.Б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ліквідовані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ринки в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містах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селах, заборонена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торгівля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остаточно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знищило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у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країні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різко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знизилися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показники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розвитку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сільського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господарства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«Великий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стрибок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закінчився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повним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провалом.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коштував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китайському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народові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 млрд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юанів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ліквідацію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тяжких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наслідків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пішло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років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0" i="0" u="none" strike="noStrike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41523"/>
            <a:ext cx="3533325" cy="474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09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5689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час </a:t>
            </a:r>
            <a:r>
              <a:rPr lang="ru-RU" sz="22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невдалого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«Великого </a:t>
            </a:r>
            <a:r>
              <a:rPr lang="ru-RU" sz="22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стрибка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Мао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Цзедун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підготував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новий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експеримент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назвою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«культурна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революція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(1966-1976).</a:t>
            </a:r>
            <a:endParaRPr lang="ru-RU" sz="22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Нічого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спільного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ані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культурою,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ані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навіть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революцією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ця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акція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мала.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цією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вивіскою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нове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покоління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прихильників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китайського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вождя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переслідувало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колишніх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сподвижників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Мао,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насмілилися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виступити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критикою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режиму. </a:t>
            </a:r>
            <a:r>
              <a:rPr lang="ru-RU" sz="22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багатотисячного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мітингу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серпні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1966 р. в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Пекіні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було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створено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спеціальні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каральні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загони </a:t>
            </a:r>
            <a:endParaRPr lang="ru-RU" sz="2200" b="0" i="0" u="none" strike="noStrike" dirty="0">
              <a:solidFill>
                <a:schemeClr val="accent3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113734"/>
            <a:ext cx="4248472" cy="32872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9141" y="3356992"/>
            <a:ext cx="35283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культурної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революції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На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вогнищах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розпалених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міських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майданах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палали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книжки В.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Шекспіра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Т. Драйзера, О.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Пушкіна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Ф.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Достоєвського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інших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письменників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0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706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ＭＳ Ｐゴシック</vt:lpstr>
      <vt:lpstr>Arial</vt:lpstr>
      <vt:lpstr>Calibri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Denys Datsko</dc:creator>
  <cp:lastModifiedBy>Denys Datsko</cp:lastModifiedBy>
  <cp:revision>21</cp:revision>
  <dcterms:created xsi:type="dcterms:W3CDTF">2018-03-31T16:49:21Z</dcterms:created>
  <dcterms:modified xsi:type="dcterms:W3CDTF">2018-03-31T17:38:39Z</dcterms:modified>
</cp:coreProperties>
</file>