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6" r:id="rId3"/>
    <p:sldId id="257" r:id="rId4"/>
    <p:sldId id="259" r:id="rId5"/>
    <p:sldId id="260" r:id="rId6"/>
    <p:sldId id="261" r:id="rId7"/>
    <p:sldId id="262" r:id="rId8"/>
    <p:sldId id="263" r:id="rId9"/>
    <p:sldId id="264" r:id="rId10"/>
    <p:sldId id="268" r:id="rId11"/>
    <p:sldId id="265" r:id="rId12"/>
    <p:sldId id="266"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ECFF"/>
    <a:srgbClr val="66CCFF"/>
    <a:srgbClr val="CCFFFF"/>
    <a:srgbClr val="3399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6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339695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2099851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6182986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2477826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2358990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4334043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31.03.2018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6428327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31.03.2018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379154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31.03.2018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4790157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84213648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3812391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31.03.2018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3453714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8" name="Picture 4" descr="Картинки по запросу new zeala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5596" y="1094090"/>
            <a:ext cx="7272808" cy="1107996"/>
          </a:xfrm>
          <a:prstGeom prst="rect">
            <a:avLst/>
          </a:prstGeom>
          <a:noFill/>
        </p:spPr>
        <p:txBody>
          <a:bodyPr wrap="square" rtlCol="0">
            <a:spAutoFit/>
          </a:bodyPr>
          <a:lstStyle/>
          <a:p>
            <a:r>
              <a:rPr lang="en-US" sz="6600" dirty="0" smtClean="0">
                <a:ln w="19050">
                  <a:solidFill>
                    <a:sysClr val="windowText" lastClr="000000"/>
                  </a:solidFill>
                </a:ln>
                <a:solidFill>
                  <a:srgbClr val="0070C0"/>
                </a:solidFill>
                <a:latin typeface="Broadway" pitchFamily="82" charset="0"/>
              </a:rPr>
              <a:t>“New Zealand”</a:t>
            </a:r>
            <a:endParaRPr lang="ru-RU" sz="6600" dirty="0">
              <a:ln w="19050">
                <a:solidFill>
                  <a:sysClr val="windowText" lastClr="000000"/>
                </a:solidFill>
              </a:ln>
              <a:solidFill>
                <a:srgbClr val="0070C0"/>
              </a:solidFill>
              <a:latin typeface="Adine Kirnberg" pitchFamily="2" charset="0"/>
            </a:endParaRPr>
          </a:p>
        </p:txBody>
      </p:sp>
      <p:sp>
        <p:nvSpPr>
          <p:cNvPr id="5" name="TextBox 4"/>
          <p:cNvSpPr txBox="1"/>
          <p:nvPr/>
        </p:nvSpPr>
        <p:spPr>
          <a:xfrm>
            <a:off x="3059832" y="1940476"/>
            <a:ext cx="5616624" cy="523220"/>
          </a:xfrm>
          <a:prstGeom prst="rect">
            <a:avLst/>
          </a:prstGeom>
          <a:noFill/>
        </p:spPr>
        <p:txBody>
          <a:bodyPr wrap="square" rtlCol="0">
            <a:spAutoFit/>
          </a:bodyPr>
          <a:lstStyle/>
          <a:p>
            <a:pPr algn="r"/>
            <a:r>
              <a:rPr lang="en-US" sz="2800" dirty="0" smtClean="0">
                <a:latin typeface="Brush Script MT" pitchFamily="66" charset="0"/>
              </a:rPr>
              <a:t>completed by Oksana Lepuha</a:t>
            </a:r>
            <a:endParaRPr lang="ru-RU" sz="2800" dirty="0"/>
          </a:p>
        </p:txBody>
      </p:sp>
    </p:spTree>
    <p:extLst>
      <p:ext uri="{BB962C8B-B14F-4D97-AF65-F5344CB8AC3E}">
        <p14:creationId xmlns:p14="http://schemas.microsoft.com/office/powerpoint/2010/main" val="105369141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107" y="0"/>
            <a:ext cx="91771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с двумя скругленными соседними углами 4"/>
          <p:cNvSpPr/>
          <p:nvPr/>
        </p:nvSpPr>
        <p:spPr>
          <a:xfrm>
            <a:off x="107504" y="303204"/>
            <a:ext cx="8856984" cy="1710095"/>
          </a:xfrm>
          <a:prstGeom prst="round2SameRect">
            <a:avLst/>
          </a:prstGeom>
          <a:solidFill>
            <a:srgbClr val="66CCFF">
              <a:alpha val="14000"/>
            </a:srgbClr>
          </a:solidFill>
          <a:ln w="9525"/>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Wingdings" pitchFamily="2" charset="2"/>
              <a:buChar char="v"/>
            </a:pPr>
            <a:r>
              <a:rPr lang="en-US" sz="2000" dirty="0">
                <a:latin typeface="Centaur" pitchFamily="18" charset="0"/>
              </a:rPr>
              <a:t>South Island is very beautiful with its Alps and lakes, its glaciers and fiords. Have you ever heard of Milford Sound? That is one of the most picturesque of the fiords, with cliffs rising straight up out of the water, the whole scene reflected in the water. Down there, too, are the Sunderland Falls, where water drops six hundred metres, making these falls one of the highest waterfalls in the whole world.</a:t>
            </a:r>
            <a:endParaRPr lang="ru-RU" sz="2000" dirty="0"/>
          </a:p>
        </p:txBody>
      </p:sp>
      <p:pic>
        <p:nvPicPr>
          <p:cNvPr id="7174" name="Picture 6" descr="Картинки по запросу milford sound new zeala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954" y="3549297"/>
            <a:ext cx="8856984" cy="304458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80" name="Picture 12" descr="Картинки по запросу new zealand waterf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428" y="2121299"/>
            <a:ext cx="2790306" cy="174394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6" name="Picture 8" descr="Похожее изображение"/>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1760" y="2204864"/>
            <a:ext cx="3312368" cy="212077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8" name="Picture 10" descr="Похожее изображение"/>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91147" y="1772816"/>
            <a:ext cx="3337415" cy="201622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05357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fade">
                                      <p:cBhvr>
                                        <p:cTn id="13" dur="1000"/>
                                        <p:tgtEl>
                                          <p:spTgt spid="7174"/>
                                        </p:tgtEl>
                                      </p:cBhvr>
                                    </p:animEffect>
                                    <p:anim calcmode="lin" valueType="num">
                                      <p:cBhvr>
                                        <p:cTn id="14" dur="1000" fill="hold"/>
                                        <p:tgtEl>
                                          <p:spTgt spid="7174"/>
                                        </p:tgtEl>
                                        <p:attrNameLst>
                                          <p:attrName>ppt_x</p:attrName>
                                        </p:attrNameLst>
                                      </p:cBhvr>
                                      <p:tavLst>
                                        <p:tav tm="0">
                                          <p:val>
                                            <p:strVal val="#ppt_x"/>
                                          </p:val>
                                        </p:tav>
                                        <p:tav tm="100000">
                                          <p:val>
                                            <p:strVal val="#ppt_x"/>
                                          </p:val>
                                        </p:tav>
                                      </p:tavLst>
                                    </p:anim>
                                    <p:anim calcmode="lin" valueType="num">
                                      <p:cBhvr>
                                        <p:cTn id="15" dur="1000" fill="hold"/>
                                        <p:tgtEl>
                                          <p:spTgt spid="717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180"/>
                                        </p:tgtEl>
                                        <p:attrNameLst>
                                          <p:attrName>style.visibility</p:attrName>
                                        </p:attrNameLst>
                                      </p:cBhvr>
                                      <p:to>
                                        <p:strVal val="visible"/>
                                      </p:to>
                                    </p:set>
                                    <p:animEffect transition="in" filter="fade">
                                      <p:cBhvr>
                                        <p:cTn id="19" dur="1000"/>
                                        <p:tgtEl>
                                          <p:spTgt spid="7180"/>
                                        </p:tgtEl>
                                      </p:cBhvr>
                                    </p:animEffect>
                                    <p:anim calcmode="lin" valueType="num">
                                      <p:cBhvr>
                                        <p:cTn id="20" dur="1000" fill="hold"/>
                                        <p:tgtEl>
                                          <p:spTgt spid="7180"/>
                                        </p:tgtEl>
                                        <p:attrNameLst>
                                          <p:attrName>ppt_x</p:attrName>
                                        </p:attrNameLst>
                                      </p:cBhvr>
                                      <p:tavLst>
                                        <p:tav tm="0">
                                          <p:val>
                                            <p:strVal val="#ppt_x"/>
                                          </p:val>
                                        </p:tav>
                                        <p:tav tm="100000">
                                          <p:val>
                                            <p:strVal val="#ppt_x"/>
                                          </p:val>
                                        </p:tav>
                                      </p:tavLst>
                                    </p:anim>
                                    <p:anim calcmode="lin" valueType="num">
                                      <p:cBhvr>
                                        <p:cTn id="21" dur="1000" fill="hold"/>
                                        <p:tgtEl>
                                          <p:spTgt spid="718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176"/>
                                        </p:tgtEl>
                                        <p:attrNameLst>
                                          <p:attrName>style.visibility</p:attrName>
                                        </p:attrNameLst>
                                      </p:cBhvr>
                                      <p:to>
                                        <p:strVal val="visible"/>
                                      </p:to>
                                    </p:set>
                                    <p:animEffect transition="in" filter="fade">
                                      <p:cBhvr>
                                        <p:cTn id="25" dur="1000"/>
                                        <p:tgtEl>
                                          <p:spTgt spid="7176"/>
                                        </p:tgtEl>
                                      </p:cBhvr>
                                    </p:animEffect>
                                    <p:anim calcmode="lin" valueType="num">
                                      <p:cBhvr>
                                        <p:cTn id="26" dur="1000" fill="hold"/>
                                        <p:tgtEl>
                                          <p:spTgt spid="7176"/>
                                        </p:tgtEl>
                                        <p:attrNameLst>
                                          <p:attrName>ppt_x</p:attrName>
                                        </p:attrNameLst>
                                      </p:cBhvr>
                                      <p:tavLst>
                                        <p:tav tm="0">
                                          <p:val>
                                            <p:strVal val="#ppt_x"/>
                                          </p:val>
                                        </p:tav>
                                        <p:tav tm="100000">
                                          <p:val>
                                            <p:strVal val="#ppt_x"/>
                                          </p:val>
                                        </p:tav>
                                      </p:tavLst>
                                    </p:anim>
                                    <p:anim calcmode="lin" valueType="num">
                                      <p:cBhvr>
                                        <p:cTn id="27" dur="1000" fill="hold"/>
                                        <p:tgtEl>
                                          <p:spTgt spid="717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178"/>
                                        </p:tgtEl>
                                        <p:attrNameLst>
                                          <p:attrName>style.visibility</p:attrName>
                                        </p:attrNameLst>
                                      </p:cBhvr>
                                      <p:to>
                                        <p:strVal val="visible"/>
                                      </p:to>
                                    </p:set>
                                    <p:animEffect transition="in" filter="fade">
                                      <p:cBhvr>
                                        <p:cTn id="31" dur="1000"/>
                                        <p:tgtEl>
                                          <p:spTgt spid="7178"/>
                                        </p:tgtEl>
                                      </p:cBhvr>
                                    </p:animEffect>
                                    <p:anim calcmode="lin" valueType="num">
                                      <p:cBhvr>
                                        <p:cTn id="32" dur="1000" fill="hold"/>
                                        <p:tgtEl>
                                          <p:spTgt spid="7178"/>
                                        </p:tgtEl>
                                        <p:attrNameLst>
                                          <p:attrName>ppt_x</p:attrName>
                                        </p:attrNameLst>
                                      </p:cBhvr>
                                      <p:tavLst>
                                        <p:tav tm="0">
                                          <p:val>
                                            <p:strVal val="#ppt_x"/>
                                          </p:val>
                                        </p:tav>
                                        <p:tav tm="100000">
                                          <p:val>
                                            <p:strVal val="#ppt_x"/>
                                          </p:val>
                                        </p:tav>
                                      </p:tavLst>
                                    </p:anim>
                                    <p:anim calcmode="lin" valueType="num">
                                      <p:cBhvr>
                                        <p:cTn id="33" dur="1000" fill="hold"/>
                                        <p:tgtEl>
                                          <p:spTgt spid="7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107" y="0"/>
            <a:ext cx="91771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с двумя скругленными противолежащими углами 4"/>
          <p:cNvSpPr/>
          <p:nvPr/>
        </p:nvSpPr>
        <p:spPr>
          <a:xfrm>
            <a:off x="179512" y="5517232"/>
            <a:ext cx="8784976" cy="1123712"/>
          </a:xfrm>
          <a:prstGeom prst="round2DiagRect">
            <a:avLst/>
          </a:prstGeom>
          <a:solidFill>
            <a:srgbClr val="CCECFF">
              <a:alpha val="34000"/>
            </a:srgbClr>
          </a:solidFill>
          <a:ln w="9525"/>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Wingdings" pitchFamily="2" charset="2"/>
              <a:buChar char="v"/>
            </a:pPr>
            <a:r>
              <a:rPr lang="en-US" sz="2000" dirty="0">
                <a:latin typeface="Centaur" pitchFamily="18" charset="0"/>
              </a:rPr>
              <a:t>The climate is pleasant at all seasons, without much difference between winter and summer. New Zealand does not have the terrible heat of Australian summers; the oceans temper its climate and the mountains bring down quite a lot of rain.</a:t>
            </a:r>
            <a:endParaRPr lang="ru-RU" sz="2000" dirty="0"/>
          </a:p>
        </p:txBody>
      </p:sp>
      <p:sp>
        <p:nvSpPr>
          <p:cNvPr id="6" name="AutoShape 2" descr="Картинки по запросу new zealand clim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44" name="Picture 4" descr="Картинки по запросу new zealand win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975" y="157571"/>
            <a:ext cx="4912097" cy="318079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6" name="Picture 6" descr="Картинки по запросу new zealand spr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465137"/>
            <a:ext cx="3888432" cy="261675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AutoShape 8" descr="Картинки по запросу new zealand summ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Картинки по запросу new zealand summ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58" name="Picture 18" descr="Картинки по запросу new zealand autum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97343" y="2958194"/>
            <a:ext cx="5715000" cy="246697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56" name="Picture 16" descr="Картинки по запросу new zealand summ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512" y="2348881"/>
            <a:ext cx="4061954" cy="280831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05357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258"/>
                                        </p:tgtEl>
                                        <p:attrNameLst>
                                          <p:attrName>style.visibility</p:attrName>
                                        </p:attrNameLst>
                                      </p:cBhvr>
                                      <p:to>
                                        <p:strVal val="visible"/>
                                      </p:to>
                                    </p:set>
                                    <p:animEffect transition="in" filter="barn(inVertical)">
                                      <p:cBhvr>
                                        <p:cTn id="11" dur="500"/>
                                        <p:tgtEl>
                                          <p:spTgt spid="1025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256"/>
                                        </p:tgtEl>
                                        <p:attrNameLst>
                                          <p:attrName>style.visibility</p:attrName>
                                        </p:attrNameLst>
                                      </p:cBhvr>
                                      <p:to>
                                        <p:strVal val="visible"/>
                                      </p:to>
                                    </p:set>
                                    <p:animEffect transition="in" filter="barn(inVertical)">
                                      <p:cBhvr>
                                        <p:cTn id="15" dur="500"/>
                                        <p:tgtEl>
                                          <p:spTgt spid="10256"/>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barn(inVertical)">
                                      <p:cBhvr>
                                        <p:cTn id="19" dur="500"/>
                                        <p:tgtEl>
                                          <p:spTgt spid="10244"/>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0246"/>
                                        </p:tgtEl>
                                        <p:attrNameLst>
                                          <p:attrName>style.visibility</p:attrName>
                                        </p:attrNameLst>
                                      </p:cBhvr>
                                      <p:to>
                                        <p:strVal val="visible"/>
                                      </p:to>
                                    </p:set>
                                    <p:animEffect transition="in" filter="barn(inVertical)">
                                      <p:cBhvr>
                                        <p:cTn id="23"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107" y="0"/>
            <a:ext cx="91771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126954" y="5229200"/>
            <a:ext cx="8856984" cy="1464231"/>
          </a:xfrm>
          <a:prstGeom prst="roundRect">
            <a:avLst/>
          </a:prstGeom>
          <a:solidFill>
            <a:srgbClr val="66FFFF">
              <a:alpha val="20000"/>
            </a:srgbClr>
          </a:solidFill>
          <a:ln w="9525"/>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Wingdings" pitchFamily="2" charset="2"/>
              <a:buChar char="v"/>
            </a:pPr>
            <a:r>
              <a:rPr lang="en-US" sz="2000" dirty="0">
                <a:latin typeface="Centaur" pitchFamily="18" charset="0"/>
              </a:rPr>
              <a:t>Forests of exotic pines near the </a:t>
            </a:r>
            <a:r>
              <a:rPr lang="en-US" sz="2000" dirty="0" err="1">
                <a:latin typeface="Centaur" pitchFamily="18" charset="0"/>
              </a:rPr>
              <a:t>centre</a:t>
            </a:r>
            <a:r>
              <a:rPr lang="en-US" sz="2000" dirty="0">
                <a:latin typeface="Centaur" pitchFamily="18" charset="0"/>
              </a:rPr>
              <a:t> of New Zealand's North Island, cover an area of more than 160000 hectares. This is the largest single continuous area of planted forest in the world. New Zealand has more than four hundred thousand hectares of planted forests.</a:t>
            </a:r>
            <a:endParaRPr lang="ru-RU" sz="2000" dirty="0"/>
          </a:p>
        </p:txBody>
      </p:sp>
      <p:pic>
        <p:nvPicPr>
          <p:cNvPr id="9218" name="Picture 2" descr="Картинки по запросу new zealand fores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742" y="224567"/>
            <a:ext cx="4762500" cy="315277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0" name="Picture 4" descr="Картинки по запросу new zealand fores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40654" y="764704"/>
            <a:ext cx="4776531" cy="358239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2" name="Picture 6" descr="Картинки по запросу new zealand forest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773" y="2111480"/>
            <a:ext cx="4229239" cy="297370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05357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randombar(horizontal)">
                                      <p:cBhvr>
                                        <p:cTn id="11" dur="500"/>
                                        <p:tgtEl>
                                          <p:spTgt spid="921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randombar(horizontal)">
                                      <p:cBhvr>
                                        <p:cTn id="15" dur="500"/>
                                        <p:tgtEl>
                                          <p:spTgt spid="922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9222"/>
                                        </p:tgtEl>
                                        <p:attrNameLst>
                                          <p:attrName>style.visibility</p:attrName>
                                        </p:attrNameLst>
                                      </p:cBhvr>
                                      <p:to>
                                        <p:strVal val="visible"/>
                                      </p:to>
                                    </p:set>
                                    <p:animEffect transition="in" filter="randombar(horizontal)">
                                      <p:cBhvr>
                                        <p:cTn id="1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8" name="Picture 4" descr="Картинки по запросу new zeala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1094090"/>
            <a:ext cx="8640960" cy="830997"/>
          </a:xfrm>
          <a:prstGeom prst="rect">
            <a:avLst/>
          </a:prstGeom>
          <a:noFill/>
        </p:spPr>
        <p:txBody>
          <a:bodyPr wrap="square" rtlCol="0">
            <a:spAutoFit/>
          </a:bodyPr>
          <a:lstStyle/>
          <a:p>
            <a:pPr algn="ctr"/>
            <a:r>
              <a:rPr lang="en-US" sz="4800" dirty="0" smtClean="0">
                <a:ln w="19050">
                  <a:solidFill>
                    <a:sysClr val="windowText" lastClr="000000"/>
                  </a:solidFill>
                </a:ln>
                <a:solidFill>
                  <a:srgbClr val="0070C0"/>
                </a:solidFill>
                <a:latin typeface="Broadway" pitchFamily="82" charset="0"/>
              </a:rPr>
              <a:t>“Thanks for attention”</a:t>
            </a:r>
            <a:endParaRPr lang="ru-RU" sz="4800" dirty="0">
              <a:ln w="19050">
                <a:solidFill>
                  <a:sysClr val="windowText" lastClr="000000"/>
                </a:solidFill>
              </a:ln>
              <a:solidFill>
                <a:srgbClr val="0070C0"/>
              </a:solidFill>
              <a:latin typeface="Adine Kirnberg" pitchFamily="2" charset="0"/>
            </a:endParaRPr>
          </a:p>
        </p:txBody>
      </p:sp>
      <p:sp>
        <p:nvSpPr>
          <p:cNvPr id="5" name="TextBox 4"/>
          <p:cNvSpPr txBox="1"/>
          <p:nvPr/>
        </p:nvSpPr>
        <p:spPr>
          <a:xfrm>
            <a:off x="3059832" y="1772816"/>
            <a:ext cx="5616624" cy="523220"/>
          </a:xfrm>
          <a:prstGeom prst="rect">
            <a:avLst/>
          </a:prstGeom>
          <a:noFill/>
        </p:spPr>
        <p:txBody>
          <a:bodyPr wrap="square" rtlCol="0">
            <a:spAutoFit/>
          </a:bodyPr>
          <a:lstStyle/>
          <a:p>
            <a:pPr algn="r"/>
            <a:r>
              <a:rPr lang="en-US" sz="2800" dirty="0" smtClean="0">
                <a:latin typeface="Brush Script MT" pitchFamily="66" charset="0"/>
              </a:rPr>
              <a:t>completed by Oksana Lepuha</a:t>
            </a:r>
            <a:endParaRPr lang="ru-RU" sz="2800" dirty="0"/>
          </a:p>
        </p:txBody>
      </p:sp>
    </p:spTree>
    <p:extLst>
      <p:ext uri="{BB962C8B-B14F-4D97-AF65-F5344CB8AC3E}">
        <p14:creationId xmlns:p14="http://schemas.microsoft.com/office/powerpoint/2010/main" val="303217717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107" y="0"/>
            <a:ext cx="91771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Картинки по запросу новая зеланди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419" y="225199"/>
            <a:ext cx="4927560" cy="277175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с двумя скругленными соседними углами 3"/>
          <p:cNvSpPr/>
          <p:nvPr/>
        </p:nvSpPr>
        <p:spPr>
          <a:xfrm>
            <a:off x="107504" y="4941168"/>
            <a:ext cx="8928992" cy="1710095"/>
          </a:xfrm>
          <a:prstGeom prst="round2SameRect">
            <a:avLst/>
          </a:prstGeom>
          <a:solidFill>
            <a:srgbClr val="CCFFFF">
              <a:alpha val="19000"/>
            </a:srgb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Wingdings" pitchFamily="2" charset="2"/>
              <a:buChar char="v"/>
            </a:pPr>
            <a:r>
              <a:rPr lang="en-US" sz="2000" dirty="0">
                <a:latin typeface="Centaur" pitchFamily="18" charset="0"/>
              </a:rPr>
              <a:t>New Zealand is an island country in the Southwest Pacific Ocean. It </a:t>
            </a:r>
            <a:r>
              <a:rPr lang="en-US" sz="2000" dirty="0" smtClean="0">
                <a:latin typeface="Centaur" pitchFamily="18" charset="0"/>
              </a:rPr>
              <a:t>lies </a:t>
            </a:r>
            <a:r>
              <a:rPr lang="en-US" sz="2000" dirty="0">
                <a:latin typeface="Centaur" pitchFamily="18" charset="0"/>
              </a:rPr>
              <a:t>about </a:t>
            </a:r>
            <a:r>
              <a:rPr lang="en-US" sz="2000" dirty="0" smtClean="0">
                <a:latin typeface="Centaur" pitchFamily="18" charset="0"/>
              </a:rPr>
              <a:t>1600 km </a:t>
            </a:r>
            <a:r>
              <a:rPr lang="en-US" sz="2000" dirty="0">
                <a:latin typeface="Centaur" pitchFamily="18" charset="0"/>
              </a:rPr>
              <a:t>southeast of Australia and about 10 500 km southwest of California. New Zealand belongs to a large island group called Polynesia. The </a:t>
            </a:r>
            <a:r>
              <a:rPr lang="en-US" sz="2000" dirty="0">
                <a:solidFill>
                  <a:schemeClr val="tx1"/>
                </a:solidFill>
                <a:latin typeface="Centaur" pitchFamily="18" charset="0"/>
              </a:rPr>
              <a:t>country is </a:t>
            </a:r>
            <a:r>
              <a:rPr lang="en-US" sz="2000" dirty="0" smtClean="0">
                <a:solidFill>
                  <a:schemeClr val="tx1"/>
                </a:solidFill>
                <a:latin typeface="Centaur" pitchFamily="18" charset="0"/>
              </a:rPr>
              <a:t>located </a:t>
            </a:r>
            <a:r>
              <a:rPr lang="en-US" sz="2000" dirty="0">
                <a:solidFill>
                  <a:schemeClr val="tx1"/>
                </a:solidFill>
                <a:latin typeface="Centaur" pitchFamily="18" charset="0"/>
              </a:rPr>
              <a:t>on two main islands — the North Island and the South Island — and several dozen smaller islands. </a:t>
            </a:r>
            <a:r>
              <a:rPr lang="en-US" sz="2000" dirty="0" smtClean="0">
                <a:solidFill>
                  <a:schemeClr val="tx1"/>
                </a:solidFill>
                <a:latin typeface="Centaur" pitchFamily="18" charset="0"/>
              </a:rPr>
              <a:t>The majority </a:t>
            </a:r>
            <a:r>
              <a:rPr lang="en-US" sz="2000" dirty="0">
                <a:solidFill>
                  <a:schemeClr val="tx1"/>
                </a:solidFill>
                <a:latin typeface="Centaur" pitchFamily="18" charset="0"/>
              </a:rPr>
              <a:t>of the smaller islands are hundreds of kilometers from the main ones.</a:t>
            </a:r>
            <a:endParaRPr lang="ru-RU" sz="2000" dirty="0">
              <a:solidFill>
                <a:schemeClr val="tx1"/>
              </a:solidFill>
              <a:latin typeface="Edisson" pitchFamily="2" charset="0"/>
            </a:endParaRPr>
          </a:p>
        </p:txBody>
      </p:sp>
      <p:pic>
        <p:nvPicPr>
          <p:cNvPr id="2057" name="Picture 9" descr="Картинки по запросу new zealand capita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2746" y="485775"/>
            <a:ext cx="4469733" cy="251117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5" name="Picture 7" descr="Картинки по запросу новая зеландия"/>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21508" y="2324607"/>
            <a:ext cx="3934471" cy="245904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9" name="Picture 11" descr="Картинки по запросу new zealan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32041" y="2708920"/>
            <a:ext cx="3224314" cy="194310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21792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1000"/>
                                        <p:tgtEl>
                                          <p:spTgt spid="2053"/>
                                        </p:tgtEl>
                                      </p:cBhvr>
                                    </p:animEffect>
                                    <p:anim calcmode="lin" valueType="num">
                                      <p:cBhvr>
                                        <p:cTn id="14" dur="1000" fill="hold"/>
                                        <p:tgtEl>
                                          <p:spTgt spid="2053"/>
                                        </p:tgtEl>
                                        <p:attrNameLst>
                                          <p:attrName>ppt_x</p:attrName>
                                        </p:attrNameLst>
                                      </p:cBhvr>
                                      <p:tavLst>
                                        <p:tav tm="0">
                                          <p:val>
                                            <p:strVal val="#ppt_x"/>
                                          </p:val>
                                        </p:tav>
                                        <p:tav tm="100000">
                                          <p:val>
                                            <p:strVal val="#ppt_x"/>
                                          </p:val>
                                        </p:tav>
                                      </p:tavLst>
                                    </p:anim>
                                    <p:anim calcmode="lin" valueType="num">
                                      <p:cBhvr>
                                        <p:cTn id="15" dur="1000" fill="hold"/>
                                        <p:tgtEl>
                                          <p:spTgt spid="205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55"/>
                                        </p:tgtEl>
                                        <p:attrNameLst>
                                          <p:attrName>style.visibility</p:attrName>
                                        </p:attrNameLst>
                                      </p:cBhvr>
                                      <p:to>
                                        <p:strVal val="visible"/>
                                      </p:to>
                                    </p:set>
                                    <p:animEffect transition="in" filter="fade">
                                      <p:cBhvr>
                                        <p:cTn id="19" dur="1000"/>
                                        <p:tgtEl>
                                          <p:spTgt spid="2055"/>
                                        </p:tgtEl>
                                      </p:cBhvr>
                                    </p:animEffect>
                                    <p:anim calcmode="lin" valueType="num">
                                      <p:cBhvr>
                                        <p:cTn id="20" dur="1000" fill="hold"/>
                                        <p:tgtEl>
                                          <p:spTgt spid="2055"/>
                                        </p:tgtEl>
                                        <p:attrNameLst>
                                          <p:attrName>ppt_x</p:attrName>
                                        </p:attrNameLst>
                                      </p:cBhvr>
                                      <p:tavLst>
                                        <p:tav tm="0">
                                          <p:val>
                                            <p:strVal val="#ppt_x"/>
                                          </p:val>
                                        </p:tav>
                                        <p:tav tm="100000">
                                          <p:val>
                                            <p:strVal val="#ppt_x"/>
                                          </p:val>
                                        </p:tav>
                                      </p:tavLst>
                                    </p:anim>
                                    <p:anim calcmode="lin" valueType="num">
                                      <p:cBhvr>
                                        <p:cTn id="21" dur="1000" fill="hold"/>
                                        <p:tgtEl>
                                          <p:spTgt spid="205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059"/>
                                        </p:tgtEl>
                                        <p:attrNameLst>
                                          <p:attrName>style.visibility</p:attrName>
                                        </p:attrNameLst>
                                      </p:cBhvr>
                                      <p:to>
                                        <p:strVal val="visible"/>
                                      </p:to>
                                    </p:set>
                                    <p:animEffect transition="in" filter="fade">
                                      <p:cBhvr>
                                        <p:cTn id="25" dur="1000"/>
                                        <p:tgtEl>
                                          <p:spTgt spid="2059"/>
                                        </p:tgtEl>
                                      </p:cBhvr>
                                    </p:animEffect>
                                    <p:anim calcmode="lin" valueType="num">
                                      <p:cBhvr>
                                        <p:cTn id="26" dur="1000" fill="hold"/>
                                        <p:tgtEl>
                                          <p:spTgt spid="2059"/>
                                        </p:tgtEl>
                                        <p:attrNameLst>
                                          <p:attrName>ppt_x</p:attrName>
                                        </p:attrNameLst>
                                      </p:cBhvr>
                                      <p:tavLst>
                                        <p:tav tm="0">
                                          <p:val>
                                            <p:strVal val="#ppt_x"/>
                                          </p:val>
                                        </p:tav>
                                        <p:tav tm="100000">
                                          <p:val>
                                            <p:strVal val="#ppt_x"/>
                                          </p:val>
                                        </p:tav>
                                      </p:tavLst>
                                    </p:anim>
                                    <p:anim calcmode="lin" valueType="num">
                                      <p:cBhvr>
                                        <p:cTn id="27" dur="1000" fill="hold"/>
                                        <p:tgtEl>
                                          <p:spTgt spid="205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057"/>
                                        </p:tgtEl>
                                        <p:attrNameLst>
                                          <p:attrName>style.visibility</p:attrName>
                                        </p:attrNameLst>
                                      </p:cBhvr>
                                      <p:to>
                                        <p:strVal val="visible"/>
                                      </p:to>
                                    </p:set>
                                    <p:animEffect transition="in" filter="fade">
                                      <p:cBhvr>
                                        <p:cTn id="31" dur="1000"/>
                                        <p:tgtEl>
                                          <p:spTgt spid="2057"/>
                                        </p:tgtEl>
                                      </p:cBhvr>
                                    </p:animEffect>
                                    <p:anim calcmode="lin" valueType="num">
                                      <p:cBhvr>
                                        <p:cTn id="32" dur="1000" fill="hold"/>
                                        <p:tgtEl>
                                          <p:spTgt spid="2057"/>
                                        </p:tgtEl>
                                        <p:attrNameLst>
                                          <p:attrName>ppt_x</p:attrName>
                                        </p:attrNameLst>
                                      </p:cBhvr>
                                      <p:tavLst>
                                        <p:tav tm="0">
                                          <p:val>
                                            <p:strVal val="#ppt_x"/>
                                          </p:val>
                                        </p:tav>
                                        <p:tav tm="100000">
                                          <p:val>
                                            <p:strVal val="#ppt_x"/>
                                          </p:val>
                                        </p:tav>
                                      </p:tavLst>
                                    </p:anim>
                                    <p:anim calcmode="lin" valueType="num">
                                      <p:cBhvr>
                                        <p:cTn id="33" dur="1000" fill="hold"/>
                                        <p:tgtEl>
                                          <p:spTgt spid="20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107" y="0"/>
            <a:ext cx="91771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251520" y="5589240"/>
            <a:ext cx="8568952" cy="1123712"/>
          </a:xfrm>
          <a:prstGeom prst="roundRect">
            <a:avLst/>
          </a:prstGeom>
          <a:solidFill>
            <a:srgbClr val="CCECFF">
              <a:alpha val="39000"/>
            </a:srgbClr>
          </a:solidFill>
          <a:ln w="9525"/>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Wingdings" pitchFamily="2" charset="2"/>
              <a:buChar char="v"/>
            </a:pPr>
            <a:r>
              <a:rPr lang="en-US" sz="2000" dirty="0">
                <a:latin typeface="Centaur" pitchFamily="18" charset="0"/>
                <a:cs typeface="Times New Roman" pitchFamily="18" charset="0"/>
              </a:rPr>
              <a:t>Wellington is the capital of New Zealand and Auckland is the largest city. English is the official language of New Zealand and is spoken throughout the country. Many native people speak their own language» Maori, in addition to English.</a:t>
            </a:r>
            <a:endParaRPr lang="ru-RU" sz="2000" dirty="0">
              <a:latin typeface="Times New Roman" pitchFamily="18" charset="0"/>
              <a:cs typeface="Times New Roman" pitchFamily="18" charset="0"/>
            </a:endParaRPr>
          </a:p>
        </p:txBody>
      </p:sp>
      <p:pic>
        <p:nvPicPr>
          <p:cNvPr id="1030" name="Picture 6" descr="Картинки по запросу Auckla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2610" y="1844824"/>
            <a:ext cx="3727862" cy="345689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Aucklan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1640" y="2708920"/>
            <a:ext cx="4110041" cy="273546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Картинки по запросу wellington cit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2511" y="260649"/>
            <a:ext cx="4674347" cy="273630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6149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barn(inVertical)">
                                      <p:cBhvr>
                                        <p:cTn id="11" dur="500"/>
                                        <p:tgtEl>
                                          <p:spTgt spid="103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107" y="0"/>
            <a:ext cx="91771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с одним скругленным углом 4"/>
          <p:cNvSpPr/>
          <p:nvPr/>
        </p:nvSpPr>
        <p:spPr>
          <a:xfrm>
            <a:off x="270970" y="188640"/>
            <a:ext cx="8568952" cy="2246769"/>
          </a:xfrm>
          <a:prstGeom prst="round1Rect">
            <a:avLst/>
          </a:prstGeom>
          <a:solidFill>
            <a:srgbClr val="CCECFF">
              <a:alpha val="39000"/>
            </a:srgbClr>
          </a:solidFill>
          <a:ln w="9525"/>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Wingdings" pitchFamily="2" charset="2"/>
              <a:buChar char="v"/>
            </a:pPr>
            <a:r>
              <a:rPr lang="en-US" sz="2000" dirty="0">
                <a:latin typeface="Centaur" pitchFamily="18" charset="0"/>
              </a:rPr>
              <a:t>The country once belonged to the British empire. Today it is an independent member of the Commonwealth of Nations, an association of Britain and a number of its former colonies.</a:t>
            </a:r>
          </a:p>
          <a:p>
            <a:pPr marL="342900" indent="-342900" algn="just">
              <a:buFont typeface="Wingdings" pitchFamily="2" charset="2"/>
              <a:buChar char="v"/>
            </a:pPr>
            <a:r>
              <a:rPr lang="en-US" sz="2000" dirty="0">
                <a:latin typeface="Centaur" pitchFamily="18" charset="0"/>
              </a:rPr>
              <a:t>New Zealand </a:t>
            </a:r>
            <a:r>
              <a:rPr lang="en-US" sz="2000" dirty="0" smtClean="0">
                <a:latin typeface="Centaur" pitchFamily="18" charset="0"/>
              </a:rPr>
              <a:t>is famous for being </a:t>
            </a:r>
            <a:r>
              <a:rPr lang="en-US" sz="2000" dirty="0">
                <a:latin typeface="Centaur" pitchFamily="18" charset="0"/>
              </a:rPr>
              <a:t>a constitutional monarchy. The British Monarch, Queen Elizabeth II of the United Kingdom, is the monarch of New Zealand. She appoints a governor general to represent her, but the governor general has little power. The legislation, prime minister, and Cabinet run the national government.</a:t>
            </a:r>
          </a:p>
        </p:txBody>
      </p:sp>
      <p:pic>
        <p:nvPicPr>
          <p:cNvPr id="2052" name="Picture 4" descr="Картинки по запросу queen elizabeth ii new zeala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608" y="2528900"/>
            <a:ext cx="3312368" cy="414046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Картинки по запросу queen elizabeth ii new zealan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5936" y="2636912"/>
            <a:ext cx="4405813" cy="220290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Картинки по запросу queen elizabeth ii new zealand"/>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211960" y="4725143"/>
            <a:ext cx="3638097" cy="181420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7190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down)">
                                      <p:cBhvr>
                                        <p:cTn id="11" dur="500"/>
                                        <p:tgtEl>
                                          <p:spTgt spid="205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wipe(down)">
                                      <p:cBhvr>
                                        <p:cTn id="15" dur="500"/>
                                        <p:tgtEl>
                                          <p:spTgt spid="205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wipe(down)">
                                      <p:cBhvr>
                                        <p:cTn id="19"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107" y="0"/>
            <a:ext cx="91771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с двумя скругленными противолежащими углами 4"/>
          <p:cNvSpPr/>
          <p:nvPr/>
        </p:nvSpPr>
        <p:spPr>
          <a:xfrm>
            <a:off x="107504" y="4941168"/>
            <a:ext cx="8856984" cy="1804749"/>
          </a:xfrm>
          <a:prstGeom prst="round2DiagRect">
            <a:avLst/>
          </a:prstGeom>
          <a:solidFill>
            <a:srgbClr val="66CCFF">
              <a:alpha val="48000"/>
            </a:srgbClr>
          </a:solidFill>
          <a:ln w="9525"/>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Wingdings" pitchFamily="2" charset="2"/>
              <a:buChar char="v"/>
            </a:pPr>
            <a:r>
              <a:rPr lang="en-US" sz="2000" dirty="0">
                <a:latin typeface="Centaur" pitchFamily="18" charset="0"/>
              </a:rPr>
              <a:t>Britain gave New Zealand a constitution in 1852, when it was a British colony. But through the years the New Zealand legislature has changed almost all its provisions. Today, the nation has no written constitution</a:t>
            </a:r>
            <a:r>
              <a:rPr lang="en-US" sz="2000" dirty="0" smtClean="0">
                <a:latin typeface="Centaur" pitchFamily="18" charset="0"/>
              </a:rPr>
              <a:t>.</a:t>
            </a:r>
          </a:p>
          <a:p>
            <a:pPr marL="342900" indent="-342900" algn="just">
              <a:buFont typeface="Wingdings" pitchFamily="2" charset="2"/>
              <a:buChar char="v"/>
            </a:pPr>
            <a:r>
              <a:rPr lang="en-US" sz="2000" dirty="0">
                <a:latin typeface="Centaur" pitchFamily="18" charset="0"/>
              </a:rPr>
              <a:t>The first people who settled in New Zealand were a brown-skinned people called Maoris. They came from Polynesian islands located northeast of New Zealand. </a:t>
            </a:r>
            <a:endParaRPr lang="ru-RU" sz="2000" dirty="0"/>
          </a:p>
        </p:txBody>
      </p:sp>
      <p:pic>
        <p:nvPicPr>
          <p:cNvPr id="3074" name="Picture 2" descr="Картинки по запросу queen elizabeth ii new zeal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1029" y="219274"/>
            <a:ext cx="8088833" cy="454402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7190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107" y="0"/>
            <a:ext cx="91771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с двумя скругленными соседними углами 4"/>
          <p:cNvSpPr/>
          <p:nvPr/>
        </p:nvSpPr>
        <p:spPr>
          <a:xfrm>
            <a:off x="198962" y="5661248"/>
            <a:ext cx="8712968" cy="1064776"/>
          </a:xfrm>
          <a:prstGeom prst="round2SameRect">
            <a:avLst/>
          </a:prstGeom>
          <a:solidFill>
            <a:srgbClr val="66FFFF">
              <a:alpha val="32000"/>
            </a:srgbClr>
          </a:solidFill>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Wingdings" pitchFamily="2" charset="2"/>
              <a:buChar char="v"/>
            </a:pPr>
            <a:r>
              <a:rPr lang="en-US" sz="2000" dirty="0" smtClean="0">
                <a:latin typeface="Centaur" pitchFamily="18" charset="0"/>
              </a:rPr>
              <a:t>The </a:t>
            </a:r>
            <a:r>
              <a:rPr lang="en-US" sz="2000" dirty="0">
                <a:latin typeface="Centaur" pitchFamily="18" charset="0"/>
              </a:rPr>
              <a:t>country was discovered by Europeans in 1642, but they did not start to settle in the islands until the late 1700's. Today, most New Zealanders are descendants of the early European settlers. Maoris make up about 12 % of the country's </a:t>
            </a:r>
            <a:r>
              <a:rPr lang="en-US" sz="2000" dirty="0" smtClean="0">
                <a:latin typeface="Centaur" pitchFamily="18" charset="0"/>
              </a:rPr>
              <a:t>population.</a:t>
            </a:r>
            <a:endParaRPr lang="ru-RU" sz="2000" dirty="0"/>
          </a:p>
        </p:txBody>
      </p:sp>
      <p:sp>
        <p:nvSpPr>
          <p:cNvPr id="6" name="AutoShape 8" descr="Похожее изображ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Похожее изображени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2" descr="Похожее изображение"/>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 name="Объект 8"/>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31639" y="3315024"/>
            <a:ext cx="6264697" cy="222102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descr="Картинки по запросу new zealand peop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375" y="237872"/>
            <a:ext cx="4687689" cy="312665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Картинки по запросу new zealand peop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24358" y="377351"/>
            <a:ext cx="3780090" cy="276361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7190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500" fill="hold"/>
                                        <p:tgtEl>
                                          <p:spTgt spid="4098"/>
                                        </p:tgtEl>
                                        <p:attrNameLst>
                                          <p:attrName>ppt_w</p:attrName>
                                        </p:attrNameLst>
                                      </p:cBhvr>
                                      <p:tavLst>
                                        <p:tav tm="0">
                                          <p:val>
                                            <p:fltVal val="0"/>
                                          </p:val>
                                        </p:tav>
                                        <p:tav tm="100000">
                                          <p:val>
                                            <p:strVal val="#ppt_w"/>
                                          </p:val>
                                        </p:tav>
                                      </p:tavLst>
                                    </p:anim>
                                    <p:anim calcmode="lin" valueType="num">
                                      <p:cBhvr>
                                        <p:cTn id="20" dur="500" fill="hold"/>
                                        <p:tgtEl>
                                          <p:spTgt spid="4098"/>
                                        </p:tgtEl>
                                        <p:attrNameLst>
                                          <p:attrName>ppt_h</p:attrName>
                                        </p:attrNameLst>
                                      </p:cBhvr>
                                      <p:tavLst>
                                        <p:tav tm="0">
                                          <p:val>
                                            <p:fltVal val="0"/>
                                          </p:val>
                                        </p:tav>
                                        <p:tav tm="100000">
                                          <p:val>
                                            <p:strVal val="#ppt_h"/>
                                          </p:val>
                                        </p:tav>
                                      </p:tavLst>
                                    </p:anim>
                                    <p:animEffect transition="in" filter="fade">
                                      <p:cBhvr>
                                        <p:cTn id="21" dur="500"/>
                                        <p:tgtEl>
                                          <p:spTgt spid="409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p:cTn id="25" dur="500" fill="hold"/>
                                        <p:tgtEl>
                                          <p:spTgt spid="4100"/>
                                        </p:tgtEl>
                                        <p:attrNameLst>
                                          <p:attrName>ppt_w</p:attrName>
                                        </p:attrNameLst>
                                      </p:cBhvr>
                                      <p:tavLst>
                                        <p:tav tm="0">
                                          <p:val>
                                            <p:fltVal val="0"/>
                                          </p:val>
                                        </p:tav>
                                        <p:tav tm="100000">
                                          <p:val>
                                            <p:strVal val="#ppt_w"/>
                                          </p:val>
                                        </p:tav>
                                      </p:tavLst>
                                    </p:anim>
                                    <p:anim calcmode="lin" valueType="num">
                                      <p:cBhvr>
                                        <p:cTn id="26" dur="500" fill="hold"/>
                                        <p:tgtEl>
                                          <p:spTgt spid="4100"/>
                                        </p:tgtEl>
                                        <p:attrNameLst>
                                          <p:attrName>ppt_h</p:attrName>
                                        </p:attrNameLst>
                                      </p:cBhvr>
                                      <p:tavLst>
                                        <p:tav tm="0">
                                          <p:val>
                                            <p:fltVal val="0"/>
                                          </p:val>
                                        </p:tav>
                                        <p:tav tm="100000">
                                          <p:val>
                                            <p:strVal val="#ppt_h"/>
                                          </p:val>
                                        </p:tav>
                                      </p:tavLst>
                                    </p:anim>
                                    <p:animEffect transition="in" filter="fade">
                                      <p:cBhvr>
                                        <p:cTn id="2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107" y="0"/>
            <a:ext cx="91771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с одним скругленным углом 4"/>
          <p:cNvSpPr/>
          <p:nvPr/>
        </p:nvSpPr>
        <p:spPr>
          <a:xfrm>
            <a:off x="179512" y="260648"/>
            <a:ext cx="8712968" cy="1631216"/>
          </a:xfrm>
          <a:prstGeom prst="round1Rect">
            <a:avLst/>
          </a:prstGeom>
          <a:solidFill>
            <a:srgbClr val="3399FF">
              <a:alpha val="24000"/>
            </a:srgbClr>
          </a:solidFill>
          <a:ln w="9525"/>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Wingdings" pitchFamily="2" charset="2"/>
              <a:buChar char="v"/>
            </a:pPr>
            <a:r>
              <a:rPr lang="en-US" sz="2000" dirty="0">
                <a:latin typeface="Centaur" pitchFamily="18" charset="0"/>
              </a:rPr>
              <a:t>New Zealand has one of the highest standard of living in the world. For many years, the economy of the country depended largely on agriculture. Today agriculture, manufacturing, and service industries are all important to the economy. New Zealand's economy depends on trade with many countries — Australia, Britain, Japan and the United States.</a:t>
            </a:r>
            <a:endParaRPr lang="ru-RU" sz="2000" dirty="0"/>
          </a:p>
        </p:txBody>
      </p:sp>
      <p:pic>
        <p:nvPicPr>
          <p:cNvPr id="5122" name="Picture 2" descr="Картинки по запросу new zealand's econom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2111389"/>
            <a:ext cx="5760640" cy="455189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Картинки по запросу new zealand's econom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5367" y="4066509"/>
            <a:ext cx="2983098" cy="217080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Картинки по запросу new zealand's econom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92080" y="1628800"/>
            <a:ext cx="3744416" cy="252028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7190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1000" fill="hold"/>
                                        <p:tgtEl>
                                          <p:spTgt spid="5122"/>
                                        </p:tgtEl>
                                        <p:attrNameLst>
                                          <p:attrName>ppt_w</p:attrName>
                                        </p:attrNameLst>
                                      </p:cBhvr>
                                      <p:tavLst>
                                        <p:tav tm="0">
                                          <p:val>
                                            <p:fltVal val="0"/>
                                          </p:val>
                                        </p:tav>
                                        <p:tav tm="100000">
                                          <p:val>
                                            <p:strVal val="#ppt_w"/>
                                          </p:val>
                                        </p:tav>
                                      </p:tavLst>
                                    </p:anim>
                                    <p:anim calcmode="lin" valueType="num">
                                      <p:cBhvr>
                                        <p:cTn id="15" dur="1000" fill="hold"/>
                                        <p:tgtEl>
                                          <p:spTgt spid="5122"/>
                                        </p:tgtEl>
                                        <p:attrNameLst>
                                          <p:attrName>ppt_h</p:attrName>
                                        </p:attrNameLst>
                                      </p:cBhvr>
                                      <p:tavLst>
                                        <p:tav tm="0">
                                          <p:val>
                                            <p:fltVal val="0"/>
                                          </p:val>
                                        </p:tav>
                                        <p:tav tm="100000">
                                          <p:val>
                                            <p:strVal val="#ppt_h"/>
                                          </p:val>
                                        </p:tav>
                                      </p:tavLst>
                                    </p:anim>
                                    <p:anim calcmode="lin" valueType="num">
                                      <p:cBhvr>
                                        <p:cTn id="16" dur="1000" fill="hold"/>
                                        <p:tgtEl>
                                          <p:spTgt spid="5122"/>
                                        </p:tgtEl>
                                        <p:attrNameLst>
                                          <p:attrName>style.rotation</p:attrName>
                                        </p:attrNameLst>
                                      </p:cBhvr>
                                      <p:tavLst>
                                        <p:tav tm="0">
                                          <p:val>
                                            <p:fltVal val="90"/>
                                          </p:val>
                                        </p:tav>
                                        <p:tav tm="100000">
                                          <p:val>
                                            <p:fltVal val="0"/>
                                          </p:val>
                                        </p:tav>
                                      </p:tavLst>
                                    </p:anim>
                                    <p:animEffect transition="in" filter="fade">
                                      <p:cBhvr>
                                        <p:cTn id="17" dur="1000"/>
                                        <p:tgtEl>
                                          <p:spTgt spid="5122"/>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5126"/>
                                        </p:tgtEl>
                                        <p:attrNameLst>
                                          <p:attrName>style.visibility</p:attrName>
                                        </p:attrNameLst>
                                      </p:cBhvr>
                                      <p:to>
                                        <p:strVal val="visible"/>
                                      </p:to>
                                    </p:set>
                                    <p:anim calcmode="lin" valueType="num">
                                      <p:cBhvr>
                                        <p:cTn id="21" dur="1000" fill="hold"/>
                                        <p:tgtEl>
                                          <p:spTgt spid="5126"/>
                                        </p:tgtEl>
                                        <p:attrNameLst>
                                          <p:attrName>ppt_w</p:attrName>
                                        </p:attrNameLst>
                                      </p:cBhvr>
                                      <p:tavLst>
                                        <p:tav tm="0">
                                          <p:val>
                                            <p:fltVal val="0"/>
                                          </p:val>
                                        </p:tav>
                                        <p:tav tm="100000">
                                          <p:val>
                                            <p:strVal val="#ppt_w"/>
                                          </p:val>
                                        </p:tav>
                                      </p:tavLst>
                                    </p:anim>
                                    <p:anim calcmode="lin" valueType="num">
                                      <p:cBhvr>
                                        <p:cTn id="22" dur="1000" fill="hold"/>
                                        <p:tgtEl>
                                          <p:spTgt spid="5126"/>
                                        </p:tgtEl>
                                        <p:attrNameLst>
                                          <p:attrName>ppt_h</p:attrName>
                                        </p:attrNameLst>
                                      </p:cBhvr>
                                      <p:tavLst>
                                        <p:tav tm="0">
                                          <p:val>
                                            <p:fltVal val="0"/>
                                          </p:val>
                                        </p:tav>
                                        <p:tav tm="100000">
                                          <p:val>
                                            <p:strVal val="#ppt_h"/>
                                          </p:val>
                                        </p:tav>
                                      </p:tavLst>
                                    </p:anim>
                                    <p:anim calcmode="lin" valueType="num">
                                      <p:cBhvr>
                                        <p:cTn id="23" dur="1000" fill="hold"/>
                                        <p:tgtEl>
                                          <p:spTgt spid="5126"/>
                                        </p:tgtEl>
                                        <p:attrNameLst>
                                          <p:attrName>style.rotation</p:attrName>
                                        </p:attrNameLst>
                                      </p:cBhvr>
                                      <p:tavLst>
                                        <p:tav tm="0">
                                          <p:val>
                                            <p:fltVal val="90"/>
                                          </p:val>
                                        </p:tav>
                                        <p:tav tm="100000">
                                          <p:val>
                                            <p:fltVal val="0"/>
                                          </p:val>
                                        </p:tav>
                                      </p:tavLst>
                                    </p:anim>
                                    <p:animEffect transition="in" filter="fade">
                                      <p:cBhvr>
                                        <p:cTn id="24" dur="1000"/>
                                        <p:tgtEl>
                                          <p:spTgt spid="5126"/>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124"/>
                                        </p:tgtEl>
                                        <p:attrNameLst>
                                          <p:attrName>style.visibility</p:attrName>
                                        </p:attrNameLst>
                                      </p:cBhvr>
                                      <p:to>
                                        <p:strVal val="visible"/>
                                      </p:to>
                                    </p:set>
                                    <p:anim calcmode="lin" valueType="num">
                                      <p:cBhvr>
                                        <p:cTn id="28" dur="1000" fill="hold"/>
                                        <p:tgtEl>
                                          <p:spTgt spid="5124"/>
                                        </p:tgtEl>
                                        <p:attrNameLst>
                                          <p:attrName>ppt_w</p:attrName>
                                        </p:attrNameLst>
                                      </p:cBhvr>
                                      <p:tavLst>
                                        <p:tav tm="0">
                                          <p:val>
                                            <p:fltVal val="0"/>
                                          </p:val>
                                        </p:tav>
                                        <p:tav tm="100000">
                                          <p:val>
                                            <p:strVal val="#ppt_w"/>
                                          </p:val>
                                        </p:tav>
                                      </p:tavLst>
                                    </p:anim>
                                    <p:anim calcmode="lin" valueType="num">
                                      <p:cBhvr>
                                        <p:cTn id="29" dur="1000" fill="hold"/>
                                        <p:tgtEl>
                                          <p:spTgt spid="5124"/>
                                        </p:tgtEl>
                                        <p:attrNameLst>
                                          <p:attrName>ppt_h</p:attrName>
                                        </p:attrNameLst>
                                      </p:cBhvr>
                                      <p:tavLst>
                                        <p:tav tm="0">
                                          <p:val>
                                            <p:fltVal val="0"/>
                                          </p:val>
                                        </p:tav>
                                        <p:tav tm="100000">
                                          <p:val>
                                            <p:strVal val="#ppt_h"/>
                                          </p:val>
                                        </p:tav>
                                      </p:tavLst>
                                    </p:anim>
                                    <p:anim calcmode="lin" valueType="num">
                                      <p:cBhvr>
                                        <p:cTn id="30" dur="1000" fill="hold"/>
                                        <p:tgtEl>
                                          <p:spTgt spid="5124"/>
                                        </p:tgtEl>
                                        <p:attrNameLst>
                                          <p:attrName>style.rotation</p:attrName>
                                        </p:attrNameLst>
                                      </p:cBhvr>
                                      <p:tavLst>
                                        <p:tav tm="0">
                                          <p:val>
                                            <p:fltVal val="90"/>
                                          </p:val>
                                        </p:tav>
                                        <p:tav tm="100000">
                                          <p:val>
                                            <p:fltVal val="0"/>
                                          </p:val>
                                        </p:tav>
                                      </p:tavLst>
                                    </p:anim>
                                    <p:animEffect transition="in" filter="fade">
                                      <p:cBhvr>
                                        <p:cTn id="31"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107" y="0"/>
            <a:ext cx="91771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Картинки по запросу new zealand's economy"/>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7832"/>
          <a:stretch/>
        </p:blipFill>
        <p:spPr bwMode="auto">
          <a:xfrm>
            <a:off x="179512" y="188640"/>
            <a:ext cx="8784976" cy="652194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0459" y="4581128"/>
            <a:ext cx="927165" cy="52322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latin typeface="Times New Roman" pitchFamily="18" charset="0"/>
                <a:cs typeface="Times New Roman" pitchFamily="18" charset="0"/>
              </a:rPr>
              <a:t>2015</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13771221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107" y="0"/>
            <a:ext cx="91771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26954" y="5373216"/>
            <a:ext cx="8856984" cy="1323439"/>
          </a:xfrm>
          <a:prstGeom prst="rect">
            <a:avLst/>
          </a:prstGeom>
          <a:solidFill>
            <a:srgbClr val="CCFFFF">
              <a:alpha val="31000"/>
            </a:srgbClr>
          </a:solidFill>
          <a:ln w="952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Wingdings" pitchFamily="2" charset="2"/>
              <a:buChar char="v"/>
            </a:pPr>
            <a:r>
              <a:rPr lang="en-US" sz="2000" dirty="0">
                <a:latin typeface="Centaur" pitchFamily="18" charset="0"/>
                <a:cs typeface="Times New Roman" pitchFamily="18" charset="0"/>
              </a:rPr>
              <a:t>South Island is larger than North Island and has the highest mountains. There you can find the snow-capped Southern Alps, rising 3.764 metres to the tip of Mount Cook (named after Captain Cook, of course, because he visited the islands before sailing on westwards and discovering the eastern coast of Australia).</a:t>
            </a:r>
            <a:endParaRPr lang="ru-RU" sz="2000" dirty="0">
              <a:latin typeface="Times New Roman" pitchFamily="18" charset="0"/>
              <a:cs typeface="Times New Roman" pitchFamily="18" charset="0"/>
            </a:endParaRPr>
          </a:p>
        </p:txBody>
      </p:sp>
      <p:pic>
        <p:nvPicPr>
          <p:cNvPr id="11266" name="Picture 2" descr="Картинки по запросу new zealand's Southern Alp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954" y="188641"/>
            <a:ext cx="5165126" cy="357081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68" name="Picture 4" descr="Картинки по запросу the tip of Mount Coo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9562" y="2348880"/>
            <a:ext cx="4349932" cy="290284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70" name="Picture 6" descr="Картинки по запросу new zealand mountai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6578" y="3271629"/>
            <a:ext cx="4571446" cy="180026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72" name="Picture 8" descr="Картинки по запросу new zealand mountain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32040" y="476672"/>
            <a:ext cx="3718447" cy="237626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13930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fade">
                                      <p:cBhvr>
                                        <p:cTn id="11" dur="500"/>
                                        <p:tgtEl>
                                          <p:spTgt spid="1126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fade">
                                      <p:cBhvr>
                                        <p:cTn id="15" dur="500"/>
                                        <p:tgtEl>
                                          <p:spTgt spid="1126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270"/>
                                        </p:tgtEl>
                                        <p:attrNameLst>
                                          <p:attrName>style.visibility</p:attrName>
                                        </p:attrNameLst>
                                      </p:cBhvr>
                                      <p:to>
                                        <p:strVal val="visible"/>
                                      </p:to>
                                    </p:set>
                                    <p:animEffect transition="in" filter="fade">
                                      <p:cBhvr>
                                        <p:cTn id="19" dur="500"/>
                                        <p:tgtEl>
                                          <p:spTgt spid="1127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fade">
                                      <p:cBhvr>
                                        <p:cTn id="23"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TotalTime>
  <Words>642</Words>
  <Application>Microsoft Office PowerPoint</Application>
  <PresentationFormat>Экран (4:3)</PresentationFormat>
  <Paragraphs>17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Ksena</dc:creator>
  <cp:lastModifiedBy>Maksim Kitskaylo</cp:lastModifiedBy>
  <cp:revision>25</cp:revision>
  <dcterms:created xsi:type="dcterms:W3CDTF">2016-12-09T19:05:37Z</dcterms:created>
  <dcterms:modified xsi:type="dcterms:W3CDTF">2018-03-31T19:24:25Z</dcterms:modified>
</cp:coreProperties>
</file>