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F52C-8EEE-4E95-8DF1-645F4DEE493B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4D90-9E05-4CCE-8320-E2006B59B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8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77137C-7C19-4355-9006-A0C6B334D2D1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1C810B-2BC6-4E21-975D-76B67094B9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61048"/>
            <a:ext cx="4680520" cy="2073617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Підготувала презентацію: </a:t>
            </a:r>
          </a:p>
          <a:p>
            <a:r>
              <a:rPr lang="uk-UA" sz="2800" b="1" dirty="0" smtClean="0"/>
              <a:t>Студентка 105 групи </a:t>
            </a:r>
          </a:p>
          <a:p>
            <a:r>
              <a:rPr lang="uk-UA" sz="2800" b="1" dirty="0" err="1" smtClean="0"/>
              <a:t>Рикунова</a:t>
            </a:r>
            <a:r>
              <a:rPr lang="uk-UA" sz="2800" b="1" dirty="0" smtClean="0"/>
              <a:t>  Дар’я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7" y="476673"/>
            <a:ext cx="6984776" cy="20882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i="1" dirty="0" smtClean="0"/>
              <a:t>ПРЕЗЕНТАЦ</a:t>
            </a:r>
            <a:r>
              <a:rPr lang="uk-UA" sz="4400" i="1" dirty="0" smtClean="0"/>
              <a:t>ІЯ НА ТЕМУ: </a:t>
            </a:r>
            <a:r>
              <a:rPr lang="uk-UA" dirty="0" smtClean="0"/>
              <a:t>«М.Хвильовий-Я(Романтика)»</a:t>
            </a:r>
            <a:endParaRPr lang="ru-RU" dirty="0"/>
          </a:p>
        </p:txBody>
      </p:sp>
      <p:pic>
        <p:nvPicPr>
          <p:cNvPr id="1026" name="Picture 2" descr="C:\Users\даринка.Lenova\Desktop\Микола-Хвильовий-Я-Романтика-скороч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35" y="2914139"/>
            <a:ext cx="2337048" cy="36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3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4770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Присвята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2000" b="1" u="sng" dirty="0"/>
              <a:t>«</a:t>
            </a:r>
            <a:r>
              <a:rPr lang="ru-RU" sz="2000" b="1" u="sng" dirty="0" err="1"/>
              <a:t>Цвітові</a:t>
            </a:r>
            <a:r>
              <a:rPr lang="ru-RU" sz="2000" b="1" u="sng" dirty="0"/>
              <a:t> </a:t>
            </a:r>
            <a:r>
              <a:rPr lang="ru-RU" sz="2000" b="1" u="sng" dirty="0" err="1"/>
              <a:t>яблуні</a:t>
            </a:r>
            <a:r>
              <a:rPr lang="ru-RU" sz="2000" b="1" u="sng" dirty="0"/>
              <a:t>». </a:t>
            </a:r>
            <a:r>
              <a:rPr lang="ru-RU" sz="2000" dirty="0"/>
              <a:t>М. </a:t>
            </a:r>
            <a:r>
              <a:rPr lang="ru-RU" sz="2000" dirty="0" err="1"/>
              <a:t>Хвильовий</a:t>
            </a:r>
            <a:r>
              <a:rPr lang="ru-RU" sz="2000" dirty="0"/>
              <a:t> </a:t>
            </a:r>
            <a:r>
              <a:rPr lang="ru-RU" sz="2000" dirty="0" err="1"/>
              <a:t>присвятив</a:t>
            </a:r>
            <a:r>
              <a:rPr lang="ru-RU" sz="2000" dirty="0"/>
              <a:t> </a:t>
            </a:r>
            <a:r>
              <a:rPr lang="ru-RU" sz="2000" dirty="0" err="1"/>
              <a:t>новелу</a:t>
            </a:r>
            <a:r>
              <a:rPr lang="ru-RU" sz="2000" dirty="0"/>
              <a:t> «Я (Романтика)» «</a:t>
            </a:r>
            <a:r>
              <a:rPr lang="ru-RU" sz="2000" dirty="0" err="1"/>
              <a:t>Цвітові</a:t>
            </a:r>
            <a:r>
              <a:rPr lang="ru-RU" sz="2000" dirty="0"/>
              <a:t> </a:t>
            </a:r>
            <a:r>
              <a:rPr lang="ru-RU" sz="2000" dirty="0" err="1"/>
              <a:t>яблуні</a:t>
            </a:r>
            <a:r>
              <a:rPr lang="ru-RU" sz="2000" dirty="0"/>
              <a:t>» М. </a:t>
            </a:r>
            <a:r>
              <a:rPr lang="ru-RU" sz="2000" dirty="0" err="1"/>
              <a:t>Коцюбинського</a:t>
            </a:r>
            <a:r>
              <a:rPr lang="ru-RU" sz="2000" dirty="0"/>
              <a:t>. </a:t>
            </a:r>
            <a:r>
              <a:rPr lang="ru-RU" sz="2000" dirty="0" err="1"/>
              <a:t>По-перше</a:t>
            </a:r>
            <a:r>
              <a:rPr lang="ru-RU" sz="2000" dirty="0"/>
              <a:t>, М. </a:t>
            </a:r>
            <a:r>
              <a:rPr lang="ru-RU" sz="2000" dirty="0" err="1"/>
              <a:t>Хвильовий-прозаїк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пильним</a:t>
            </a:r>
            <a:r>
              <a:rPr lang="ru-RU" sz="2000" dirty="0"/>
              <a:t> </a:t>
            </a:r>
            <a:r>
              <a:rPr lang="ru-RU" sz="2000" dirty="0" err="1"/>
              <a:t>учнем</a:t>
            </a:r>
            <a:r>
              <a:rPr lang="ru-RU" sz="2000" dirty="0"/>
              <a:t> М. </a:t>
            </a:r>
            <a:r>
              <a:rPr lang="ru-RU" sz="2000" dirty="0" err="1"/>
              <a:t>Коцюбинського</a:t>
            </a:r>
            <a:r>
              <a:rPr lang="ru-RU" sz="2000" dirty="0"/>
              <a:t>. </a:t>
            </a:r>
            <a:r>
              <a:rPr lang="ru-RU" sz="2000" dirty="0" err="1"/>
              <a:t>По-друге</a:t>
            </a:r>
            <a:r>
              <a:rPr lang="ru-RU" sz="2000" dirty="0"/>
              <a:t>, у «</a:t>
            </a:r>
            <a:r>
              <a:rPr lang="ru-RU" sz="2000" dirty="0" err="1"/>
              <a:t>Цвіті</a:t>
            </a:r>
            <a:r>
              <a:rPr lang="ru-RU" sz="2000" dirty="0"/>
              <a:t> </a:t>
            </a:r>
            <a:r>
              <a:rPr lang="ru-RU" sz="2000" dirty="0" err="1"/>
              <a:t>яблуні</a:t>
            </a:r>
            <a:r>
              <a:rPr lang="ru-RU" sz="2000" dirty="0"/>
              <a:t>» </a:t>
            </a:r>
            <a:r>
              <a:rPr lang="ru-RU" sz="2000" dirty="0" err="1"/>
              <a:t>теж</a:t>
            </a:r>
            <a:r>
              <a:rPr lang="ru-RU" sz="2000" dirty="0"/>
              <a:t> </a:t>
            </a:r>
            <a:r>
              <a:rPr lang="ru-RU" sz="2000" dirty="0" err="1"/>
              <a:t>виведено</a:t>
            </a:r>
            <a:r>
              <a:rPr lang="ru-RU" sz="2000" dirty="0"/>
              <a:t> персонаж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роздвоєною</a:t>
            </a:r>
            <a:r>
              <a:rPr lang="ru-RU" sz="2000" dirty="0"/>
              <a:t> </a:t>
            </a:r>
            <a:r>
              <a:rPr lang="ru-RU" sz="2000" dirty="0" err="1"/>
              <a:t>свідомістю</a:t>
            </a:r>
            <a:r>
              <a:rPr lang="ru-RU" sz="2000" dirty="0"/>
              <a:t>;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письменник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, </a:t>
            </a:r>
            <a:r>
              <a:rPr lang="ru-RU" sz="2000" dirty="0" err="1"/>
              <a:t>переживаючи</a:t>
            </a:r>
            <a:r>
              <a:rPr lang="ru-RU" sz="2000" dirty="0"/>
              <a:t> </a:t>
            </a:r>
            <a:r>
              <a:rPr lang="ru-RU" sz="2000" dirty="0" err="1"/>
              <a:t>трагедію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власної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одночасно</a:t>
            </a:r>
            <a:r>
              <a:rPr lang="ru-RU" sz="2000" dirty="0"/>
              <a:t> </a:t>
            </a:r>
            <a:r>
              <a:rPr lang="ru-RU" sz="2000" dirty="0" err="1"/>
              <a:t>відчуває</a:t>
            </a:r>
            <a:r>
              <a:rPr lang="ru-RU" sz="2000" dirty="0"/>
              <a:t> й муку </a:t>
            </a:r>
            <a:r>
              <a:rPr lang="ru-RU" sz="2000" dirty="0" err="1"/>
              <a:t>батьківських</a:t>
            </a:r>
            <a:r>
              <a:rPr lang="ru-RU" sz="2000" dirty="0"/>
              <a:t> </a:t>
            </a:r>
            <a:r>
              <a:rPr lang="ru-RU" sz="2000" dirty="0" err="1"/>
              <a:t>почуттів</a:t>
            </a:r>
            <a:r>
              <a:rPr lang="ru-RU" sz="2000" dirty="0"/>
              <a:t>, і роботу </a:t>
            </a:r>
            <a:r>
              <a:rPr lang="ru-RU" sz="2000" dirty="0" err="1"/>
              <a:t>письменницької</a:t>
            </a:r>
            <a:r>
              <a:rPr lang="ru-RU" sz="2000" dirty="0"/>
              <a:t> </a:t>
            </a:r>
            <a:r>
              <a:rPr lang="ru-RU" sz="2000" dirty="0" err="1"/>
              <a:t>пам’яті</a:t>
            </a:r>
            <a:r>
              <a:rPr lang="ru-RU" sz="2000" dirty="0"/>
              <a:t>. Для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момент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творчим</a:t>
            </a:r>
            <a:r>
              <a:rPr lang="ru-RU" sz="2000" dirty="0"/>
              <a:t> </a:t>
            </a:r>
            <a:r>
              <a:rPr lang="ru-RU" sz="2000" dirty="0" err="1"/>
              <a:t>матеріалом</a:t>
            </a:r>
            <a:r>
              <a:rPr lang="ru-RU" sz="2000" dirty="0"/>
              <a:t> — поза контролем </a:t>
            </a:r>
            <a:r>
              <a:rPr lang="ru-RU" sz="2000" dirty="0" err="1"/>
              <a:t>свідомості</a:t>
            </a:r>
            <a:r>
              <a:rPr lang="ru-RU" sz="2000" dirty="0"/>
              <a:t>, поза </a:t>
            </a:r>
            <a:r>
              <a:rPr lang="ru-RU" sz="2000" dirty="0" err="1"/>
              <a:t>його</a:t>
            </a:r>
            <a:r>
              <a:rPr lang="ru-RU" sz="2000" dirty="0"/>
              <a:t> волею.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страждає</a:t>
            </a:r>
            <a:r>
              <a:rPr lang="ru-RU" sz="2000" dirty="0"/>
              <a:t>, </a:t>
            </a:r>
            <a:r>
              <a:rPr lang="ru-RU" sz="2000" dirty="0" err="1"/>
              <a:t>зневажає</a:t>
            </a:r>
            <a:r>
              <a:rPr lang="ru-RU" sz="2000" dirty="0"/>
              <a:t> себе, але не </a:t>
            </a:r>
            <a:r>
              <a:rPr lang="ru-RU" sz="2000" dirty="0" err="1"/>
              <a:t>владен</a:t>
            </a:r>
            <a:r>
              <a:rPr lang="ru-RU" sz="2000" dirty="0"/>
              <a:t> будь-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змінити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торжествує</a:t>
            </a:r>
            <a:r>
              <a:rPr lang="ru-RU" sz="2000" dirty="0"/>
              <a:t> в </a:t>
            </a:r>
            <a:r>
              <a:rPr lang="ru-RU" sz="2000" dirty="0" err="1"/>
              <a:t>цій</a:t>
            </a:r>
            <a:r>
              <a:rPr lang="ru-RU" sz="2000" dirty="0"/>
              <a:t> </a:t>
            </a:r>
            <a:r>
              <a:rPr lang="ru-RU" sz="2000" dirty="0" err="1"/>
              <a:t>трагедії</a:t>
            </a:r>
            <a:r>
              <a:rPr lang="ru-RU" sz="2000" dirty="0"/>
              <a:t> </a:t>
            </a:r>
            <a:r>
              <a:rPr lang="ru-RU" sz="2000" dirty="0" err="1"/>
              <a:t>творча</a:t>
            </a:r>
            <a:r>
              <a:rPr lang="ru-RU" sz="2000" dirty="0"/>
              <a:t>, </a:t>
            </a:r>
            <a:r>
              <a:rPr lang="ru-RU" sz="2000" dirty="0" err="1"/>
              <a:t>життєстверджуюча</a:t>
            </a:r>
            <a:r>
              <a:rPr lang="ru-RU" sz="2000" dirty="0"/>
              <a:t> сила. </a:t>
            </a:r>
            <a:r>
              <a:rPr lang="ru-RU" sz="2000" dirty="0" err="1"/>
              <a:t>Письменник</a:t>
            </a:r>
            <a:r>
              <a:rPr lang="ru-RU" sz="2000" dirty="0"/>
              <a:t> </a:t>
            </a:r>
            <a:r>
              <a:rPr lang="ru-RU" sz="2000" dirty="0" err="1"/>
              <a:t>розкриває</a:t>
            </a:r>
            <a:r>
              <a:rPr lang="ru-RU" sz="2000" dirty="0"/>
              <a:t> </a:t>
            </a:r>
            <a:r>
              <a:rPr lang="ru-RU" sz="2000" dirty="0" err="1"/>
              <a:t>глибини</a:t>
            </a:r>
            <a:r>
              <a:rPr lang="ru-RU" sz="2000" dirty="0"/>
              <a:t> </a:t>
            </a:r>
            <a:r>
              <a:rPr lang="ru-RU" sz="2000" dirty="0" err="1"/>
              <a:t>підсвідомості</a:t>
            </a:r>
            <a:r>
              <a:rPr lang="ru-RU" sz="2000" dirty="0"/>
              <a:t> персонажа. Але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показує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сам </a:t>
            </a:r>
            <a:r>
              <a:rPr lang="ru-RU" sz="2000" dirty="0" err="1"/>
              <a:t>несе</a:t>
            </a:r>
            <a:r>
              <a:rPr lang="ru-RU" sz="2000" dirty="0"/>
              <a:t> </a:t>
            </a:r>
            <a:r>
              <a:rPr lang="ru-RU" sz="2000" dirty="0" err="1"/>
              <a:t>повну</a:t>
            </a:r>
            <a:r>
              <a:rPr lang="ru-RU" sz="2000" dirty="0"/>
              <a:t> </a:t>
            </a:r>
            <a:r>
              <a:rPr lang="ru-RU" sz="2000" dirty="0" err="1"/>
              <a:t>відповідальність</a:t>
            </a:r>
            <a:r>
              <a:rPr lang="ru-RU" sz="2000" dirty="0"/>
              <a:t> за </a:t>
            </a:r>
            <a:r>
              <a:rPr lang="ru-RU" sz="2000" dirty="0" err="1"/>
              <a:t>вчинене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вибір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свідомим</a:t>
            </a:r>
            <a:r>
              <a:rPr lang="ru-RU" sz="2000" dirty="0"/>
              <a:t>, і </a:t>
            </a:r>
            <a:r>
              <a:rPr lang="ru-RU" sz="2000" dirty="0" err="1"/>
              <a:t>злочин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непрощенний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26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28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8172" y="892567"/>
            <a:ext cx="40324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u="sng" dirty="0" smtClean="0"/>
              <a:t>Микола </a:t>
            </a:r>
            <a:r>
              <a:rPr lang="uk-UA" sz="2000" b="1" u="sng" dirty="0" err="1" smtClean="0"/>
              <a:t>Хвильовий-</a:t>
            </a:r>
            <a:r>
              <a:rPr lang="uk-UA" sz="2000" b="1" u="sng" dirty="0" smtClean="0"/>
              <a:t> </a:t>
            </a:r>
            <a:r>
              <a:rPr lang="uk-UA" sz="2000" dirty="0" smtClean="0"/>
              <a:t>(справжнє ім’я  Микола Григорович </a:t>
            </a:r>
            <a:r>
              <a:rPr lang="uk-UA" sz="2000" dirty="0" err="1" smtClean="0"/>
              <a:t>Фітільов</a:t>
            </a:r>
            <a:r>
              <a:rPr lang="uk-UA" sz="2000" dirty="0" smtClean="0"/>
              <a:t> )  український прозаїк,поет,публіцист.</a:t>
            </a:r>
          </a:p>
          <a:p>
            <a:r>
              <a:rPr lang="uk-UA" sz="2000" dirty="0" err="1" smtClean="0"/>
              <a:t>Роматичний</a:t>
            </a:r>
            <a:r>
              <a:rPr lang="uk-UA" sz="2000" dirty="0" smtClean="0"/>
              <a:t> пафос новел ніде не відривається від реального </a:t>
            </a:r>
            <a:r>
              <a:rPr lang="uk-UA" sz="2000" dirty="0" err="1"/>
              <a:t>г</a:t>
            </a:r>
            <a:r>
              <a:rPr lang="uk-UA" sz="2000" dirty="0" err="1" smtClean="0"/>
              <a:t>рунту</a:t>
            </a:r>
            <a:r>
              <a:rPr lang="uk-UA" sz="2000" dirty="0" smtClean="0"/>
              <a:t> свого виникнення,відкриваючи перед очима читача невідповідність між життям та ідеалом ,що в одних випадках дає підстави для оптимістичних надій .в інших-ні,але завжди виступає джерелом незадоволення,руху,пошуків правди.</a:t>
            </a:r>
            <a:endParaRPr lang="ru-RU" sz="2000" dirty="0"/>
          </a:p>
        </p:txBody>
      </p:sp>
      <p:pic>
        <p:nvPicPr>
          <p:cNvPr id="2050" name="Picture 2" descr="C:\Users\даринка.Lenova\Desktop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91" y="892567"/>
            <a:ext cx="3269794" cy="486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9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71703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● </a:t>
            </a:r>
            <a:r>
              <a:rPr lang="uk-UA" sz="2000" b="1" dirty="0" smtClean="0"/>
              <a:t>«Я (Романтика)»- </a:t>
            </a:r>
            <a:r>
              <a:rPr lang="uk-UA" sz="2000" dirty="0" smtClean="0"/>
              <a:t>психологічна новела Миколи Хвильового ,ідеєю якої є фатальна невідповідність між ідеалами революції та методами їх досягнення,засудження більшовицького революційного фанатизму.</a:t>
            </a:r>
          </a:p>
          <a:p>
            <a:endParaRPr lang="uk-UA" sz="2000" dirty="0" smtClean="0"/>
          </a:p>
          <a:p>
            <a:r>
              <a:rPr lang="uk-UA" sz="2000" dirty="0" smtClean="0"/>
              <a:t>●</a:t>
            </a:r>
            <a:r>
              <a:rPr lang="ru-RU" sz="2000" b="1" dirty="0"/>
              <a:t>«Я (Романтика</a:t>
            </a:r>
            <a:r>
              <a:rPr lang="ru-RU" sz="2000" b="1" dirty="0" smtClean="0"/>
              <a:t>)»-</a:t>
            </a:r>
            <a:r>
              <a:rPr lang="ru-RU" sz="2000" dirty="0" smtClean="0"/>
              <a:t>новела </a:t>
            </a:r>
            <a:r>
              <a:rPr lang="ru-RU" sz="2000" dirty="0" err="1"/>
              <a:t>Хвильового</a:t>
            </a:r>
            <a:r>
              <a:rPr lang="ru-RU" sz="2000" dirty="0"/>
              <a:t>, </a:t>
            </a:r>
            <a:r>
              <a:rPr lang="ru-RU" sz="2000" dirty="0" err="1"/>
              <a:t>розкриває</a:t>
            </a:r>
            <a:r>
              <a:rPr lang="ru-RU" sz="2000" dirty="0"/>
              <a:t> </a:t>
            </a:r>
            <a:r>
              <a:rPr lang="ru-RU" sz="2000" dirty="0" err="1"/>
              <a:t>психологію</a:t>
            </a:r>
            <a:r>
              <a:rPr lang="ru-RU" sz="2000" dirty="0"/>
              <a:t> </a:t>
            </a:r>
            <a:r>
              <a:rPr lang="ru-RU" sz="2000" dirty="0" err="1"/>
              <a:t>мрійників</a:t>
            </a:r>
            <a:r>
              <a:rPr lang="ru-RU" sz="2000" dirty="0"/>
              <a:t>, </a:t>
            </a:r>
            <a:r>
              <a:rPr lang="ru-RU" sz="2000" dirty="0" err="1"/>
              <a:t>романтиків</a:t>
            </a:r>
            <a:r>
              <a:rPr lang="ru-RU" sz="2000" dirty="0"/>
              <a:t> </a:t>
            </a:r>
            <a:r>
              <a:rPr lang="ru-RU" sz="2000" dirty="0" err="1"/>
              <a:t>революційної</a:t>
            </a:r>
            <a:r>
              <a:rPr lang="ru-RU" sz="2000" dirty="0"/>
              <a:t> </a:t>
            </a:r>
            <a:r>
              <a:rPr lang="ru-RU" sz="2000" dirty="0" err="1"/>
              <a:t>доби</a:t>
            </a:r>
            <a:r>
              <a:rPr lang="ru-RU" sz="2000" dirty="0"/>
              <a:t>, та </a:t>
            </a:r>
            <a:r>
              <a:rPr lang="ru-RU" sz="2000" dirty="0" err="1"/>
              <a:t>розкрито</a:t>
            </a:r>
            <a:r>
              <a:rPr lang="ru-RU" sz="2000" dirty="0"/>
              <a:t> </a:t>
            </a:r>
            <a:r>
              <a:rPr lang="ru-RU" sz="2000" dirty="0" err="1"/>
              <a:t>душевний</a:t>
            </a:r>
            <a:r>
              <a:rPr lang="ru-RU" sz="2000" dirty="0"/>
              <a:t> </a:t>
            </a:r>
            <a:r>
              <a:rPr lang="ru-RU" sz="2000" dirty="0" err="1"/>
              <a:t>конфлікт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старим і </a:t>
            </a:r>
            <a:r>
              <a:rPr lang="ru-RU" sz="2000" dirty="0" err="1" smtClean="0"/>
              <a:t>новим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2496"/>
            <a:ext cx="5688632" cy="267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/>
              <a:t>Аналіз новели «Я (Романтика)»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340768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dirty="0" err="1"/>
              <a:t>Рік</a:t>
            </a:r>
            <a:r>
              <a:rPr lang="ru-RU" sz="2000" dirty="0"/>
              <a:t>: </a:t>
            </a:r>
            <a:r>
              <a:rPr lang="ru-RU" sz="2000" dirty="0" smtClean="0"/>
              <a:t>1924</a:t>
            </a:r>
          </a:p>
          <a:p>
            <a:pPr fontAlgn="base"/>
            <a:r>
              <a:rPr lang="ru-RU" sz="2000" b="1" dirty="0" err="1" smtClean="0"/>
              <a:t>Літературний</a:t>
            </a:r>
            <a:r>
              <a:rPr lang="ru-RU" sz="2000" b="1" dirty="0" smtClean="0"/>
              <a:t> </a:t>
            </a:r>
            <a:r>
              <a:rPr lang="ru-RU" sz="2000" b="1" dirty="0" err="1"/>
              <a:t>рід</a:t>
            </a:r>
            <a:r>
              <a:rPr lang="ru-RU" sz="2000" b="1" dirty="0"/>
              <a:t>:</a:t>
            </a:r>
            <a:r>
              <a:rPr lang="ru-RU" sz="2000" dirty="0"/>
              <a:t> </a:t>
            </a:r>
            <a:r>
              <a:rPr lang="ru-RU" sz="2000" dirty="0" err="1"/>
              <a:t>епос</a:t>
            </a:r>
            <a:r>
              <a:rPr lang="ru-RU" sz="2000" dirty="0"/>
              <a:t> </a:t>
            </a:r>
            <a:endParaRPr lang="ru-RU" sz="2000" dirty="0" smtClean="0"/>
          </a:p>
          <a:p>
            <a:pPr fontAlgn="base"/>
            <a:r>
              <a:rPr lang="ru-RU" sz="2000" b="1" dirty="0" smtClean="0"/>
              <a:t>Жанр</a:t>
            </a:r>
            <a:r>
              <a:rPr lang="ru-RU" sz="2000" dirty="0"/>
              <a:t> «Я (Романтика)»: новела </a:t>
            </a:r>
            <a:endParaRPr lang="ru-RU" sz="2000" dirty="0" smtClean="0"/>
          </a:p>
          <a:p>
            <a:pPr fontAlgn="base"/>
            <a:r>
              <a:rPr lang="ru-RU" sz="2000" b="1" dirty="0" smtClean="0"/>
              <a:t>Тема</a:t>
            </a:r>
            <a:r>
              <a:rPr lang="ru-RU" sz="2000" dirty="0" smtClean="0"/>
              <a:t> </a:t>
            </a:r>
            <a:r>
              <a:rPr lang="ru-RU" sz="2000" dirty="0"/>
              <a:t>«Я (Романтика)»: </a:t>
            </a:r>
            <a:r>
              <a:rPr lang="ru-RU" sz="2000" dirty="0" err="1"/>
              <a:t>протистояння</a:t>
            </a:r>
            <a:r>
              <a:rPr lang="ru-RU" sz="2000" dirty="0"/>
              <a:t> добра і зла в </a:t>
            </a:r>
            <a:r>
              <a:rPr lang="ru-RU" sz="2000" dirty="0" err="1"/>
              <a:t>душі</a:t>
            </a:r>
            <a:r>
              <a:rPr lang="ru-RU" sz="2000" dirty="0"/>
              <a:t> героя,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роздвоєність</a:t>
            </a:r>
            <a:r>
              <a:rPr lang="ru-RU" sz="2000" dirty="0"/>
              <a:t>. </a:t>
            </a:r>
            <a:endParaRPr lang="ru-RU" sz="2000" dirty="0" smtClean="0"/>
          </a:p>
          <a:p>
            <a:pPr fontAlgn="base"/>
            <a:r>
              <a:rPr lang="ru-RU" sz="2000" b="1" dirty="0" err="1" smtClean="0"/>
              <a:t>Ідея</a:t>
            </a:r>
            <a:r>
              <a:rPr lang="ru-RU" sz="2000" dirty="0" smtClean="0"/>
              <a:t> </a:t>
            </a:r>
            <a:r>
              <a:rPr lang="ru-RU" sz="2000" dirty="0"/>
              <a:t>«Я (Романтика)»: </a:t>
            </a:r>
            <a:r>
              <a:rPr lang="ru-RU" sz="2000" dirty="0" err="1"/>
              <a:t>вимріяне</a:t>
            </a:r>
            <a:r>
              <a:rPr lang="ru-RU" sz="2000" dirty="0"/>
              <a:t> </a:t>
            </a:r>
            <a:r>
              <a:rPr lang="ru-RU" sz="2000" dirty="0" err="1"/>
              <a:t>майбутнє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наблизити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з </a:t>
            </a:r>
            <a:r>
              <a:rPr lang="ru-RU" sz="2000" dirty="0" err="1"/>
              <a:t>роздвоєним</a:t>
            </a:r>
            <a:r>
              <a:rPr lang="ru-RU" sz="2000" dirty="0"/>
              <a:t> «я», </a:t>
            </a:r>
            <a:r>
              <a:rPr lang="ru-RU" sz="2000" dirty="0" err="1"/>
              <a:t>ціною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не </a:t>
            </a:r>
            <a:r>
              <a:rPr lang="ru-RU" sz="2000" dirty="0" err="1" smtClean="0"/>
              <a:t>побудувати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50492"/>
            <a:ext cx="4083608" cy="228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42" y="4012674"/>
            <a:ext cx="3855639" cy="223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8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3200" b="1" i="1" dirty="0"/>
              <a:t>Сюжет «Я (Романтика)»</a:t>
            </a:r>
            <a:r>
              <a:rPr lang="ru-RU" sz="2400" b="1" i="1" dirty="0"/>
              <a:t> </a:t>
            </a:r>
            <a:r>
              <a:rPr lang="ru-RU" dirty="0"/>
              <a:t>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sz="2000" dirty="0" err="1" smtClean="0"/>
              <a:t>Іде</a:t>
            </a:r>
            <a:r>
              <a:rPr lang="ru-RU" sz="2000" dirty="0" smtClean="0"/>
              <a:t> </a:t>
            </a:r>
            <a:r>
              <a:rPr lang="ru-RU" sz="2000" dirty="0" err="1"/>
              <a:t>засідання</a:t>
            </a:r>
            <a:r>
              <a:rPr lang="ru-RU" sz="2000" dirty="0"/>
              <a:t> «</a:t>
            </a:r>
            <a:r>
              <a:rPr lang="ru-RU" sz="2000" dirty="0" err="1"/>
              <a:t>чорного</a:t>
            </a:r>
            <a:r>
              <a:rPr lang="ru-RU" sz="2000" dirty="0"/>
              <a:t> трибуналу </a:t>
            </a:r>
            <a:r>
              <a:rPr lang="ru-RU" sz="2000" dirty="0" err="1"/>
              <a:t>комуни</a:t>
            </a:r>
            <a:r>
              <a:rPr lang="ru-RU" sz="2000" dirty="0"/>
              <a:t>» у </a:t>
            </a:r>
            <a:r>
              <a:rPr lang="ru-RU" sz="2000" dirty="0" err="1"/>
              <a:t>будинку</a:t>
            </a:r>
            <a:r>
              <a:rPr lang="ru-RU" sz="2000" dirty="0"/>
              <a:t> </a:t>
            </a:r>
            <a:r>
              <a:rPr lang="ru-RU" sz="2000" dirty="0" err="1"/>
              <a:t>розстріляного</a:t>
            </a:r>
            <a:r>
              <a:rPr lang="ru-RU" sz="2000" dirty="0"/>
              <a:t> шляхтича. Без </a:t>
            </a:r>
            <a:r>
              <a:rPr lang="ru-RU" sz="2000" dirty="0" err="1"/>
              <a:t>участі</a:t>
            </a:r>
            <a:r>
              <a:rPr lang="ru-RU" sz="2000" dirty="0"/>
              <a:t> </a:t>
            </a:r>
            <a:r>
              <a:rPr lang="ru-RU" sz="2000" dirty="0" err="1"/>
              <a:t>прокурорів</a:t>
            </a:r>
            <a:r>
              <a:rPr lang="ru-RU" sz="2000" dirty="0"/>
              <a:t> і </a:t>
            </a:r>
            <a:r>
              <a:rPr lang="ru-RU" sz="2000" dirty="0" err="1"/>
              <a:t>адвокатів</a:t>
            </a:r>
            <a:r>
              <a:rPr lang="ru-RU" sz="2000" dirty="0"/>
              <a:t> </a:t>
            </a:r>
            <a:r>
              <a:rPr lang="ru-RU" sz="2000" dirty="0" err="1"/>
              <a:t>ухвалюється</a:t>
            </a:r>
            <a:r>
              <a:rPr lang="ru-RU" sz="2000" dirty="0"/>
              <a:t> один і той же </a:t>
            </a:r>
            <a:r>
              <a:rPr lang="ru-RU" sz="2000" dirty="0" err="1"/>
              <a:t>вирок</a:t>
            </a:r>
            <a:r>
              <a:rPr lang="ru-RU" sz="2000" dirty="0"/>
              <a:t>: «</a:t>
            </a:r>
            <a:r>
              <a:rPr lang="ru-RU" sz="2000" dirty="0" err="1"/>
              <a:t>Розстрілять</a:t>
            </a:r>
            <a:r>
              <a:rPr lang="ru-RU" sz="2000" dirty="0"/>
              <a:t>!» </a:t>
            </a:r>
            <a:r>
              <a:rPr lang="ru-RU" sz="2000" dirty="0" err="1"/>
              <a:t>Увечері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«Я» </a:t>
            </a:r>
            <a:r>
              <a:rPr lang="ru-RU" sz="2000" dirty="0" err="1"/>
              <a:t>заспокоює</a:t>
            </a:r>
            <a:r>
              <a:rPr lang="ru-RU" sz="2000" dirty="0"/>
              <a:t> «</a:t>
            </a:r>
            <a:r>
              <a:rPr lang="ru-RU" sz="2000" dirty="0" err="1"/>
              <a:t>сина</a:t>
            </a:r>
            <a:r>
              <a:rPr lang="ru-RU" sz="2000" dirty="0"/>
              <a:t> </a:t>
            </a:r>
            <a:r>
              <a:rPr lang="ru-RU" sz="2000" dirty="0" err="1"/>
              <a:t>революції</a:t>
            </a:r>
            <a:r>
              <a:rPr lang="ru-RU" sz="2000" dirty="0"/>
              <a:t>». </a:t>
            </a:r>
            <a:r>
              <a:rPr lang="ru-RU" sz="2000" dirty="0" err="1"/>
              <a:t>Якось</a:t>
            </a:r>
            <a:r>
              <a:rPr lang="ru-RU" sz="2000" dirty="0"/>
              <a:t> «</a:t>
            </a:r>
            <a:r>
              <a:rPr lang="ru-RU" sz="2000" dirty="0" err="1"/>
              <a:t>чорний</a:t>
            </a:r>
            <a:r>
              <a:rPr lang="ru-RU" sz="2000" dirty="0"/>
              <a:t> трибунал» </a:t>
            </a:r>
            <a:r>
              <a:rPr lang="ru-RU" sz="2000" dirty="0" err="1"/>
              <a:t>приймає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розстріляти</a:t>
            </a:r>
            <a:r>
              <a:rPr lang="ru-RU" sz="2000" dirty="0"/>
              <a:t> </a:t>
            </a:r>
            <a:r>
              <a:rPr lang="ru-RU" sz="2000" dirty="0" err="1"/>
              <a:t>черниць</a:t>
            </a:r>
            <a:r>
              <a:rPr lang="ru-RU" sz="2000" dirty="0"/>
              <a:t> за </a:t>
            </a:r>
            <a:r>
              <a:rPr lang="ru-RU" sz="2000" dirty="0" err="1"/>
              <a:t>антирадянську</a:t>
            </a:r>
            <a:r>
              <a:rPr lang="ru-RU" sz="2000" dirty="0"/>
              <a:t> </a:t>
            </a:r>
            <a:r>
              <a:rPr lang="ru-RU" sz="2000" dirty="0" err="1"/>
              <a:t>агітацію</a:t>
            </a:r>
            <a:r>
              <a:rPr lang="ru-RU" sz="2000" dirty="0"/>
              <a:t>.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черниць</a:t>
            </a:r>
            <a:r>
              <a:rPr lang="ru-RU" sz="2000" dirty="0"/>
              <a:t> «Я» </a:t>
            </a:r>
            <a:r>
              <a:rPr lang="ru-RU" sz="2000" dirty="0" err="1"/>
              <a:t>впізнає</a:t>
            </a:r>
            <a:r>
              <a:rPr lang="ru-RU" sz="2000" dirty="0"/>
              <a:t> свою </a:t>
            </a:r>
            <a:r>
              <a:rPr lang="ru-RU" sz="2000" dirty="0" err="1"/>
              <a:t>матір</a:t>
            </a:r>
            <a:r>
              <a:rPr lang="ru-RU" sz="2000" dirty="0"/>
              <a:t>. «Я» сам </a:t>
            </a:r>
            <a:r>
              <a:rPr lang="ru-RU" sz="2000" dirty="0" err="1"/>
              <a:t>застрілює</a:t>
            </a:r>
            <a:r>
              <a:rPr lang="ru-RU" sz="2000" dirty="0"/>
              <a:t> свою </a:t>
            </a:r>
            <a:r>
              <a:rPr lang="ru-RU" sz="2000" dirty="0" err="1"/>
              <a:t>матір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довести свою </a:t>
            </a:r>
            <a:r>
              <a:rPr lang="ru-RU" sz="2000" dirty="0" err="1"/>
              <a:t>відданість</a:t>
            </a:r>
            <a:r>
              <a:rPr lang="ru-RU" sz="2000" dirty="0"/>
              <a:t> </a:t>
            </a:r>
            <a:r>
              <a:rPr lang="ru-RU" sz="2000" dirty="0" err="1" smtClean="0"/>
              <a:t>революції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8591298" cy="280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1969" y="1196752"/>
            <a:ext cx="4248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dirty="0" smtClean="0"/>
              <a:t>&amp; </a:t>
            </a:r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dirty="0" err="1"/>
              <a:t>Суперечність</a:t>
            </a:r>
            <a:r>
              <a:rPr lang="ru-RU" sz="2000" dirty="0"/>
              <a:t>, </a:t>
            </a:r>
            <a:r>
              <a:rPr lang="ru-RU" sz="2000" dirty="0" err="1"/>
              <a:t>полярність</a:t>
            </a:r>
            <a:r>
              <a:rPr lang="ru-RU" sz="2000" dirty="0"/>
              <a:t> </a:t>
            </a:r>
            <a:r>
              <a:rPr lang="ru-RU" sz="2000" dirty="0" err="1"/>
              <a:t>одвічного</a:t>
            </a:r>
            <a:r>
              <a:rPr lang="ru-RU" sz="2000" dirty="0"/>
              <a:t> </a:t>
            </a:r>
            <a:r>
              <a:rPr lang="ru-RU" sz="2000" dirty="0" err="1"/>
              <a:t>ідеалу</a:t>
            </a:r>
            <a:r>
              <a:rPr lang="ru-RU" sz="2000" dirty="0"/>
              <a:t> </a:t>
            </a:r>
            <a:r>
              <a:rPr lang="ru-RU" sz="2000" dirty="0" err="1"/>
              <a:t>любові</a:t>
            </a:r>
            <a:r>
              <a:rPr lang="ru-RU" sz="2000" dirty="0"/>
              <a:t>, </a:t>
            </a:r>
            <a:r>
              <a:rPr lang="ru-RU" sz="2000" dirty="0" err="1"/>
              <a:t>гуманізму</a:t>
            </a:r>
            <a:r>
              <a:rPr lang="ru-RU" sz="2000" dirty="0"/>
              <a:t>, добра, </a:t>
            </a:r>
            <a:r>
              <a:rPr lang="ru-RU" sz="2000" dirty="0" err="1"/>
              <a:t>традиційних</a:t>
            </a:r>
            <a:r>
              <a:rPr lang="ru-RU" sz="2000" dirty="0"/>
              <a:t> </a:t>
            </a:r>
            <a:r>
              <a:rPr lang="ru-RU" sz="2000" dirty="0" err="1"/>
              <a:t>етичних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вироблених</a:t>
            </a:r>
            <a:r>
              <a:rPr lang="ru-RU" sz="2000" dirty="0"/>
              <a:t> </a:t>
            </a:r>
            <a:r>
              <a:rPr lang="ru-RU" sz="2000" dirty="0" err="1"/>
              <a:t>християнською</a:t>
            </a:r>
            <a:r>
              <a:rPr lang="ru-RU" sz="2000" dirty="0"/>
              <a:t> </a:t>
            </a:r>
            <a:r>
              <a:rPr lang="ru-RU" sz="2000" dirty="0" err="1"/>
              <a:t>цивілізацією</a:t>
            </a:r>
            <a:r>
              <a:rPr lang="ru-RU" sz="2000" dirty="0"/>
              <a:t> — з одного боку, і </a:t>
            </a:r>
            <a:r>
              <a:rPr lang="ru-RU" sz="2000" dirty="0" err="1"/>
              <a:t>служінням</a:t>
            </a:r>
            <a:r>
              <a:rPr lang="ru-RU" sz="2000" dirty="0"/>
              <a:t> </a:t>
            </a:r>
            <a:r>
              <a:rPr lang="ru-RU" sz="2000" dirty="0" err="1"/>
              <a:t>ідеї</a:t>
            </a:r>
            <a:r>
              <a:rPr lang="ru-RU" sz="2000" dirty="0"/>
              <a:t> абстрактного </a:t>
            </a:r>
            <a:r>
              <a:rPr lang="ru-RU" sz="2000" dirty="0" err="1"/>
              <a:t>гуманізму</a:t>
            </a:r>
            <a:r>
              <a:rPr lang="ru-RU" sz="2000" dirty="0"/>
              <a:t>, фанатизму, </a:t>
            </a:r>
            <a:r>
              <a:rPr lang="ru-RU" sz="2000" dirty="0" err="1"/>
              <a:t>фальшивої</a:t>
            </a:r>
            <a:r>
              <a:rPr lang="ru-RU" sz="2000" dirty="0"/>
              <a:t> романтики — з другого. </a:t>
            </a:r>
            <a:endParaRPr lang="ru-RU" sz="2000" dirty="0" smtClean="0"/>
          </a:p>
          <a:p>
            <a:pPr fontAlgn="base"/>
            <a:r>
              <a:rPr lang="ru-RU" sz="2000" b="1" dirty="0" smtClean="0"/>
              <a:t>&amp; </a:t>
            </a: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/>
              <a:t>Неминучість</a:t>
            </a:r>
            <a:r>
              <a:rPr lang="ru-RU" sz="2000" dirty="0"/>
              <a:t> </a:t>
            </a:r>
            <a:r>
              <a:rPr lang="ru-RU" sz="2000" dirty="0" err="1"/>
              <a:t>утрати</a:t>
            </a:r>
            <a:r>
              <a:rPr lang="ru-RU" sz="2000" dirty="0"/>
              <a:t> </a:t>
            </a:r>
            <a:r>
              <a:rPr lang="ru-RU" sz="2000" dirty="0" err="1"/>
              <a:t>людської</a:t>
            </a:r>
            <a:r>
              <a:rPr lang="ru-RU" sz="2000" dirty="0"/>
              <a:t> </a:t>
            </a:r>
            <a:r>
              <a:rPr lang="ru-RU" sz="2000" dirty="0" err="1"/>
              <a:t>сутності</a:t>
            </a:r>
            <a:r>
              <a:rPr lang="ru-RU" sz="2000" dirty="0"/>
              <a:t> через </a:t>
            </a:r>
            <a:r>
              <a:rPr lang="ru-RU" sz="2000" dirty="0" err="1"/>
              <a:t>зраду</a:t>
            </a:r>
            <a:r>
              <a:rPr lang="ru-RU" sz="2000" dirty="0"/>
              <a:t> </a:t>
            </a:r>
            <a:r>
              <a:rPr lang="ru-RU" sz="2000" dirty="0" err="1"/>
              <a:t>принципів</a:t>
            </a:r>
            <a:r>
              <a:rPr lang="ru-RU" sz="2000" dirty="0"/>
              <a:t> </a:t>
            </a:r>
            <a:r>
              <a:rPr lang="ru-RU" sz="2000" dirty="0" err="1"/>
              <a:t>людяності</a:t>
            </a:r>
            <a:r>
              <a:rPr lang="ru-RU" sz="2000" dirty="0"/>
              <a:t>.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вбиває</a:t>
            </a:r>
            <a:r>
              <a:rPr lang="ru-RU" sz="2000" dirty="0"/>
              <a:t> </a:t>
            </a:r>
            <a:r>
              <a:rPr lang="ru-RU" sz="2000" dirty="0" err="1"/>
              <a:t>іншого</a:t>
            </a:r>
            <a:r>
              <a:rPr lang="ru-RU" sz="2000" dirty="0"/>
              <a:t> — </a:t>
            </a:r>
            <a:r>
              <a:rPr lang="ru-RU" sz="2000" dirty="0" err="1"/>
              <a:t>вбиває</a:t>
            </a:r>
            <a:r>
              <a:rPr lang="ru-RU" sz="2000" dirty="0"/>
              <a:t> себе</a:t>
            </a:r>
            <a:r>
              <a:rPr lang="ru-RU" sz="2000" dirty="0" smtClean="0"/>
              <a:t>.</a:t>
            </a:r>
          </a:p>
          <a:p>
            <a:pPr fontAlgn="base"/>
            <a:r>
              <a:rPr lang="ru-RU" sz="2000" b="1" dirty="0" smtClean="0"/>
              <a:t>&amp; </a:t>
            </a:r>
            <a:r>
              <a:rPr lang="ru-RU" sz="2000" dirty="0" smtClean="0"/>
              <a:t>3</a:t>
            </a:r>
            <a:r>
              <a:rPr lang="ru-RU" sz="2000" dirty="0"/>
              <a:t>. Проблематика носить </a:t>
            </a:r>
            <a:r>
              <a:rPr lang="ru-RU" sz="2000" dirty="0" err="1"/>
              <a:t>надчасовий</a:t>
            </a:r>
            <a:r>
              <a:rPr lang="ru-RU" sz="2000" dirty="0"/>
              <a:t>, </a:t>
            </a:r>
            <a:r>
              <a:rPr lang="ru-RU" sz="2000" dirty="0" err="1"/>
              <a:t>філософський</a:t>
            </a:r>
            <a:r>
              <a:rPr lang="ru-RU" sz="2000" dirty="0"/>
              <a:t> характер</a:t>
            </a:r>
            <a:r>
              <a:rPr lang="ru-RU" sz="2000" dirty="0" smtClean="0"/>
              <a:t>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Проблематика новели «Я(Романтика)»</a:t>
            </a:r>
            <a:endParaRPr lang="ru-RU" sz="2800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" y="1364871"/>
            <a:ext cx="411193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4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4586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Герої та цитатна характеристика 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0124" y="1196752"/>
            <a:ext cx="75722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Персонажі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твору</a:t>
            </a:r>
            <a:r>
              <a:rPr lang="ru-RU" sz="2000" dirty="0" smtClean="0"/>
              <a:t>-»усе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душі</a:t>
            </a:r>
            <a:r>
              <a:rPr lang="ru-RU" sz="2000" dirty="0" smtClean="0"/>
              <a:t>» одного й того самого «Я»,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символізують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боки </a:t>
            </a:r>
            <a:r>
              <a:rPr lang="ru-RU" sz="2000" dirty="0" err="1" smtClean="0"/>
              <a:t>свідомості</a:t>
            </a:r>
            <a:r>
              <a:rPr lang="ru-RU" sz="2000" dirty="0" smtClean="0"/>
              <a:t> головного героя.</a:t>
            </a:r>
          </a:p>
          <a:p>
            <a:endParaRPr lang="ru-RU" sz="20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●</a:t>
            </a:r>
            <a:r>
              <a:rPr lang="ru-RU" sz="2000" dirty="0" smtClean="0"/>
              <a:t>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з них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 </a:t>
            </a:r>
            <a:r>
              <a:rPr lang="ru-RU" sz="2000" dirty="0" err="1" smtClean="0"/>
              <a:t>психологічний</a:t>
            </a:r>
            <a:r>
              <a:rPr lang="ru-RU" sz="2000" dirty="0" smtClean="0"/>
              <a:t> стан головного героя ,</a:t>
            </a:r>
            <a:r>
              <a:rPr lang="ru-RU" sz="2000" dirty="0" err="1" smtClean="0"/>
              <a:t>що</a:t>
            </a:r>
            <a:r>
              <a:rPr lang="ru-RU" sz="2000" dirty="0" smtClean="0"/>
              <a:t>  </a:t>
            </a:r>
            <a:r>
              <a:rPr lang="ru-RU" sz="2000" dirty="0" err="1" smtClean="0"/>
              <a:t>здатен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</a:t>
            </a:r>
            <a:r>
              <a:rPr lang="ru-RU" sz="2000" dirty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5" y="3429000"/>
            <a:ext cx="3596875" cy="248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8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7180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/>
              <a:t>Герої та цитатна характеристика 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239143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●</a:t>
            </a:r>
            <a:r>
              <a:rPr lang="ru-RU" b="1" u="sng" dirty="0" smtClean="0"/>
              <a:t>Андрюша</a:t>
            </a:r>
            <a:r>
              <a:rPr lang="ru-RU" dirty="0" smtClean="0"/>
              <a:t>  (</a:t>
            </a:r>
            <a:r>
              <a:rPr lang="ru-RU" dirty="0" err="1" smtClean="0"/>
              <a:t>комунар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творить усе </a:t>
            </a:r>
            <a:r>
              <a:rPr lang="ru-RU" dirty="0" err="1" smtClean="0"/>
              <a:t>супроти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15678"/>
            <a:ext cx="7876150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« </a:t>
            </a:r>
            <a:r>
              <a:rPr lang="uk-UA" sz="2000" b="1" dirty="0" err="1" smtClean="0">
                <a:solidFill>
                  <a:schemeClr val="tx1"/>
                </a:solidFill>
              </a:rPr>
              <a:t>Андрюша</a:t>
            </a:r>
            <a:r>
              <a:rPr lang="uk-UA" sz="2000" b="1" dirty="0" smtClean="0">
                <a:solidFill>
                  <a:schemeClr val="tx1"/>
                </a:solidFill>
              </a:rPr>
              <a:t> сидить праворуч мене з розгубленим обличчям і зрідка тривожно поглядає на доктора. Я знаю в чому справа»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149080"/>
            <a:ext cx="7848872" cy="12961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«</a:t>
            </a:r>
            <a:r>
              <a:rPr lang="uk-UA" sz="2000" b="1" dirty="0" err="1" smtClean="0">
                <a:solidFill>
                  <a:schemeClr val="tx1"/>
                </a:solidFill>
              </a:rPr>
              <a:t>Андрюшу</a:t>
            </a:r>
            <a:r>
              <a:rPr lang="uk-UA" sz="2000" b="1" dirty="0" smtClean="0">
                <a:solidFill>
                  <a:schemeClr val="tx1"/>
                </a:solidFill>
              </a:rPr>
              <a:t>, мого бідного </a:t>
            </a:r>
            <a:r>
              <a:rPr lang="uk-UA" sz="2000" b="1" dirty="0" err="1" smtClean="0">
                <a:solidFill>
                  <a:schemeClr val="tx1"/>
                </a:solidFill>
              </a:rPr>
              <a:t>Андрюшу</a:t>
            </a:r>
            <a:r>
              <a:rPr lang="uk-UA" sz="2000" b="1" dirty="0" smtClean="0">
                <a:solidFill>
                  <a:schemeClr val="tx1"/>
                </a:solidFill>
              </a:rPr>
              <a:t> призначив цей неможливий  ревком сюди, в «чека», проти його кволої волі.»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3816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Герої та цитатна характеристика </a:t>
            </a:r>
            <a:endParaRPr lang="ru-RU" sz="2800" b="1" i="1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34035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● </a:t>
            </a:r>
            <a:r>
              <a:rPr lang="ru-RU" sz="2000" b="1" u="sng" dirty="0" err="1" smtClean="0"/>
              <a:t>Мати</a:t>
            </a:r>
            <a:r>
              <a:rPr lang="ru-RU" sz="2000" dirty="0" smtClean="0"/>
              <a:t> (</a:t>
            </a:r>
            <a:r>
              <a:rPr lang="ru-RU" sz="2000" dirty="0" err="1" smtClean="0"/>
              <a:t>втілення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всеохоплюючої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доброти</a:t>
            </a:r>
            <a:r>
              <a:rPr lang="ru-RU" sz="2000" dirty="0" smtClean="0"/>
              <a:t> й </a:t>
            </a:r>
            <a:r>
              <a:rPr lang="ru-RU" sz="2000" dirty="0" err="1" smtClean="0"/>
              <a:t>милосердя</a:t>
            </a:r>
            <a:r>
              <a:rPr lang="ru-RU" sz="2000" dirty="0" smtClean="0"/>
              <a:t> </a:t>
            </a:r>
            <a:r>
              <a:rPr lang="ru-RU" sz="2000" dirty="0" err="1" smtClean="0"/>
              <a:t>Богоматері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6335" y="2204864"/>
            <a:ext cx="4929761" cy="35283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« Моя </a:t>
            </a:r>
            <a:r>
              <a:rPr lang="uk-UA" sz="2400" b="1" dirty="0" err="1" smtClean="0">
                <a:solidFill>
                  <a:schemeClr val="tx1"/>
                </a:solidFill>
              </a:rPr>
              <a:t>мати-</a:t>
            </a:r>
            <a:r>
              <a:rPr lang="uk-UA" sz="2400" b="1" dirty="0" smtClean="0">
                <a:solidFill>
                  <a:schemeClr val="tx1"/>
                </a:solidFill>
              </a:rPr>
              <a:t> наївність ,тиха жура  і добрість безмежна.(Це я добре пам’ятаю!) І мій неможливий біль,і моя незносна мука тепліють у </a:t>
            </a:r>
            <a:r>
              <a:rPr lang="uk-UA" sz="2400" b="1" dirty="0" err="1" smtClean="0">
                <a:solidFill>
                  <a:schemeClr val="tx1"/>
                </a:solidFill>
              </a:rPr>
              <a:t>лампаті</a:t>
            </a:r>
            <a:r>
              <a:rPr lang="uk-UA" sz="2400" b="1" dirty="0" smtClean="0">
                <a:solidFill>
                  <a:schemeClr val="tx1"/>
                </a:solidFill>
              </a:rPr>
              <a:t> фанатизму перед цим прекрасним печальним образом.»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88476"/>
            <a:ext cx="2637976" cy="354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2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343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ПРЕЗЕНТАЦІЯ НА ТЕМУ: «М.Хвильовий-Я(Романтика)»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«М.Хвильовий-Я(Романтика)»</dc:title>
  <dc:creator>даринка</dc:creator>
  <cp:lastModifiedBy>даринка</cp:lastModifiedBy>
  <cp:revision>11</cp:revision>
  <dcterms:created xsi:type="dcterms:W3CDTF">2018-01-27T11:31:28Z</dcterms:created>
  <dcterms:modified xsi:type="dcterms:W3CDTF">2018-01-27T13:45:24Z</dcterms:modified>
</cp:coreProperties>
</file>