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D50B5-5511-4BC9-B6AE-050B76F4EBF9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38C0-95A8-43A1-BE97-B5D3AC666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62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3555" name="Shape 6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7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4579" name="Shape 7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8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5603" name="Shape 8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2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6627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06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27651" name="Shape 10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DF51D3-85B6-4E14-A479-F6468345396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89FFB4-F716-44F7-B3A5-C8EFF0271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Учня 8-а класу</a:t>
            </a:r>
            <a:br>
              <a:rPr lang="uk-UA" sz="2800" dirty="0" smtClean="0"/>
            </a:br>
            <a:r>
              <a:rPr lang="uk-UA" sz="2800" dirty="0" smtClean="0"/>
              <a:t>Волноваської </a:t>
            </a:r>
            <a:r>
              <a:rPr lang="uk-UA" sz="2800" dirty="0" err="1" smtClean="0"/>
              <a:t>зош</a:t>
            </a:r>
            <a:r>
              <a:rPr lang="uk-UA" sz="2800" dirty="0" smtClean="0"/>
              <a:t> №6</a:t>
            </a:r>
            <a:br>
              <a:rPr lang="uk-UA" sz="2800" dirty="0" smtClean="0"/>
            </a:br>
            <a:r>
              <a:rPr lang="uk-UA" sz="2800" dirty="0" err="1" smtClean="0"/>
              <a:t>гнібеди</a:t>
            </a:r>
            <a:r>
              <a:rPr lang="uk-UA" sz="2800" dirty="0" smtClean="0"/>
              <a:t> Артема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3600" dirty="0" smtClean="0"/>
              <a:t>Міні-проект </a:t>
            </a:r>
          </a:p>
          <a:p>
            <a:r>
              <a:rPr lang="uk-UA" sz="3600" dirty="0" smtClean="0"/>
              <a:t>Збалансоване харчування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857224" y="1714488"/>
            <a:ext cx="4043362" cy="18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Перекусити</a:t>
            </a:r>
            <a:r>
              <a:rPr lang="ru-RU" sz="2800" dirty="0" smtClean="0">
                <a:latin typeface="Constantia" pitchFamily="18" charset="0"/>
              </a:rPr>
              <a:t> в </a:t>
            </a:r>
            <a:r>
              <a:rPr lang="ru-RU" sz="2800" dirty="0" err="1" smtClean="0">
                <a:latin typeface="Constantia" pitchFamily="18" charset="0"/>
              </a:rPr>
              <a:t>полудень</a:t>
            </a:r>
            <a:r>
              <a:rPr lang="ru-RU" sz="2800" dirty="0" smtClean="0">
                <a:latin typeface="Constantia" pitchFamily="18" charset="0"/>
              </a:rPr>
              <a:t> можно  </a:t>
            </a:r>
            <a:r>
              <a:rPr lang="ru-RU" sz="2800" dirty="0" err="1" smtClean="0">
                <a:latin typeface="Constantia" pitchFamily="18" charset="0"/>
              </a:rPr>
              <a:t>кефіром</a:t>
            </a:r>
            <a:r>
              <a:rPr lang="ru-RU" sz="2800" dirty="0" smtClean="0">
                <a:latin typeface="Constantia" pitchFamily="18" charset="0"/>
              </a:rPr>
              <a:t>  </a:t>
            </a:r>
            <a:r>
              <a:rPr lang="ru-RU" sz="2800" dirty="0" err="1" smtClean="0">
                <a:latin typeface="Constantia" pitchFamily="18" charset="0"/>
              </a:rPr>
              <a:t>або</a:t>
            </a:r>
            <a:r>
              <a:rPr lang="ru-RU" sz="2800" dirty="0" smtClean="0">
                <a:latin typeface="Constantia" pitchFamily="18" charset="0"/>
              </a:rPr>
              <a:t>  </a:t>
            </a:r>
            <a:r>
              <a:rPr lang="ru-RU" sz="2800" dirty="0">
                <a:latin typeface="Constantia" pitchFamily="18" charset="0"/>
              </a:rPr>
              <a:t>йогуртом, </a:t>
            </a:r>
            <a:r>
              <a:rPr lang="ru-RU" sz="2800" dirty="0" err="1">
                <a:latin typeface="Constantia" pitchFamily="18" charset="0"/>
              </a:rPr>
              <a:t>або</a:t>
            </a:r>
            <a:r>
              <a:rPr lang="ru-RU" sz="2800" dirty="0">
                <a:latin typeface="Constantia" pitchFamily="18" charset="0"/>
              </a:rPr>
              <a:t> ж </a:t>
            </a:r>
            <a:r>
              <a:rPr lang="ru-RU" sz="2800" dirty="0" smtClean="0">
                <a:latin typeface="Constantia" pitchFamily="18" charset="0"/>
              </a:rPr>
              <a:t>сухофруктами.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8821" y="278584"/>
            <a:ext cx="456488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296" tIns="41148" rIns="82296" bIns="41148">
            <a:spAutoFit/>
          </a:bodyPr>
          <a:lstStyle/>
          <a:p>
            <a:pPr algn="ctr">
              <a:defRPr/>
            </a:pPr>
            <a:r>
              <a:rPr lang="ru-RU" sz="49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Полудень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 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2" name="Picture 2" descr="http://www.likar.info/pictures_ckfinder/images/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7" y="4071938"/>
            <a:ext cx="3753326" cy="25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devochki.com.ua/wp-content/uploads/2012/06/suhofruk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057" y="4329113"/>
            <a:ext cx="324469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citykey.net/images/product/305/393305/domashniy-kefir-dlya-pischevaren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0757" y="1435895"/>
            <a:ext cx="2673191" cy="263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28583" y="1628762"/>
            <a:ext cx="5822157" cy="177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ru-RU" sz="2200" dirty="0" err="1">
                <a:latin typeface="Constantia" pitchFamily="18" charset="0"/>
              </a:rPr>
              <a:t>Останній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прийом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їжі</a:t>
            </a:r>
            <a:r>
              <a:rPr lang="ru-RU" sz="2200" dirty="0">
                <a:latin typeface="Constantia" pitchFamily="18" charset="0"/>
              </a:rPr>
              <a:t> повинен бути не </a:t>
            </a:r>
            <a:r>
              <a:rPr lang="ru-RU" sz="2200" dirty="0" err="1">
                <a:latin typeface="Constantia" pitchFamily="18" charset="0"/>
              </a:rPr>
              <a:t>пізніше</a:t>
            </a:r>
            <a:r>
              <a:rPr lang="ru-RU" sz="2200" dirty="0">
                <a:latin typeface="Constantia" pitchFamily="18" charset="0"/>
              </a:rPr>
              <a:t>, </a:t>
            </a:r>
            <a:r>
              <a:rPr lang="ru-RU" sz="2200" dirty="0" err="1">
                <a:latin typeface="Constantia" pitchFamily="18" charset="0"/>
              </a:rPr>
              <a:t>ніж</a:t>
            </a:r>
            <a:r>
              <a:rPr lang="ru-RU" sz="2200" dirty="0">
                <a:latin typeface="Constantia" pitchFamily="18" charset="0"/>
              </a:rPr>
              <a:t> за 3 </a:t>
            </a:r>
            <a:r>
              <a:rPr lang="ru-RU" sz="2200" dirty="0" err="1">
                <a:latin typeface="Constantia" pitchFamily="18" charset="0"/>
              </a:rPr>
              <a:t>години</a:t>
            </a:r>
            <a:r>
              <a:rPr lang="ru-RU" sz="2200" dirty="0">
                <a:latin typeface="Constantia" pitchFamily="18" charset="0"/>
              </a:rPr>
              <a:t> до </a:t>
            </a:r>
            <a:r>
              <a:rPr lang="ru-RU" sz="2200" dirty="0" smtClean="0">
                <a:latin typeface="Constantia" pitchFamily="18" charset="0"/>
              </a:rPr>
              <a:t>сну.</a:t>
            </a:r>
            <a:endParaRPr lang="ru-RU" sz="2200" dirty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На вечерю </a:t>
            </a:r>
            <a:r>
              <a:rPr lang="ru-RU" sz="2200" dirty="0" err="1" smtClean="0">
                <a:latin typeface="Constantia" pitchFamily="18" charset="0"/>
              </a:rPr>
              <a:t>підійде</a:t>
            </a:r>
            <a:r>
              <a:rPr lang="ru-RU" sz="2200" dirty="0" smtClean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гречана</a:t>
            </a:r>
            <a:r>
              <a:rPr lang="ru-RU" sz="2200" dirty="0">
                <a:latin typeface="Constantia" pitchFamily="18" charset="0"/>
              </a:rPr>
              <a:t> каша, </a:t>
            </a:r>
            <a:r>
              <a:rPr lang="ru-RU" sz="2200" dirty="0" err="1">
                <a:latin typeface="Constantia" pitchFamily="18" charset="0"/>
              </a:rPr>
              <a:t>овочі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тушковані</a:t>
            </a:r>
            <a:r>
              <a:rPr lang="ru-RU" sz="2200" dirty="0">
                <a:latin typeface="Constantia" pitchFamily="18" charset="0"/>
              </a:rPr>
              <a:t> (капуста, </a:t>
            </a:r>
            <a:r>
              <a:rPr lang="ru-RU" sz="2200" dirty="0" err="1">
                <a:latin typeface="Constantia" pitchFamily="18" charset="0"/>
              </a:rPr>
              <a:t>морква</a:t>
            </a:r>
            <a:r>
              <a:rPr lang="ru-RU" sz="2200" dirty="0">
                <a:latin typeface="Constantia" pitchFamily="18" charset="0"/>
              </a:rPr>
              <a:t>, цибуля, томат), </a:t>
            </a:r>
            <a:r>
              <a:rPr lang="ru-RU" sz="2200" dirty="0" err="1">
                <a:latin typeface="Constantia" pitchFamily="18" charset="0"/>
              </a:rPr>
              <a:t>хліб</a:t>
            </a:r>
            <a:r>
              <a:rPr lang="ru-RU" sz="2200" dirty="0">
                <a:latin typeface="Constantia" pitchFamily="18" charset="0"/>
              </a:rPr>
              <a:t> та </a:t>
            </a:r>
            <a:r>
              <a:rPr lang="ru-RU" sz="2200" dirty="0" err="1">
                <a:latin typeface="Constantia" pitchFamily="18" charset="0"/>
              </a:rPr>
              <a:t>мінеральна</a:t>
            </a:r>
            <a:r>
              <a:rPr lang="ru-RU" sz="2200" dirty="0">
                <a:latin typeface="Constantia" pitchFamily="18" charset="0"/>
              </a:rPr>
              <a:t> вода.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0292" y="278584"/>
            <a:ext cx="424341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296" tIns="41148" rIns="82296" bIns="41148">
            <a:spAutoFit/>
          </a:bodyPr>
          <a:lstStyle/>
          <a:p>
            <a:pPr algn="ctr">
              <a:defRPr/>
            </a:pPr>
            <a:r>
              <a:rPr lang="ru-RU" sz="49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Вечеря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 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6" name="Picture 2" descr="http://pekarenok.info/uploads/posts/2013-03/1363628860_dsc08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00525"/>
            <a:ext cx="365045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howcooktasty.ru/wp-content/uploads/2013/12/gre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4071938"/>
            <a:ext cx="3664744" cy="244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winestyle.ru/product_images_new/catalog/mineral%20wa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345" y="1628775"/>
            <a:ext cx="2767488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496"/>
            <a:ext cx="6215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"</a:t>
            </a:r>
            <a:r>
              <a:rPr lang="ru-RU" sz="4800" dirty="0" err="1" smtClean="0">
                <a:solidFill>
                  <a:srgbClr val="FF0000"/>
                </a:solidFill>
              </a:rPr>
              <a:t>Дякуємо</a:t>
            </a:r>
            <a:r>
              <a:rPr lang="ru-RU" sz="4800" dirty="0" smtClean="0">
                <a:solidFill>
                  <a:srgbClr val="FF0000"/>
                </a:solidFill>
              </a:rPr>
              <a:t> за </a:t>
            </a:r>
            <a:r>
              <a:rPr lang="ru-RU" sz="4800" dirty="0" err="1" smtClean="0">
                <a:solidFill>
                  <a:srgbClr val="FF0000"/>
                </a:solidFill>
              </a:rPr>
              <a:t>увагу</a:t>
            </a:r>
            <a:r>
              <a:rPr lang="ru-RU" sz="4800" dirty="0" smtClean="0">
                <a:solidFill>
                  <a:srgbClr val="FF0000"/>
                </a:solidFill>
              </a:rPr>
              <a:t>!"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200025" y="1243013"/>
            <a:ext cx="8669655" cy="1150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4290" tIns="34290" rIns="34290" bIns="34290"/>
          <a:lstStyle/>
          <a:p>
            <a:pPr algn="ctr">
              <a:lnSpc>
                <a:spcPct val="120000"/>
              </a:lnSpc>
              <a:defRPr/>
            </a:pP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Біологічна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цінність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білків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тваринного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і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рослинного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походження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визначається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складом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амінокислот</a:t>
            </a:r>
            <a:r>
              <a:rPr lang="uk-UA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.</a:t>
            </a:r>
            <a:endParaRPr lang="en-US" sz="2300" dirty="0">
              <a:solidFill>
                <a:srgbClr val="000000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92907" y="2593182"/>
            <a:ext cx="3793331" cy="40505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290" tIns="34290" rIns="34290" bIns="34290"/>
          <a:lstStyle/>
          <a:p>
            <a:pPr>
              <a:lnSpc>
                <a:spcPct val="12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У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білку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який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відповідає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потребам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людського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організму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, 31,4%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складають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незамінні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амінокислоти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. </a:t>
            </a:r>
            <a:r>
              <a:rPr lang="en-US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300" dirty="0" err="1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</a:t>
            </a:r>
            <a:r>
              <a:rPr lang="en-US" sz="2300" dirty="0" err="1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обова</a:t>
            </a:r>
            <a:r>
              <a:rPr lang="en-US" sz="2300" dirty="0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доза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білків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для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дорослої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людини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складає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80-100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грам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з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яких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половина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–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твариного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походження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. </a:t>
            </a:r>
          </a:p>
        </p:txBody>
      </p:sp>
      <p:pic>
        <p:nvPicPr>
          <p:cNvPr id="2052" name="Shape 5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707" y="2990374"/>
            <a:ext cx="4321968" cy="346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Shape 5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7" y="214313"/>
            <a:ext cx="3471863" cy="83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Shape 60"/>
          <p:cNvSpPr txBox="1">
            <a:spLocks noChangeArrowheads="1"/>
          </p:cNvSpPr>
          <p:nvPr/>
        </p:nvSpPr>
        <p:spPr bwMode="auto">
          <a:xfrm>
            <a:off x="457200" y="214313"/>
            <a:ext cx="2898934" cy="5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uk-UA" sz="4900" b="1" dirty="0">
                <a:latin typeface="Constantia" pitchFamily="18" charset="0"/>
              </a:rPr>
              <a:t>Білки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hape 6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8607"/>
            <a:ext cx="4057650" cy="83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hape 66"/>
          <p:cNvSpPr txBox="1">
            <a:spLocks noChangeArrowheads="1"/>
          </p:cNvSpPr>
          <p:nvPr/>
        </p:nvSpPr>
        <p:spPr bwMode="auto">
          <a:xfrm>
            <a:off x="521495" y="342900"/>
            <a:ext cx="4281963" cy="6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uk-UA" sz="4300" dirty="0">
                <a:latin typeface="Constantia" pitchFamily="18" charset="0"/>
              </a:rPr>
              <a:t>Вуглеводи</a:t>
            </a:r>
            <a:r>
              <a:rPr lang="en-US" sz="3200" dirty="0"/>
              <a:t> </a:t>
            </a:r>
          </a:p>
        </p:txBody>
      </p:sp>
      <p:sp>
        <p:nvSpPr>
          <p:cNvPr id="4100" name="Shape 67"/>
          <p:cNvSpPr txBox="1">
            <a:spLocks noChangeArrowheads="1"/>
          </p:cNvSpPr>
          <p:nvPr/>
        </p:nvSpPr>
        <p:spPr bwMode="auto">
          <a:xfrm>
            <a:off x="135732" y="1307307"/>
            <a:ext cx="8879681" cy="18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300" dirty="0" err="1">
                <a:latin typeface="Constantia" pitchFamily="18" charset="0"/>
              </a:rPr>
              <a:t>Біологічну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цінність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серед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вуглеводів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харчів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мають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полісахариди</a:t>
            </a:r>
            <a:r>
              <a:rPr lang="en-US" sz="2300" dirty="0">
                <a:latin typeface="Constantia" pitchFamily="18" charset="0"/>
              </a:rPr>
              <a:t> – </a:t>
            </a:r>
            <a:r>
              <a:rPr lang="en-US" sz="2300" dirty="0" err="1">
                <a:latin typeface="Constantia" pitchFamily="18" charset="0"/>
              </a:rPr>
              <a:t>крохмал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та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глікоген</a:t>
            </a:r>
            <a:r>
              <a:rPr lang="en-US" sz="2300" dirty="0">
                <a:latin typeface="Constantia" pitchFamily="18" charset="0"/>
              </a:rPr>
              <a:t>: </a:t>
            </a:r>
            <a:r>
              <a:rPr lang="en-US" sz="2300" dirty="0" err="1">
                <a:latin typeface="Constantia" pitchFamily="18" charset="0"/>
              </a:rPr>
              <a:t>дисахариди</a:t>
            </a:r>
            <a:r>
              <a:rPr lang="en-US" sz="2300" dirty="0">
                <a:latin typeface="Constantia" pitchFamily="18" charset="0"/>
              </a:rPr>
              <a:t> – </a:t>
            </a:r>
            <a:r>
              <a:rPr lang="en-US" sz="2300" dirty="0" err="1">
                <a:latin typeface="Constantia" pitchFamily="18" charset="0"/>
              </a:rPr>
              <a:t>сахароза</a:t>
            </a:r>
            <a:r>
              <a:rPr lang="en-US" sz="2300" dirty="0">
                <a:latin typeface="Constantia" pitchFamily="18" charset="0"/>
              </a:rPr>
              <a:t>, </a:t>
            </a:r>
            <a:r>
              <a:rPr lang="en-US" sz="2300" dirty="0" err="1">
                <a:latin typeface="Constantia" pitchFamily="18" charset="0"/>
              </a:rPr>
              <a:t>лактоза</a:t>
            </a:r>
            <a:r>
              <a:rPr lang="en-US" sz="2300" dirty="0">
                <a:latin typeface="Constantia" pitchFamily="18" charset="0"/>
              </a:rPr>
              <a:t>, </a:t>
            </a:r>
            <a:r>
              <a:rPr lang="en-US" sz="2300" dirty="0" err="1">
                <a:latin typeface="Constantia" pitchFamily="18" charset="0"/>
              </a:rPr>
              <a:t>мальтоза</a:t>
            </a:r>
            <a:r>
              <a:rPr lang="en-US" sz="2300" dirty="0">
                <a:latin typeface="Constantia" pitchFamily="18" charset="0"/>
              </a:rPr>
              <a:t>. </a:t>
            </a:r>
            <a:r>
              <a:rPr lang="en-US" sz="2300" dirty="0" err="1">
                <a:latin typeface="Constantia" pitchFamily="18" charset="0"/>
              </a:rPr>
              <a:t>Лише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невелика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доля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вуглеводів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харчів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припадає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на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моносахариди</a:t>
            </a:r>
            <a:r>
              <a:rPr lang="en-US" sz="2300" dirty="0">
                <a:latin typeface="Constantia" pitchFamily="18" charset="0"/>
              </a:rPr>
              <a:t> (</a:t>
            </a:r>
            <a:r>
              <a:rPr lang="en-US" sz="2300" dirty="0" err="1">
                <a:latin typeface="Constantia" pitchFamily="18" charset="0"/>
              </a:rPr>
              <a:t>глюкоза</a:t>
            </a:r>
            <a:r>
              <a:rPr lang="en-US" sz="2300" dirty="0">
                <a:latin typeface="Constantia" pitchFamily="18" charset="0"/>
              </a:rPr>
              <a:t>, </a:t>
            </a:r>
            <a:r>
              <a:rPr lang="en-US" sz="2300" dirty="0" err="1">
                <a:latin typeface="Constantia" pitchFamily="18" charset="0"/>
              </a:rPr>
              <a:t>фруктоза</a:t>
            </a:r>
            <a:r>
              <a:rPr lang="en-US" sz="2300" dirty="0">
                <a:latin typeface="Constantia" pitchFamily="18" charset="0"/>
              </a:rPr>
              <a:t>, </a:t>
            </a:r>
            <a:r>
              <a:rPr lang="en-US" sz="2300" dirty="0" err="1">
                <a:latin typeface="Constantia" pitchFamily="18" charset="0"/>
              </a:rPr>
              <a:t>пентози</a:t>
            </a:r>
            <a:r>
              <a:rPr lang="en-US" sz="2300" dirty="0">
                <a:latin typeface="Constantia" pitchFamily="18" charset="0"/>
              </a:rPr>
              <a:t> і </a:t>
            </a:r>
            <a:r>
              <a:rPr lang="en-US" sz="2300" dirty="0" err="1">
                <a:latin typeface="Constantia" pitchFamily="18" charset="0"/>
              </a:rPr>
              <a:t>т.д</a:t>
            </a:r>
            <a:r>
              <a:rPr lang="en-US" sz="2300" dirty="0">
                <a:latin typeface="Constantia" pitchFamily="18" charset="0"/>
              </a:rPr>
              <a:t>.). </a:t>
            </a:r>
          </a:p>
        </p:txBody>
      </p:sp>
      <p:pic>
        <p:nvPicPr>
          <p:cNvPr id="4101" name="Shape 6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9" y="3300413"/>
            <a:ext cx="4629150" cy="333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Shape 69"/>
          <p:cNvSpPr txBox="1"/>
          <p:nvPr/>
        </p:nvSpPr>
        <p:spPr>
          <a:xfrm>
            <a:off x="5086350" y="3364707"/>
            <a:ext cx="3793332" cy="3214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4290" tIns="34290" rIns="34290" bIns="34290"/>
          <a:lstStyle/>
          <a:p>
            <a:pPr>
              <a:lnSpc>
                <a:spcPct val="120000"/>
              </a:lnSpc>
              <a:defRPr/>
            </a:pP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Добова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потреба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дорослої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людини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у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вуглеводах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складає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400-500г, з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них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біля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400г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припадає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крохмаль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Вся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інша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частина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–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дисахариди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, в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основному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на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сахарозу</a:t>
            </a:r>
            <a:r>
              <a:rPr lang="en-US" sz="2300" dirty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hape 7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24327"/>
            <a:ext cx="6622257" cy="9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Shape 75"/>
          <p:cNvSpPr txBox="1">
            <a:spLocks noChangeArrowheads="1"/>
          </p:cNvSpPr>
          <p:nvPr/>
        </p:nvSpPr>
        <p:spPr bwMode="auto">
          <a:xfrm>
            <a:off x="521494" y="0"/>
            <a:ext cx="691800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216000"/>
              </a:lnSpc>
            </a:pPr>
            <a:r>
              <a:rPr lang="uk-UA" sz="3600" b="1" dirty="0">
                <a:latin typeface="Constantia" pitchFamily="18" charset="0"/>
              </a:rPr>
              <a:t>Мінеральні речовини</a:t>
            </a:r>
            <a:endParaRPr lang="en-US" sz="3600" dirty="0">
              <a:latin typeface="Constantia" pitchFamily="18" charset="0"/>
            </a:endParaRPr>
          </a:p>
        </p:txBody>
      </p:sp>
      <p:sp>
        <p:nvSpPr>
          <p:cNvPr id="7172" name="Shape 76"/>
          <p:cNvSpPr txBox="1">
            <a:spLocks noChangeArrowheads="1"/>
          </p:cNvSpPr>
          <p:nvPr/>
        </p:nvSpPr>
        <p:spPr bwMode="auto">
          <a:xfrm>
            <a:off x="200025" y="1371600"/>
            <a:ext cx="89439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300" dirty="0" err="1">
                <a:latin typeface="Constantia" pitchFamily="18" charset="0"/>
              </a:rPr>
              <a:t>Головним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їх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джерелом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служать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небіологічні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компоненти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їжі</a:t>
            </a:r>
            <a:r>
              <a:rPr lang="en-US" sz="2300" dirty="0">
                <a:latin typeface="Constantia" pitchFamily="18" charset="0"/>
              </a:rPr>
              <a:t>. </a:t>
            </a:r>
            <a:r>
              <a:rPr lang="en-US" sz="2300" dirty="0" err="1">
                <a:latin typeface="Constantia" pitchFamily="18" charset="0"/>
              </a:rPr>
              <a:t>Частково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вони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поступають</a:t>
            </a:r>
            <a:r>
              <a:rPr lang="en-US" sz="2300" dirty="0">
                <a:latin typeface="Constantia" pitchFamily="18" charset="0"/>
              </a:rPr>
              <a:t> в </a:t>
            </a:r>
            <a:r>
              <a:rPr lang="en-US" sz="2300" dirty="0" err="1">
                <a:latin typeface="Constantia" pitchFamily="18" charset="0"/>
              </a:rPr>
              <a:t>організм</a:t>
            </a:r>
            <a:r>
              <a:rPr lang="en-US" sz="2300" dirty="0">
                <a:latin typeface="Constantia" pitchFamily="18" charset="0"/>
              </a:rPr>
              <a:t> з </a:t>
            </a:r>
            <a:r>
              <a:rPr lang="en-US" sz="2300" dirty="0" err="1">
                <a:latin typeface="Constantia" pitchFamily="18" charset="0"/>
              </a:rPr>
              <a:t>харчовими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продуктами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тваринного</a:t>
            </a:r>
            <a:r>
              <a:rPr lang="en-US" sz="2300" dirty="0">
                <a:latin typeface="Constantia" pitchFamily="18" charset="0"/>
              </a:rPr>
              <a:t> і </a:t>
            </a:r>
            <a:r>
              <a:rPr lang="en-US" sz="2300" dirty="0" err="1">
                <a:latin typeface="Constantia" pitchFamily="18" charset="0"/>
              </a:rPr>
              <a:t>рослинного</a:t>
            </a:r>
            <a:r>
              <a:rPr lang="en-US" sz="2300" dirty="0">
                <a:latin typeface="Constantia" pitchFamily="18" charset="0"/>
              </a:rPr>
              <a:t> </a:t>
            </a:r>
            <a:r>
              <a:rPr lang="en-US" sz="2300" dirty="0" err="1">
                <a:latin typeface="Constantia" pitchFamily="18" charset="0"/>
              </a:rPr>
              <a:t>походження</a:t>
            </a:r>
            <a:r>
              <a:rPr lang="en-US" sz="2300" dirty="0">
                <a:latin typeface="Constantia" pitchFamily="18" charset="0"/>
              </a:rPr>
              <a:t> </a:t>
            </a:r>
          </a:p>
        </p:txBody>
      </p:sp>
      <p:sp>
        <p:nvSpPr>
          <p:cNvPr id="7173" name="Shape 78"/>
          <p:cNvSpPr txBox="1">
            <a:spLocks noChangeArrowheads="1"/>
          </p:cNvSpPr>
          <p:nvPr/>
        </p:nvSpPr>
        <p:spPr bwMode="auto">
          <a:xfrm>
            <a:off x="2836069" y="3171825"/>
            <a:ext cx="33432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200" dirty="0" err="1">
                <a:latin typeface="Constantia" pitchFamily="18" charset="0"/>
              </a:rPr>
              <a:t>Добова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потреба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дорослого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організму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людини</a:t>
            </a:r>
            <a:r>
              <a:rPr lang="en-US" sz="2200" dirty="0">
                <a:latin typeface="Constantia" pitchFamily="18" charset="0"/>
              </a:rPr>
              <a:t> в </a:t>
            </a:r>
            <a:r>
              <a:rPr lang="en-US" sz="2200" dirty="0" err="1">
                <a:latin typeface="Constantia" pitchFamily="18" charset="0"/>
              </a:rPr>
              <a:t>окремих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мінеральних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речовинах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сильно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коливається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від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декількох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грамів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декількох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міліграмів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або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мікрограмів</a:t>
            </a:r>
            <a:r>
              <a:rPr lang="en-US" sz="2200" dirty="0">
                <a:latin typeface="Constantia" pitchFamily="18" charset="0"/>
              </a:rPr>
              <a:t>.</a:t>
            </a:r>
          </a:p>
        </p:txBody>
      </p:sp>
      <p:pic>
        <p:nvPicPr>
          <p:cNvPr id="7174" name="Shape 7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3171825"/>
            <a:ext cx="2507457" cy="353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https://encrypted-tbn2.gstatic.com/images?q=tbn:ANd9GcQT43Ou2gJzJOBGZ5KFosxpF4ONKOVNJsP_rJQEWFptbzRZymb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638" y="3171825"/>
            <a:ext cx="2828925" cy="30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hape 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7" y="342900"/>
            <a:ext cx="2828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Shape 85"/>
          <p:cNvSpPr txBox="1">
            <a:spLocks noChangeArrowheads="1"/>
          </p:cNvSpPr>
          <p:nvPr/>
        </p:nvSpPr>
        <p:spPr bwMode="auto">
          <a:xfrm>
            <a:off x="457200" y="384335"/>
            <a:ext cx="2538889" cy="5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uk-UA" sz="4000" dirty="0">
                <a:latin typeface="Constantia" pitchFamily="18" charset="0"/>
              </a:rPr>
              <a:t>Жири</a:t>
            </a:r>
            <a:endParaRPr lang="en-US" sz="4000" dirty="0">
              <a:latin typeface="Constantia" pitchFamily="18" charset="0"/>
            </a:endParaRPr>
          </a:p>
        </p:txBody>
      </p:sp>
      <p:sp>
        <p:nvSpPr>
          <p:cNvPr id="9220" name="Shape 86"/>
          <p:cNvSpPr txBox="1">
            <a:spLocks noChangeArrowheads="1"/>
          </p:cNvSpPr>
          <p:nvPr/>
        </p:nvSpPr>
        <p:spPr bwMode="auto">
          <a:xfrm>
            <a:off x="200025" y="1118712"/>
            <a:ext cx="8879682" cy="12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200" b="1" dirty="0" err="1">
                <a:latin typeface="Constantia" pitchFamily="18" charset="0"/>
              </a:rPr>
              <a:t>Жири</a:t>
            </a:r>
            <a:r>
              <a:rPr lang="en-US" sz="2200" b="1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потрібні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організму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для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збереження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цілісності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клітинних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мембран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вони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сприяють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засвоєнню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жиророзчинних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вітамінів</a:t>
            </a:r>
            <a:r>
              <a:rPr lang="en-US" sz="2200" dirty="0">
                <a:latin typeface="Constantia" pitchFamily="18" charset="0"/>
              </a:rPr>
              <a:t> (A, D, E, K), </a:t>
            </a:r>
            <a:r>
              <a:rPr lang="en-US" sz="2200" dirty="0" err="1">
                <a:latin typeface="Constantia" pitchFamily="18" charset="0"/>
              </a:rPr>
              <a:t>мінеральних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речовин</a:t>
            </a:r>
            <a:r>
              <a:rPr lang="uk-UA" sz="2200" dirty="0">
                <a:latin typeface="Constantia" pitchFamily="18" charset="0"/>
              </a:rPr>
              <a:t>.</a:t>
            </a:r>
            <a:endParaRPr lang="en-US" sz="2200" dirty="0">
              <a:latin typeface="Constantia" pitchFamily="18" charset="0"/>
            </a:endParaRPr>
          </a:p>
        </p:txBody>
      </p:sp>
      <p:pic>
        <p:nvPicPr>
          <p:cNvPr id="9221" name="Shape 8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2528888"/>
            <a:ext cx="1864519" cy="23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Shape 8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0757" y="4457700"/>
            <a:ext cx="2653188" cy="196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Shape 89"/>
          <p:cNvSpPr txBox="1">
            <a:spLocks noChangeArrowheads="1"/>
          </p:cNvSpPr>
          <p:nvPr/>
        </p:nvSpPr>
        <p:spPr bwMode="auto">
          <a:xfrm>
            <a:off x="2321719" y="2528888"/>
            <a:ext cx="65579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200" dirty="0" err="1">
                <a:latin typeface="Constantia" pitchFamily="18" charset="0"/>
              </a:rPr>
              <a:t>Жири</a:t>
            </a:r>
            <a:r>
              <a:rPr lang="en-US" sz="2200" dirty="0">
                <a:latin typeface="Constantia" pitchFamily="18" charset="0"/>
              </a:rPr>
              <a:t> в </a:t>
            </a:r>
            <a:r>
              <a:rPr lang="en-US" sz="2200" dirty="0" err="1">
                <a:latin typeface="Constantia" pitchFamily="18" charset="0"/>
              </a:rPr>
              <a:t>організмі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відкладаються</a:t>
            </a:r>
            <a:r>
              <a:rPr lang="en-US" sz="2200" dirty="0">
                <a:latin typeface="Constantia" pitchFamily="18" charset="0"/>
              </a:rPr>
              <a:t> у </a:t>
            </a:r>
            <a:r>
              <a:rPr lang="en-US" sz="2200" dirty="0" err="1">
                <a:latin typeface="Constantia" pitchFamily="18" charset="0"/>
              </a:rPr>
              <a:t>вигляді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жирових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запасів</a:t>
            </a:r>
            <a:r>
              <a:rPr lang="en-US" sz="2200" dirty="0">
                <a:latin typeface="Constantia" pitchFamily="18" charset="0"/>
              </a:rPr>
              <a:t> у </a:t>
            </a:r>
            <a:r>
              <a:rPr lang="en-US" sz="2200" dirty="0" err="1">
                <a:latin typeface="Constantia" pitchFamily="18" charset="0"/>
              </a:rPr>
              <a:t>так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званих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жирових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депо</a:t>
            </a:r>
            <a:r>
              <a:rPr lang="en-US" sz="2200" dirty="0">
                <a:latin typeface="Constantia" pitchFamily="18" charset="0"/>
              </a:rPr>
              <a:t>: </a:t>
            </a:r>
            <a:r>
              <a:rPr lang="en-US" sz="2200" dirty="0" err="1">
                <a:latin typeface="Constantia" pitchFamily="18" charset="0"/>
              </a:rPr>
              <a:t>підшкірній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клітковині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сальнику</a:t>
            </a:r>
            <a:r>
              <a:rPr lang="en-US" sz="2200" dirty="0">
                <a:latin typeface="Constantia" pitchFamily="18" charset="0"/>
              </a:rPr>
              <a:t>; </a:t>
            </a:r>
            <a:r>
              <a:rPr lang="en-US" sz="2200" dirty="0" err="1">
                <a:latin typeface="Constantia" pitchFamily="18" charset="0"/>
              </a:rPr>
              <a:t>іноді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жир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відкладається</a:t>
            </a:r>
            <a:r>
              <a:rPr lang="en-US" sz="2200" dirty="0">
                <a:latin typeface="Constantia" pitchFamily="18" charset="0"/>
              </a:rPr>
              <a:t> в </a:t>
            </a:r>
            <a:r>
              <a:rPr lang="en-US" sz="2200" dirty="0" err="1">
                <a:latin typeface="Constantia" pitchFamily="18" charset="0"/>
              </a:rPr>
              <a:t>деяких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внутрішніх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органах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наприклад</a:t>
            </a:r>
            <a:r>
              <a:rPr lang="en-US" sz="2200" dirty="0">
                <a:latin typeface="Constantia" pitchFamily="18" charset="0"/>
              </a:rPr>
              <a:t> в </a:t>
            </a:r>
            <a:r>
              <a:rPr lang="en-US" sz="2200" dirty="0" err="1">
                <a:latin typeface="Constantia" pitchFamily="18" charset="0"/>
              </a:rPr>
              <a:t>печінці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нирках</a:t>
            </a:r>
            <a:r>
              <a:rPr lang="en-US" sz="2200" dirty="0">
                <a:latin typeface="Constantia" pitchFamily="18" charset="0"/>
              </a:rPr>
              <a:t> </a:t>
            </a:r>
          </a:p>
        </p:txBody>
      </p:sp>
      <p:sp>
        <p:nvSpPr>
          <p:cNvPr id="9224" name="Shape 90"/>
          <p:cNvSpPr txBox="1">
            <a:spLocks noChangeArrowheads="1"/>
          </p:cNvSpPr>
          <p:nvPr/>
        </p:nvSpPr>
        <p:spPr bwMode="auto">
          <a:xfrm>
            <a:off x="200025" y="4972050"/>
            <a:ext cx="5593557" cy="16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200" dirty="0" err="1">
                <a:latin typeface="Constantia" pitchFamily="18" charset="0"/>
              </a:rPr>
              <a:t>Надлишок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жирів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знижує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засвоюваність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їжі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зокрема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її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білків</a:t>
            </a:r>
            <a:r>
              <a:rPr lang="en-US" sz="2200" dirty="0">
                <a:latin typeface="Constantia" pitchFamily="18" charset="0"/>
              </a:rPr>
              <a:t>, а </a:t>
            </a:r>
            <a:r>
              <a:rPr lang="en-US" sz="2200" dirty="0" err="1">
                <a:latin typeface="Constantia" pitchFamily="18" charset="0"/>
              </a:rPr>
              <a:t>також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призводить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утворення</a:t>
            </a:r>
            <a:r>
              <a:rPr lang="en-US" sz="2200" dirty="0">
                <a:latin typeface="Constantia" pitchFamily="18" charset="0"/>
              </a:rPr>
              <a:t> в </a:t>
            </a:r>
            <a:r>
              <a:rPr lang="en-US" sz="2200" dirty="0" err="1">
                <a:latin typeface="Constantia" pitchFamily="18" charset="0"/>
              </a:rPr>
              <a:t>організмі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великої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кількості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отруйних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речовин</a:t>
            </a:r>
            <a:r>
              <a:rPr lang="en-US" sz="2200" dirty="0">
                <a:latin typeface="Constantia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hape 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214313"/>
            <a:ext cx="3214688" cy="79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hape 96"/>
          <p:cNvSpPr txBox="1">
            <a:spLocks noChangeArrowheads="1"/>
          </p:cNvSpPr>
          <p:nvPr/>
        </p:nvSpPr>
        <p:spPr bwMode="auto">
          <a:xfrm>
            <a:off x="264320" y="278607"/>
            <a:ext cx="2898933" cy="5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uk-UA" sz="4000" dirty="0">
                <a:latin typeface="Constantia" pitchFamily="18" charset="0"/>
              </a:rPr>
              <a:t>Вітаміни</a:t>
            </a:r>
            <a:r>
              <a:rPr lang="en-US" sz="3200" dirty="0"/>
              <a:t> </a:t>
            </a:r>
          </a:p>
        </p:txBody>
      </p:sp>
      <p:pic>
        <p:nvPicPr>
          <p:cNvPr id="11268" name="Shape 97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050" y="600075"/>
            <a:ext cx="2886075" cy="198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Shape 98"/>
          <p:cNvSpPr txBox="1">
            <a:spLocks noChangeArrowheads="1"/>
          </p:cNvSpPr>
          <p:nvPr/>
        </p:nvSpPr>
        <p:spPr bwMode="auto">
          <a:xfrm>
            <a:off x="135732" y="1148715"/>
            <a:ext cx="6043613" cy="163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200" b="1" dirty="0" err="1">
                <a:latin typeface="Constantia" pitchFamily="18" charset="0"/>
              </a:rPr>
              <a:t>Вітаміни</a:t>
            </a:r>
            <a:r>
              <a:rPr lang="en-US" sz="2200" b="1" dirty="0">
                <a:latin typeface="Constantia" pitchFamily="18" charset="0"/>
              </a:rPr>
              <a:t> </a:t>
            </a:r>
            <a:r>
              <a:rPr lang="en-US" sz="2200" dirty="0">
                <a:latin typeface="Constantia" pitchFamily="18" charset="0"/>
              </a:rPr>
              <a:t>– </a:t>
            </a:r>
            <a:r>
              <a:rPr lang="en-US" sz="2200" dirty="0" err="1">
                <a:latin typeface="Constantia" pitchFamily="18" charset="0"/>
              </a:rPr>
              <a:t>це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необхідні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для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нормальної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життєдіяльності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низькомолекулярні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органічні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сполуки</a:t>
            </a:r>
            <a:r>
              <a:rPr lang="en-US" sz="2200" dirty="0">
                <a:latin typeface="Constantia" pitchFamily="18" charset="0"/>
              </a:rPr>
              <a:t>, </a:t>
            </a:r>
            <a:r>
              <a:rPr lang="en-US" sz="2200" dirty="0" err="1">
                <a:latin typeface="Constantia" pitchFamily="18" charset="0"/>
              </a:rPr>
              <a:t>синтез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яких</a:t>
            </a:r>
            <a:r>
              <a:rPr lang="en-US" sz="2200" dirty="0">
                <a:latin typeface="Constantia" pitchFamily="18" charset="0"/>
              </a:rPr>
              <a:t> у </a:t>
            </a:r>
            <a:r>
              <a:rPr lang="en-US" sz="2200" dirty="0" err="1">
                <a:latin typeface="Constantia" pitchFamily="18" charset="0"/>
              </a:rPr>
              <a:t>організмів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даного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виду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відсутній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або</a:t>
            </a:r>
            <a:r>
              <a:rPr lang="en-US" sz="2200" dirty="0">
                <a:latin typeface="Constantia" pitchFamily="18" charset="0"/>
              </a:rPr>
              <a:t> </a:t>
            </a:r>
            <a:r>
              <a:rPr lang="en-US" sz="2200" dirty="0" err="1">
                <a:latin typeface="Constantia" pitchFamily="18" charset="0"/>
              </a:rPr>
              <a:t>обмежений</a:t>
            </a:r>
            <a:r>
              <a:rPr lang="en-US" sz="2200" dirty="0">
                <a:latin typeface="Constantia" pitchFamily="18" charset="0"/>
              </a:rPr>
              <a:t>. </a:t>
            </a:r>
          </a:p>
        </p:txBody>
      </p:sp>
      <p:sp>
        <p:nvSpPr>
          <p:cNvPr id="11270" name="Shape 99"/>
          <p:cNvSpPr txBox="1">
            <a:spLocks noChangeArrowheads="1"/>
          </p:cNvSpPr>
          <p:nvPr/>
        </p:nvSpPr>
        <p:spPr bwMode="auto">
          <a:xfrm>
            <a:off x="1550194" y="2846070"/>
            <a:ext cx="7593806" cy="12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onstantia" pitchFamily="18" charset="0"/>
              </a:rPr>
              <a:t>Вітамін</a:t>
            </a:r>
            <a:r>
              <a:rPr lang="en-US" sz="2000" b="1" dirty="0">
                <a:latin typeface="Constantia" pitchFamily="18" charset="0"/>
              </a:rPr>
              <a:t> С</a:t>
            </a:r>
            <a:r>
              <a:rPr lang="en-US" sz="2000" dirty="0">
                <a:latin typeface="Constantia" pitchFamily="18" charset="0"/>
              </a:rPr>
              <a:t> (</a:t>
            </a:r>
            <a:r>
              <a:rPr lang="en-US" sz="2000" dirty="0" err="1">
                <a:latin typeface="Constantia" pitchFamily="18" charset="0"/>
              </a:rPr>
              <a:t>аскорбінова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кислота</a:t>
            </a:r>
            <a:r>
              <a:rPr lang="en-US" sz="2000" dirty="0">
                <a:latin typeface="Constantia" pitchFamily="18" charset="0"/>
              </a:rPr>
              <a:t>) </a:t>
            </a:r>
            <a:r>
              <a:rPr lang="en-US" sz="2000" dirty="0" err="1">
                <a:latin typeface="Constantia" pitchFamily="18" charset="0"/>
              </a:rPr>
              <a:t>не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синтезується</a:t>
            </a:r>
            <a:r>
              <a:rPr lang="en-US" sz="2000" dirty="0">
                <a:latin typeface="Constantia" pitchFamily="18" charset="0"/>
              </a:rPr>
              <a:t> в </a:t>
            </a:r>
            <a:r>
              <a:rPr lang="en-US" sz="2000" dirty="0" err="1">
                <a:latin typeface="Constantia" pitchFamily="18" charset="0"/>
              </a:rPr>
              <a:t>організмі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людини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він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поступає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головним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чином</a:t>
            </a:r>
            <a:r>
              <a:rPr lang="en-US" sz="2000" dirty="0">
                <a:latin typeface="Constantia" pitchFamily="18" charset="0"/>
              </a:rPr>
              <a:t> з </a:t>
            </a:r>
            <a:r>
              <a:rPr lang="en-US" sz="2000" dirty="0" err="1">
                <a:latin typeface="Constantia" pitchFamily="18" charset="0"/>
              </a:rPr>
              <a:t>рослинною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їжею</a:t>
            </a:r>
            <a:r>
              <a:rPr lang="en-US" sz="2000" dirty="0">
                <a:latin typeface="Constantia" pitchFamily="18" charset="0"/>
              </a:rPr>
              <a:t>. </a:t>
            </a:r>
            <a:r>
              <a:rPr lang="en-US" sz="2000" dirty="0" err="1">
                <a:latin typeface="Constantia" pitchFamily="18" charset="0"/>
              </a:rPr>
              <a:t>Особливо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багато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його</a:t>
            </a:r>
            <a:r>
              <a:rPr lang="en-US" sz="2000" dirty="0">
                <a:latin typeface="Constantia" pitchFamily="18" charset="0"/>
              </a:rPr>
              <a:t> в </a:t>
            </a:r>
            <a:r>
              <a:rPr lang="en-US" sz="2000" dirty="0" err="1">
                <a:latin typeface="Constantia" pitchFamily="18" charset="0"/>
              </a:rPr>
              <a:t>плодах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шипшини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чорної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смородини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лимонах</a:t>
            </a:r>
            <a:r>
              <a:rPr lang="en-US" sz="2000" dirty="0">
                <a:latin typeface="Constantia" pitchFamily="18" charset="0"/>
              </a:rPr>
              <a:t>. </a:t>
            </a:r>
          </a:p>
        </p:txBody>
      </p:sp>
      <p:pic>
        <p:nvPicPr>
          <p:cNvPr id="11271" name="Shape 10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2" y="291465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Shape 10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9518" y="4076224"/>
            <a:ext cx="1438752" cy="14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Shape 102"/>
          <p:cNvSpPr txBox="1">
            <a:spLocks noChangeArrowheads="1"/>
          </p:cNvSpPr>
          <p:nvPr/>
        </p:nvSpPr>
        <p:spPr bwMode="auto">
          <a:xfrm>
            <a:off x="264319" y="4460558"/>
            <a:ext cx="7329488" cy="9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onstantia" pitchFamily="18" charset="0"/>
              </a:rPr>
              <a:t>Вітамін</a:t>
            </a:r>
            <a:r>
              <a:rPr lang="en-US" sz="2000" b="1" dirty="0">
                <a:latin typeface="Constantia" pitchFamily="18" charset="0"/>
              </a:rPr>
              <a:t> В1</a:t>
            </a:r>
            <a:r>
              <a:rPr lang="en-US" sz="2000" dirty="0">
                <a:latin typeface="Constantia" pitchFamily="18" charset="0"/>
              </a:rPr>
              <a:t> (</a:t>
            </a:r>
            <a:r>
              <a:rPr lang="en-US" sz="2000" dirty="0" err="1">
                <a:latin typeface="Constantia" pitchFamily="18" charset="0"/>
              </a:rPr>
              <a:t>тіамін</a:t>
            </a:r>
            <a:r>
              <a:rPr lang="en-US" sz="2000" dirty="0">
                <a:latin typeface="Constantia" pitchFamily="18" charset="0"/>
              </a:rPr>
              <a:t>) </a:t>
            </a:r>
            <a:r>
              <a:rPr lang="en-US" sz="2000" dirty="0" err="1">
                <a:latin typeface="Constantia" pitchFamily="18" charset="0"/>
              </a:rPr>
              <a:t>входить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до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складу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ферментів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які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беруть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участь</a:t>
            </a:r>
            <a:r>
              <a:rPr lang="en-US" sz="2000" dirty="0">
                <a:latin typeface="Constantia" pitchFamily="18" charset="0"/>
              </a:rPr>
              <a:t> у </a:t>
            </a:r>
            <a:r>
              <a:rPr lang="en-US" sz="2000" dirty="0" err="1">
                <a:latin typeface="Constantia" pitchFamily="18" charset="0"/>
              </a:rPr>
              <a:t>вуглеводному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жировому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та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білковому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обміні</a:t>
            </a:r>
            <a:r>
              <a:rPr lang="en-US" sz="2000" dirty="0">
                <a:latin typeface="Constantia" pitchFamily="18" charset="0"/>
              </a:rPr>
              <a:t>. </a:t>
            </a:r>
          </a:p>
        </p:txBody>
      </p:sp>
      <p:pic>
        <p:nvPicPr>
          <p:cNvPr id="11274" name="Shape 10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" y="5486400"/>
            <a:ext cx="1733074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Shape 104"/>
          <p:cNvSpPr txBox="1">
            <a:spLocks noChangeArrowheads="1"/>
          </p:cNvSpPr>
          <p:nvPr/>
        </p:nvSpPr>
        <p:spPr bwMode="auto">
          <a:xfrm>
            <a:off x="2000250" y="5562125"/>
            <a:ext cx="7072313" cy="10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34290" rIns="34290" bIns="34290"/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onstantia" pitchFamily="18" charset="0"/>
              </a:rPr>
              <a:t>Вітамін</a:t>
            </a:r>
            <a:r>
              <a:rPr lang="en-US" sz="2000" b="1" dirty="0">
                <a:latin typeface="Constantia" pitchFamily="18" charset="0"/>
              </a:rPr>
              <a:t> Р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зменшує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проникливість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та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ломкість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капілярів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посилює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дію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вітамін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та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суглоби</a:t>
            </a:r>
            <a:r>
              <a:rPr lang="en-US" sz="2000" dirty="0">
                <a:latin typeface="Constantia" pitchFamily="18" charset="0"/>
              </a:rPr>
              <a:t>; </a:t>
            </a:r>
            <a:r>
              <a:rPr lang="en-US" sz="2000" dirty="0" err="1">
                <a:latin typeface="Constantia" pitchFamily="18" charset="0"/>
              </a:rPr>
              <a:t>порушується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розвиток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кісток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та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зубів</a:t>
            </a:r>
            <a:r>
              <a:rPr lang="en-US" sz="2000" dirty="0">
                <a:latin typeface="Constantia" pitchFamily="18" charset="0"/>
              </a:rPr>
              <a:t>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nz267.edu.kh.ua/files2/images/vitamin1-300x300.jpg?size=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471488"/>
            <a:ext cx="5850732" cy="58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2907" y="1564482"/>
            <a:ext cx="8229600" cy="260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>
                <a:latin typeface="Constantia" pitchFamily="18" charset="0"/>
              </a:rPr>
              <a:t>Щоб</a:t>
            </a:r>
            <a:r>
              <a:rPr lang="ru-RU" sz="2000" dirty="0">
                <a:latin typeface="Constantia" pitchFamily="18" charset="0"/>
              </a:rPr>
              <a:t> «</a:t>
            </a:r>
            <a:r>
              <a:rPr lang="ru-RU" sz="2000" dirty="0" err="1">
                <a:latin typeface="Constantia" pitchFamily="18" charset="0"/>
              </a:rPr>
              <a:t>розбудити</a:t>
            </a:r>
            <a:r>
              <a:rPr lang="ru-RU" sz="2000" dirty="0">
                <a:latin typeface="Constantia" pitchFamily="18" charset="0"/>
              </a:rPr>
              <a:t>» вашу </a:t>
            </a:r>
            <a:r>
              <a:rPr lang="ru-RU" sz="2000" dirty="0" err="1">
                <a:latin typeface="Constantia" pitchFamily="18" charset="0"/>
              </a:rPr>
              <a:t>травну</a:t>
            </a:r>
            <a:r>
              <a:rPr lang="ru-RU" sz="2000" dirty="0">
                <a:latin typeface="Constantia" pitchFamily="18" charset="0"/>
              </a:rPr>
              <a:t> систему </a:t>
            </a:r>
            <a:r>
              <a:rPr lang="ru-RU" sz="2000" dirty="0" err="1">
                <a:latin typeface="Constantia" pitchFamily="18" charset="0"/>
              </a:rPr>
              <a:t>після</a:t>
            </a:r>
            <a:r>
              <a:rPr lang="ru-RU" sz="2000" dirty="0">
                <a:latin typeface="Constantia" pitchFamily="18" charset="0"/>
              </a:rPr>
              <a:t> сну, ми </a:t>
            </a:r>
            <a:r>
              <a:rPr lang="ru-RU" sz="2000" dirty="0" smtClean="0">
                <a:latin typeface="Constantia" pitchFamily="18" charset="0"/>
              </a:rPr>
              <a:t>треба</a:t>
            </a:r>
            <a:endParaRPr lang="ru-RU" sz="2000" dirty="0">
              <a:latin typeface="Constantia" pitchFamily="18" charset="0"/>
            </a:endParaRPr>
          </a:p>
          <a:p>
            <a:r>
              <a:rPr lang="ru-RU" sz="2000" dirty="0">
                <a:latin typeface="Constantia" pitchFamily="18" charset="0"/>
              </a:rPr>
              <a:t>    </a:t>
            </a:r>
            <a:r>
              <a:rPr lang="ru-RU" sz="2000" dirty="0" smtClean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випити</a:t>
            </a:r>
            <a:r>
              <a:rPr lang="ru-RU" sz="2000" dirty="0">
                <a:latin typeface="Constantia" pitchFamily="18" charset="0"/>
              </a:rPr>
              <a:t> стакан води за </a:t>
            </a:r>
            <a:r>
              <a:rPr lang="ru-RU" sz="2000" dirty="0" err="1">
                <a:latin typeface="Constantia" pitchFamily="18" charset="0"/>
              </a:rPr>
              <a:t>півгодини</a:t>
            </a:r>
            <a:r>
              <a:rPr lang="ru-RU" sz="2000" dirty="0">
                <a:latin typeface="Constantia" pitchFamily="18" charset="0"/>
              </a:rPr>
              <a:t> до </a:t>
            </a:r>
            <a:r>
              <a:rPr lang="ru-RU" sz="2000" dirty="0" err="1">
                <a:latin typeface="Constantia" pitchFamily="18" charset="0"/>
              </a:rPr>
              <a:t>прийому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їжі</a:t>
            </a:r>
            <a:r>
              <a:rPr lang="ru-RU" sz="2000" dirty="0">
                <a:latin typeface="Constantia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На </a:t>
            </a:r>
            <a:r>
              <a:rPr lang="ru-RU" sz="2000" dirty="0" err="1">
                <a:latin typeface="Constantia" pitchFamily="18" charset="0"/>
              </a:rPr>
              <a:t>сніданок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радимо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вівсяну</a:t>
            </a:r>
            <a:r>
              <a:rPr lang="ru-RU" sz="2000" dirty="0">
                <a:latin typeface="Constantia" pitchFamily="18" charset="0"/>
              </a:rPr>
              <a:t> кашу, фрукт (</a:t>
            </a:r>
            <a:r>
              <a:rPr lang="ru-RU" sz="2000" dirty="0" err="1">
                <a:latin typeface="Constantia" pitchFamily="18" charset="0"/>
              </a:rPr>
              <a:t>яблуко</a:t>
            </a:r>
            <a:r>
              <a:rPr lang="ru-RU" sz="2000" dirty="0">
                <a:latin typeface="Constantia" pitchFamily="18" charset="0"/>
              </a:rPr>
              <a:t>/апельсин/</a:t>
            </a:r>
            <a:r>
              <a:rPr lang="ru-RU" sz="2000" dirty="0" err="1">
                <a:latin typeface="Constantia" pitchFamily="18" charset="0"/>
              </a:rPr>
              <a:t>ківі</a:t>
            </a:r>
            <a:r>
              <a:rPr lang="ru-RU" sz="2000" dirty="0">
                <a:latin typeface="Constantia" pitchFamily="18" charset="0"/>
              </a:rPr>
              <a:t>). </a:t>
            </a:r>
          </a:p>
          <a:p>
            <a:r>
              <a:rPr lang="ru-RU" sz="2000" dirty="0">
                <a:latin typeface="Constantia" pitchFamily="18" charset="0"/>
              </a:rPr>
              <a:t>   Чай </a:t>
            </a:r>
            <a:r>
              <a:rPr lang="ru-RU" sz="2000" dirty="0" err="1" smtClean="0">
                <a:latin typeface="Constantia" pitchFamily="18" charset="0"/>
              </a:rPr>
              <a:t>з</a:t>
            </a:r>
            <a:r>
              <a:rPr lang="ru-RU" sz="2000" dirty="0" smtClean="0">
                <a:latin typeface="Constantia" pitchFamily="18" charset="0"/>
              </a:rPr>
              <a:t> медом </a:t>
            </a:r>
            <a:r>
              <a:rPr lang="ru-RU" sz="2000" dirty="0" smtClean="0">
                <a:latin typeface="Constantia" pitchFamily="18" charset="0"/>
              </a:rPr>
              <a:t>. </a:t>
            </a:r>
            <a:r>
              <a:rPr lang="ru-RU" sz="2000" dirty="0">
                <a:latin typeface="Constantia" pitchFamily="18" charset="0"/>
              </a:rPr>
              <a:t>Каша </a:t>
            </a:r>
            <a:r>
              <a:rPr lang="ru-RU" sz="2000" dirty="0" err="1">
                <a:latin typeface="Constantia" pitchFamily="18" charset="0"/>
              </a:rPr>
              <a:t>дасть</a:t>
            </a:r>
            <a:r>
              <a:rPr lang="ru-RU" sz="2000" dirty="0">
                <a:latin typeface="Constantia" pitchFamily="18" charset="0"/>
              </a:rPr>
              <a:t> вам </a:t>
            </a:r>
            <a:r>
              <a:rPr lang="ru-RU" sz="2000" dirty="0" err="1">
                <a:latin typeface="Constantia" pitchFamily="18" charset="0"/>
              </a:rPr>
              <a:t>необхідну</a:t>
            </a:r>
            <a:r>
              <a:rPr lang="ru-RU" sz="2000" dirty="0">
                <a:latin typeface="Constantia" pitchFamily="18" charset="0"/>
              </a:rPr>
              <a:t> для  </a:t>
            </a:r>
          </a:p>
          <a:p>
            <a:r>
              <a:rPr lang="ru-RU" sz="2000" dirty="0">
                <a:latin typeface="Constantia" pitchFamily="18" charset="0"/>
              </a:rPr>
              <a:t>   активного трудового дня </a:t>
            </a:r>
            <a:r>
              <a:rPr lang="ru-RU" sz="2000" dirty="0" err="1">
                <a:latin typeface="Constantia" pitchFamily="18" charset="0"/>
              </a:rPr>
              <a:t>енергію</a:t>
            </a:r>
            <a:r>
              <a:rPr lang="ru-RU" sz="2000" dirty="0">
                <a:latin typeface="Constantia" pitchFamily="18" charset="0"/>
              </a:rPr>
              <a:t>. </a:t>
            </a:r>
            <a:r>
              <a:rPr lang="ru-RU" sz="2000" dirty="0" err="1">
                <a:latin typeface="Constantia" pitchFamily="18" charset="0"/>
              </a:rPr>
              <a:t>Фрукти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додадуть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бадьорості</a:t>
            </a:r>
            <a:r>
              <a:rPr lang="ru-RU" sz="2000" dirty="0">
                <a:latin typeface="Constantia" pitchFamily="18" charset="0"/>
              </a:rPr>
              <a:t>.  Чай</a:t>
            </a:r>
          </a:p>
          <a:p>
            <a:r>
              <a:rPr lang="ru-RU" sz="2000" dirty="0">
                <a:latin typeface="Constantia" pitchFamily="18" charset="0"/>
              </a:rPr>
              <a:t>   без </a:t>
            </a:r>
            <a:r>
              <a:rPr lang="ru-RU" sz="2000" dirty="0" err="1">
                <a:latin typeface="Constantia" pitchFamily="18" charset="0"/>
              </a:rPr>
              <a:t>цукру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позбавить</a:t>
            </a:r>
            <a:r>
              <a:rPr lang="ru-RU" sz="2000" dirty="0">
                <a:latin typeface="Constantia" pitchFamily="18" charset="0"/>
              </a:rPr>
              <a:t> вас </a:t>
            </a:r>
            <a:r>
              <a:rPr lang="ru-RU" sz="2000" dirty="0" err="1">
                <a:latin typeface="Constantia" pitchFamily="18" charset="0"/>
              </a:rPr>
              <a:t>зайвих</a:t>
            </a:r>
            <a:r>
              <a:rPr lang="ru-RU" sz="2000" dirty="0">
                <a:latin typeface="Constantia" pitchFamily="18" charset="0"/>
              </a:rPr>
              <a:t> «</a:t>
            </a:r>
            <a:r>
              <a:rPr lang="ru-RU" sz="2000" dirty="0" err="1">
                <a:latin typeface="Constantia" pitchFamily="18" charset="0"/>
              </a:rPr>
              <a:t>швидких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вуглеводів</a:t>
            </a:r>
            <a:r>
              <a:rPr lang="ru-RU" sz="2000" dirty="0">
                <a:latin typeface="Constantia" pitchFamily="18" charset="0"/>
              </a:rPr>
              <a:t>», </a:t>
            </a:r>
            <a:r>
              <a:rPr lang="ru-RU" sz="2000" dirty="0" err="1">
                <a:latin typeface="Constantia" pitchFamily="18" charset="0"/>
              </a:rPr>
              <a:t>які</a:t>
            </a:r>
            <a:r>
              <a:rPr lang="ru-RU" sz="2000" dirty="0">
                <a:latin typeface="Constantia" pitchFamily="18" charset="0"/>
              </a:rPr>
              <a:t> </a:t>
            </a:r>
          </a:p>
          <a:p>
            <a:r>
              <a:rPr lang="ru-RU" sz="2000" dirty="0">
                <a:latin typeface="Constantia" pitchFamily="18" charset="0"/>
              </a:rPr>
              <a:t>   моментально </a:t>
            </a:r>
            <a:r>
              <a:rPr lang="ru-RU" sz="2000" dirty="0" err="1">
                <a:latin typeface="Constantia" pitchFamily="18" charset="0"/>
              </a:rPr>
              <a:t>засвоюються</a:t>
            </a:r>
            <a:r>
              <a:rPr lang="ru-RU" sz="2000" dirty="0">
                <a:latin typeface="Constantia" pitchFamily="18" charset="0"/>
              </a:rPr>
              <a:t> в </a:t>
            </a:r>
            <a:r>
              <a:rPr lang="ru-RU" sz="2000" dirty="0" err="1">
                <a:latin typeface="Constantia" pitchFamily="18" charset="0"/>
              </a:rPr>
              <a:t>організмі</a:t>
            </a:r>
            <a:r>
              <a:rPr lang="ru-RU" sz="2000" dirty="0">
                <a:latin typeface="Constantia" pitchFamily="18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0292" y="278584"/>
            <a:ext cx="424341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296" tIns="41148" rIns="82296" bIns="41148">
            <a:spAutoFit/>
          </a:bodyPr>
          <a:lstStyle/>
          <a:p>
            <a:pPr algn="ctr">
              <a:defRPr/>
            </a:pPr>
            <a:r>
              <a:rPr lang="ru-RU" sz="49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Сніданок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 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2" name="Picture 2" descr="http://infosmi.net/images/stories/articles/2014/Zdorovie/02-2014/04/ovsyanka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943350"/>
            <a:ext cx="3600450" cy="261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www.allwomens.ru/uploads/posts/2012-02/zelenyy-chay-vred-i-pol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" y="4071938"/>
            <a:ext cx="3343275" cy="26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85788" y="1435894"/>
            <a:ext cx="5336382" cy="35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На </a:t>
            </a:r>
            <a:r>
              <a:rPr lang="ru-RU" sz="2000" dirty="0" err="1">
                <a:latin typeface="Constantia" pitchFamily="18" charset="0"/>
              </a:rPr>
              <a:t>обід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 треба ввести </a:t>
            </a:r>
            <a:r>
              <a:rPr lang="ru-RU" sz="2000" dirty="0">
                <a:latin typeface="Constantia" pitchFamily="18" charset="0"/>
              </a:rPr>
              <a:t>в меню</a:t>
            </a:r>
          </a:p>
          <a:p>
            <a:r>
              <a:rPr lang="ru-RU" sz="2000" dirty="0">
                <a:latin typeface="Constantia" pitchFamily="18" charset="0"/>
              </a:rPr>
              <a:t>    здорового </a:t>
            </a:r>
            <a:r>
              <a:rPr lang="ru-RU" sz="2000" dirty="0" err="1">
                <a:latin typeface="Constantia" pitchFamily="18" charset="0"/>
              </a:rPr>
              <a:t>харчування</a:t>
            </a:r>
            <a:r>
              <a:rPr lang="ru-RU" sz="2000" dirty="0">
                <a:latin typeface="Constantia" pitchFamily="18" charset="0"/>
              </a:rPr>
              <a:t> першу </a:t>
            </a:r>
            <a:r>
              <a:rPr lang="ru-RU" sz="2000" dirty="0" err="1">
                <a:latin typeface="Constantia" pitchFamily="18" charset="0"/>
              </a:rPr>
              <a:t>страву</a:t>
            </a:r>
            <a:r>
              <a:rPr lang="ru-RU" sz="2000" dirty="0">
                <a:latin typeface="Constantia" pitchFamily="18" charset="0"/>
              </a:rPr>
              <a:t>. </a:t>
            </a:r>
          </a:p>
          <a:p>
            <a:r>
              <a:rPr lang="ru-RU" sz="2000" dirty="0">
                <a:latin typeface="Constantia" pitchFamily="18" charset="0"/>
              </a:rPr>
              <a:t>   </a:t>
            </a:r>
            <a:r>
              <a:rPr lang="ru-RU" sz="2000" dirty="0" smtClean="0">
                <a:latin typeface="Constantia" pitchFamily="18" charset="0"/>
              </a:rPr>
              <a:t>Борщ</a:t>
            </a:r>
            <a:r>
              <a:rPr lang="ru-RU" sz="2000" dirty="0">
                <a:latin typeface="Constantia" pitchFamily="18" charset="0"/>
              </a:rPr>
              <a:t>, </a:t>
            </a:r>
            <a:r>
              <a:rPr lang="ru-RU" sz="2000" dirty="0" err="1">
                <a:latin typeface="Constantia" pitchFamily="18" charset="0"/>
              </a:rPr>
              <a:t>овочевий</a:t>
            </a:r>
            <a:r>
              <a:rPr lang="ru-RU" sz="2000" dirty="0">
                <a:latin typeface="Constantia" pitchFamily="18" charset="0"/>
              </a:rPr>
              <a:t> суп </a:t>
            </a:r>
            <a:r>
              <a:rPr lang="ru-RU" sz="2000" dirty="0" err="1">
                <a:latin typeface="Constantia" pitchFamily="18" charset="0"/>
              </a:rPr>
              <a:t>із</a:t>
            </a:r>
            <a:r>
              <a:rPr lang="ru-RU" sz="2000" dirty="0">
                <a:latin typeface="Constantia" pitchFamily="18" charset="0"/>
              </a:rPr>
              <a:t> </a:t>
            </a:r>
          </a:p>
          <a:p>
            <a:r>
              <a:rPr lang="ru-RU" sz="2000" dirty="0">
                <a:latin typeface="Constantia" pitchFamily="18" charset="0"/>
              </a:rPr>
              <a:t>   </a:t>
            </a:r>
            <a:r>
              <a:rPr lang="ru-RU" sz="2000" dirty="0" err="1">
                <a:latin typeface="Constantia" pitchFamily="18" charset="0"/>
              </a:rPr>
              <a:t>квасолею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або</a:t>
            </a:r>
            <a:r>
              <a:rPr lang="ru-RU" sz="2000" dirty="0">
                <a:latin typeface="Constantia" pitchFamily="18" charset="0"/>
              </a:rPr>
              <a:t> юшка </a:t>
            </a:r>
            <a:r>
              <a:rPr lang="ru-RU" sz="2000" dirty="0" err="1">
                <a:latin typeface="Constantia" pitchFamily="18" charset="0"/>
              </a:rPr>
              <a:t>з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риби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швидко</a:t>
            </a:r>
            <a:r>
              <a:rPr lang="ru-RU" sz="2000" dirty="0">
                <a:latin typeface="Constantia" pitchFamily="18" charset="0"/>
              </a:rPr>
              <a:t> </a:t>
            </a:r>
          </a:p>
          <a:p>
            <a:r>
              <a:rPr lang="ru-RU" sz="2000" dirty="0">
                <a:latin typeface="Constantia" pitchFamily="18" charset="0"/>
              </a:rPr>
              <a:t>   </a:t>
            </a:r>
            <a:r>
              <a:rPr lang="ru-RU" sz="2000" dirty="0" err="1">
                <a:latin typeface="Constantia" pitchFamily="18" charset="0"/>
              </a:rPr>
              <a:t>засвоюються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поліпшують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травлення</a:t>
            </a:r>
            <a:r>
              <a:rPr lang="ru-RU" sz="2000" dirty="0">
                <a:latin typeface="Constantia" pitchFamily="18" charset="0"/>
              </a:rPr>
              <a:t>. 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Constantia" pitchFamily="18" charset="0"/>
              </a:rPr>
              <a:t>До </a:t>
            </a:r>
            <a:r>
              <a:rPr lang="ru-RU" sz="2000" dirty="0" err="1">
                <a:latin typeface="Constantia" pitchFamily="18" charset="0"/>
              </a:rPr>
              <a:t>першого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можна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додати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відварені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або</a:t>
            </a:r>
            <a:r>
              <a:rPr lang="ru-RU" sz="2000" dirty="0">
                <a:latin typeface="Constantia" pitchFamily="18" charset="0"/>
              </a:rPr>
              <a:t> </a:t>
            </a:r>
          </a:p>
          <a:p>
            <a:r>
              <a:rPr lang="ru-RU" sz="2000" dirty="0">
                <a:latin typeface="Constantia" pitchFamily="18" charset="0"/>
              </a:rPr>
              <a:t>   </a:t>
            </a:r>
            <a:r>
              <a:rPr lang="ru-RU" sz="2000" dirty="0" err="1">
                <a:latin typeface="Constantia" pitchFamily="18" charset="0"/>
              </a:rPr>
              <a:t>тушковані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рибу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або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м’ясо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з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овочами</a:t>
            </a:r>
            <a:r>
              <a:rPr lang="ru-RU" sz="2000" dirty="0">
                <a:latin typeface="Constantia" pitchFamily="18" charset="0"/>
              </a:rPr>
              <a:t>. </a:t>
            </a:r>
          </a:p>
          <a:p>
            <a:endParaRPr lang="ru-RU" sz="2000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err="1">
                <a:latin typeface="Constantia" pitchFamily="18" charset="0"/>
              </a:rPr>
              <a:t>Запити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смачну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їжу</a:t>
            </a:r>
            <a:r>
              <a:rPr lang="ru-RU" sz="2000" dirty="0">
                <a:latin typeface="Constantia" pitchFamily="18" charset="0"/>
              </a:rPr>
              <a:t> </a:t>
            </a:r>
            <a:r>
              <a:rPr lang="ru-RU" sz="2000" dirty="0" err="1">
                <a:latin typeface="Constantia" pitchFamily="18" charset="0"/>
              </a:rPr>
              <a:t>можна</a:t>
            </a:r>
            <a:r>
              <a:rPr lang="ru-RU" sz="2000" dirty="0">
                <a:latin typeface="Constantia" pitchFamily="18" charset="0"/>
              </a:rPr>
              <a:t> </a:t>
            </a:r>
          </a:p>
          <a:p>
            <a:r>
              <a:rPr lang="ru-RU" sz="2000" dirty="0">
                <a:latin typeface="Constantia" pitchFamily="18" charset="0"/>
              </a:rPr>
              <a:t>   </a:t>
            </a:r>
            <a:r>
              <a:rPr lang="ru-RU" sz="2000" dirty="0" err="1">
                <a:latin typeface="Constantia" pitchFamily="18" charset="0"/>
              </a:rPr>
              <a:t>фруктовим</a:t>
            </a:r>
            <a:r>
              <a:rPr lang="ru-RU" sz="2000" dirty="0">
                <a:latin typeface="Constantia" pitchFamily="18" charset="0"/>
              </a:rPr>
              <a:t> соком.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0292" y="278584"/>
            <a:ext cx="424341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296" tIns="41148" rIns="82296" bIns="41148">
            <a:spAutoFit/>
          </a:bodyPr>
          <a:lstStyle/>
          <a:p>
            <a:pPr algn="ctr">
              <a:defRPr/>
            </a:pPr>
            <a:r>
              <a:rPr lang="ru-RU" sz="49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Обід</a:t>
            </a:r>
            <a: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 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8" name="Picture 2" descr="http://www.bugaga.ru/uploads/posts/2012-08/1345485915_e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882" y="3943350"/>
            <a:ext cx="4157663" cy="27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1cookit.com/uploads/posts/2012-12/1356563030_meat-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885" y="1435895"/>
            <a:ext cx="2998947" cy="212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data:image/jpeg;base64,/9j/4AAQSkZJRgABAQAAAQABAAD/2wCEAAkGBxQTEBQUEhQUFRUUFhQUFBQUFBQUFRQVFRQWFhQUFBQYHCggGBolHBUUITEhJSkrLi4uFx8zODMsNygtLisBCgoKDg0OGxAQGywkICUsLCwsLCwsLCwsLCwsLCwsLCwsLCwsLCwsLCwsLCwsLCwsLCwsLCwsLCwsLCwsLCwsLP/AABEIALIBGwMBEQACEQEDEQH/xAAbAAABBQEBAAAAAAAAAAAAAAACAAEDBAUGB//EAD8QAAEDAgMEBwUGBQQDAQAAAAEAAhEDIQQFMRJBUWEGcYGRobHBEyIy0fAHFEJScuEjYoKS8RVDk6Izg7IW/8QAGgEAAgMBAQAAAAAAAAAAAAAAAAECAwQFBv/EADMRAAICAQMDAQUHBAMBAAAAAAABAhEDBBIhMUFREwUiYZHwFDJCcYGx0ZKhwfEjUuEV/9oADAMBAAIRAxEAPwD14qJMcIAZADoAEBABIAcIAMIGOEAEECCAQIIIAdADoAdACQAkAJAChAChACQAkANCAEgBoQAoQAoQA0IAUIAUIGNCAEAgBBqAC2UCH2UALZQBnygY8oAQKAHlACCACCACCAGfUDRJMD6gIAcOPCOvVIZK5hAlMVoKlcoBjOJlABMuUAw3thMVjsFkCsFxhIaAdXA+K3PdfidyB0SoEJACQAkAMgBIASAEgBQgBQgBQgBoQAoQAyAFCAChADgIAeECFCYGVKRIQKAHlADhABBABgIAcIAq5vh9ukRcQWkEGCCCCCCoz6E4VZFg31bTUDx/M0bX9wN+5RW7yNqPg0TXdsxsbX6XN8iQpOTXYShFv71fmn/iyJmLg3p1f7Z8iVH1Pg/kTeHxJfP+QamYAH4Kv/G75JPKvD+TGtO/MfmhqWasn4av/DU+SXrx8P5P+BvSz8x/qX8kj80EWp1j/wCp/qm8y8P5MitNL/tH+pBNzAnSjV7Q1o8XI9V9ov6/UTwLvOP9/wCCOrjHwSWBgGpc4O/6t+aFkm/w1+v8A8cEvvX+Sf8AkgqUH1B/FqFrNSxjQyQPzGSe4hO2+rFS7I03WgAkdysKh2670AJ4QACBkrGW/cppCbBcL6pAE4QEwsAv5SkMelVDhIPLqI1B4FAg0AJACQAyAFCAHAQA8IEPCdAOmISAMQFRJhBABhABBABhABBABAIAVRsgjiChjTpmBWxrmC0SfBY8uZxjwb8WnjKXJUdUc5xLnG4Fgsu1ylcmb0owVRQbRAm6sUUiLdsF1c8T3obFtXgEV3fmPeUWPavANTEOP4j3lVydk4wS7BCs6LOcOpxHqoNfF/MNsfC+QNSo4tILiQRvJnvUU5xdpkZ4scovguZbjjGyXg8duZvH4hM9y14tQpGCWnaVx+v2OhfiHQDsB36Xj1AWuWSSXEb/ACa/zRiUFfUFuLM3pv8A+p9VD133hL5L/DH6fxQ9TGje14/pPoh6mC6qX9L/AIBYn5XzQAxjf5v7HfJJavH8f6ZfwS9GXw+aJmYxvBx/pcprUw+Pyf8ABF4pfD5oA4q/wPPYB5lL7Qu0ZfJh6b8r5hVMQ86U/wC5wHkCperJ/gf61/ItiXcjqbeydpwZ+gSe92vcFK3XIqCy3DhlOBNyXEuMkk7yVKPQTLaYhIASAEgB0CHCYDoEJMBIASAMUKJMIIAMBABgIAIIAIIAIBABBAjz/pDiDSxDgNJPjcLzevU8ea4uj1mgxxzYE2RUM2vcbvkq4arKmWT0fBOc4ERHNW/bZriir7E7srvzloKrftCSdbSxaCTQBzpqi/aEv+v9yX2CRHVzpo3eKT1uR9I/3Jx0En3A/wBfG4BQerzdkiX/AM/ywKeduc4Abyq/VzyaTkTeihFWzpcIz3weI15/RW7BJps89l4tGq1tlbfkoQbTAmSrIulaCkP7Y8T3p+rLyw2LwL2x4nvT9WXlhsj4CbXdxPeUerLyxenHwN7Y8Sq5Tl5HsRNRrFOEpLuVygiZzpt9dy2Kbaoq20Xmiy3pUjO2EgQkAJACQA6YDpiEgBIASAEgDGCiWBAIAkAQIIIAIIAIIAIIAJAjgun1GKzXfmAPp6Lke0YW0z0fsbL7jicwyr73afIrmKPvHbv3RVKyk4jTM52I3lZ9ppshfiVJQGmV6uJKsjjJxY33hPYFmlkpl45J44e+ZdVOoHoGAxMAA7lztRnnp9RJdv55POZYKXJoMxDf8FKPtR90Z3hJ21mkLZD2jGUbIPHJCL28VJ62AbZAlw4pfbcY6kOKg4p/boBtYvajik9dENjB+9CVlftT3uB+iy/gny4BdjRTlkmrM2WNI1l3zCJACQAkAOgB0xCTASAEgBIASAMcKJYEEASBAhwgAwgAggAggBwgRyf2g0JpMdwkeR+aw66Nws63smdZGjz7a99vb5Lj17yPS37rI6r7O5E+In1Q+jJJ8ozq71XFF8WV3PViRKyCo9TSJJjNcm0OzpejdO88wE8K5bOdrJnbY6l7M0/56Yd2yR5ALne2sO3JGXlfscXDPepLwwG1lwnEsomp4hWY+HQmg3YhTk0gUQDiVG0S2BCupxQtonV0ZHSBRBZUWVR5JNHR5MJM8l7b2XDucrVOlRsLtnPEgBIAdACTAdMQkAJACQAkAJAGQolgTQgAwgQQQAYQAQQA4QIIIAxul1DawruRB9PVUaiN42a9FPbmR5CXnbAAuJHWV56UmmevVbbZq4Xo7ia21s0y0OAu/wB2Nxka+CsUZT+6jHk9oYMVXK68GhQ6A3/i1o/S2PE/JSjgn3pGOft2vuR+Zq0fs9wpge0JP6nCfAK+OlvjevkZX7b1HavkVcf9ntESG7YPJ1+4queDJDhP+w4e2s6fNP8AQ5bH9DqtO9M+0HDR3yKz+q+kkdXB7YxT4nx+xpdHMKWkNcCDNwRBHYteBdBarKpJtO0dt0vobLKB/LLD2gEeRUPbuK8cJeHXz/0cbQzuU1+pgNqLyzibwm1LoSpjHqVLpzj7xKPQD2ijtJ0FTqXU4cMTXBI6pdLJyxJcEtIqpIGdfkjfdnkF7r2ZCsd/BHD1j96jTXSMY6AGQA6YCQIdMBIASAEgBIASAMkBRLAwECCCADCACCAHCAHCBCJQBSxdQVWupgE7ViR6LNPNF+5HknGTi9yKNLLcPhml3sxtePa7VZvSxY/emuSzLqcuT70jGzTPqtwIazg23+Viz6jM+FwvgUmfltd2IEg32tnWQdLgrPPSzk63clk47HRcbiHUyGzPJV3PDJQuyHUu1Me8i5Ajv+a0TzTrlgQ1We6HCRPceKpyYls3ckk+SBz9ktcRMQYPkDuWbHqcmnku68fXQ145OqNjpDiWV8CajPwOaSN7TOyQf7l2tblhqtE8kO1foLSJ481PvZxwqryridYMVFHaNBOqXTkuScRtpRokHTNwmuoPoSNKrl1EWqKIK2QkdxlTYphe/wBHHbiR5/UO5lqo8NEkgAbzZaJSUVbKVFt0jLxGfMFmAuPcFzcvtXDHiHvG2Ghm/vcGfWzmoeQ5fNc/L7WyPpwaoaLGviVHYtxvJPWue9bkm7L1iigm4lw0PirFqcq6MTxRZaw+ZPH4j2381qw+0ci4spnpoPsamFzUGzxHMfJdXDr4y4mYsmla5iaTXAiQugpJq0ZGmuGOpCEgBIAzAokxwgAggAkAV6uPptsXCeAufBZ8mqxQdSkOmQuzZo/C+OJAHqqvt0PD+QbRmZ7SmHbTTzFvBSjrcTdPgNrIcxx8+63TeeKy6zWJPZEEhsvzAM3X39XJUabUqPLE0QZxW25IuAST2qWom5+9EEchmLongs0VvHRidFseKQdSB+Go+P0k7QPirJpqSl8CeTl2dXgcJUqEuDTGs74WdaeWSTZCwDM/UrJ+IZMXXAvzWiXLUQQdbeAZj0WfNhbful8JUZZx5ph4F21Glj28eDusG/fxVemzSx7o9pKn9fA1wSbT8FSlSe8wwE6aad6qlS6nRVUatDJKkS8ho5qKxzkrSpfHgg8sVx1LTMvot+J+1+m/kj0o/imv05F6k+0fmWMPTwxt16hWQx6dunJ/rZGUsy5oB1HDnR0HjBhQ9PD2nX5oluyrqgamVkCWHaHJQyaWaW5cr4Djni3T4YGHbeFHBC5UGR0jthXbSohzzAAnv3DmvdPJDBi3TdJHB2Sy5NserOTzDNXVnTo0fC3h18SvHa72nl1E+OI9l/J3cGljhj8fJHScqcU76k5IlJsr3yuSFDtqDsKsjJVa6MTiwgnwIZzoVGVpK+40rNTLntdAdA1md3UuropxyJKXHn6+vkYs8ZR5RfdNIy0y06hdFt6d2nwZlWVU1yaNGqHAEb10YTU47kZJRcXTDVhESAMxRJhIAp5hmbKWpl25o9Vj1Wtxade8+fA0rOfxWaPqHWBwGnavM6j2rmzSpOkWqKQWErN3EA7idOOvHkr9NsRBlh2ZsDYMyNxkTG+Lz2rStXjqndiozRUD6gIEAS4ibTMNHl3LPKdzTj05f8E10NjDUJCvxY93LIy4KuLGySFTlhskIrMrQZKhDK4u2FD1aNGtZ4LQdS3zhacebHJ2+A5Rl4bJcHRxBeGuqiLbZIvxjQhE9VjjOuq+XIW2Xq+YPcNlp2W/lFh+6yT1M8nux4XgKFTc1ok3PAq2GyCt9QK1fEFgJMEuUJZHC2+5JIhw2MLTJEyoYsrg7fJao2XKOUhx26tm6xPn8lnmnOTkuF5NuOG3r18Fn7+1nu0miNxI3cgq1ljBvYr+LNXouX33+hWxWJdUjaN+A4jkieR5WtxZjxxhdFcO4WH1qqmrLRw0ydwAtcTBBNlLY91LsRtURtbOn11KvqSbosYbEupn3T1g3B7NynjyTx8xIThGfU2KQFVoeLO4cx6LbCLmlmx/e8fl/gxyexuEuhX6QY573Na4bLGgQJmTFySo+0tdk1DUWtqXb4+S7RaeGNNp22Z7XLlbbNjQYqwFZG1RFob7zu4q5SohSsnY8Eckeol1FQ/tI0S9XxwG2xm1lD1PIbSRmLINpU46mUXcSLxJrktDMyRBjTXf9fJav/ozcdsvHUp+yxTtGpkeM97ZOh812PZWqt7GYtZh43I6Bd85YkwMmriGMIDntaXaAuAJ6gVW5xTpssor5xjxRpz+I2aOfHqCy63VLTYnN9e35glZyTGuedpxkm/EkryUlPP78nbLOg9UbI+voaFUSwuC3fX+GSspVKl9B5oW6/pi4IhV4k8oud+ncteKHPJFs1MnZLXnnHcr1HqOJ0eAxYpi8Gy6GnyrGuSMkZWOxG28niVkzZfUnYqIn4cEKT08ZCshfQI3qp4Gh2QVacXKjLE17zCyu58aKltLoAIJKioubJogq1Lm8wlKVOupfGBrZNhvd9o6I3Tw4qDnKXC6LqasePbz3BxtbadedkaDq3qlyvr0N+ONLjqQioPripxlxRJxAAv9aqEl4JXwMCdTxujsDofa10+tAk5cUKh2N58UJc0JsSi+gxmOMggxGh0jqTXHINLubVCu2uzYd8YGsRPMLfFx1Eaf3l/f67mNqWGW5dDDxxdSfskdRKxPHzTXQ6ONqcbRDWrmJ37uc7lLHDc6IyaSKwxsMIIBcCQWtJ2wY+IcvRdSOnjt4ZyJ5pOe5MsYHFl7QdLDyXLz4tkmjpw5NBrvRVUSoIKKx26QWIusmuI0wrmx2OUI9RtF3A1od2rdocmyZnzQtHb4eptNB4he3xz3RUjzs47ZNEisIHD9PcESxtZon2YLX/pJkO6gfNc7XYnJKa7dfy/8LOTj8Nm73PZTquLhGzTLjpv2CfIria6E8kU7uiS4Z0GXYlp2xF2ktuJtsgjt95V4NkV07DZBja0nx0junrVWX33/AHGijiHAC5AO+SJPVv7FYsEnG0NQnLom/wBChVxUTfluP1dRalF0QfHU6LolW26RJ3ucr8a62OPQ06vwxwUJcIkzPquWduiIqeIhaYZaI0NUxcwDoFY818Cor4jESICpy5dypDSKbnLM2Sohfi9kOG8i3JShLanXcthG2VsvBq1msHW7k0a/LtUJ+5Hd3NuOFvk6bMHj4G6AabupZk+KRtxr8TKTBz9Qm4otbE8XtpqR5Jx4YfmPNj1+qk0mrI9xnDQ2v2FR6jTE3UpdWN9B9dPoJSS6oXQcNnfYePLwTjG+X9fAG6GNlD4h1Dw7w17XG0Gbam+5W4pKM1LwRmnKLiaWPptxNMxZwvfUawVry1k9+K5XUowylglT6HINqkSDYi3UVVF7Wmjo5cakgcJRqNeXSDtHUgSBwBEWWqepg0kkznvSJmjhW7IAG5c/LLc7NaVF+m0SlCKfUTZZDLfXerljSRXZWqfPzWeSLUCCqWiRZoOuFdhbtMrkjtskfNLqK9toZXiR57WKshoLaZSm5oIiJG8fNRJnj2YYMbZLdAZjhsmQRylebcuZRfxJlrD4wiY3n5AeS51uHuolXJBicS4u2bix2jyIjvWrBg/FP6/M7ui9m2vUy/ov5Ml2W7QIido6m5HWtm5s9ApqK4KOIwz6ZDWkxwkka8Nyl97iRRqNPg1EHuj+vc6v7PMVLarDZzH3B1Ej9is2SGyZ5LJgeGTh18fFHWVwJ61BxVmZlGuFVKCZErFirWOugEJYUbXYwX0ilKDAr4gKLiTSMnEu1RFcmiCNvoLhp9pUPHZHZc+fgnkW6aXhWaYuoX5LNZ/vOtqVjcqbZviuEDoeHb5hPi+UA4MG1/rgnx2Ynz1GuNf2gp049w4YzomDviOX16ovc0gVrks08G69iLT1xrEa6jvVq02Tm15f+v7Fcs0SAtgxp9aLJXNMsu0ODNhp9b077C6csdwHaeScwTE9p1jTw7U9sl26fXUaaDwNUtqtduJAPMHWSrITamm+jI5IpwaM3pNh9iuYFnQfQq5x2ScTRpZ78abIsM6QqJ8MnJUXGN3qqyBZpORvoi0WDUVjy0Q2ld5Vb5LEC1Vv4Ei1QF1fhjboql5OzyAfw+30Xs9Av+I4GtfvmmtpjMTOclp4lmzV2oEwWvc2CeQMHtBVWTHHIqkTs8to4X2OIdRJPwEh1tQS0gxzBuuPPE4rktUapmz0eYwCSJcQYN7Ty9VHAo7uYnQtJcJf5NOvhqMiRfuWmccfc1Ys+Zrgq4jACJbEKDxrsaIal9JGBnFCGkAWO8+MKtm/DNN2Y3RnF+xxov7tVuwZ3uHvNP8A9d6hnTljvwY/aWFOG6j0U1pCyRnZ5ySIKpSkQICoiBcUSYAFyS5JGfiyq5FkTIxOiUepejr+ibdnBEjX3ndd3QlfM34/g01xBfXUqgu3/XWsTZ0OOwie3rSbt2IeCfknTI2kM7mfXzUmnfIr8GplbRsy1hqFp4tBbpudbxXX0OKKhuS3O/l8zHnk91N19fAmpZtTLCY2rvBDAY1k33AkDkYVqzx7/Hp9d+5W8M7r8upWrYAbO273Qbw54vqYsJWPLoYxjvur8tfwXQzu9q5/JGc1s6meo27AuYvDNdkjoRafUSsA74kcZJv3RKlvXbhfn/ol+YG3bW3XCin5JULpPdtEnUsE9wW2V2m/CDR/iXxMzDCFRM0SNOncLOUskAS6ASNREGMQpgE1qUUDZawrJctmnhcyrI6R2mTsikOZJ9PRew0saxo89qneQuwtBnsrEpEjz3F4D7xWdXaxrKdR72g32ntpyHVOoutHMlcvLCWWW7or+dd/mbMbjHjq/wBjSw2GDBHjxm6ePGo9SfXoQ5zRmnIItJM2sNb7ipZYJo16WbjKjCy3GGbGW2563id6yxuPKOrmhGS+JPmtCRIHbwUpruV6edcM4bN8I4zsztA7QIGjhcHvhLG+z6G/NFThTOp6NdIG4iiDMPHuvbwcNezeufmxPDLa+nY8nkjUmn2Nr2wI5qCnwUtAOchkCJzlDqhkbnqQ0U8QbKEicTJrlJFqZ2PRX38JA1G0O2T+yjGCcpr66GzdUYP66lUmLcNdx/dYpRSN/XkTSVC0hMdyk2yBGQJmD2kqcWkPk1cNiGCn7z3iP9tkDXqA4HVdfFqsUMPvN34Rinjm58JfmwqTdnEEsIbQNKdgCDtCILeYhbIqNuUejV/XxK5O8dSXvX1K2NxxeSSJEgidRHguNq9XLM67dvJpxYdn5lQgToO5ZPgy/kEOI59qS2slQ4edQLb/AN+CNlq0OkTYegHvaDIkxuO6VZixKc1FurIzm4RbRB0uqfxWNGgB9FfJ7pvx2J6JVBszqZVDL2XaJVTK2WGlKhBhD44ARQmBLTCsikyLNLAUSSANSYC6ujxNtV3MmaaS5O0pM2WgDcIXqox2pI4Epbm2GpESi5yiSOAr541gw9JghopkwdQ3bcBf+kLl581bVH4/ud32do1mxSyPzRpYXEe1pT3Jxk5xFkxelkox8ya+HMdOy6LgmLGbjd2KlykuGbcUcbqUeqMvFVCbxABkAWASlKzXjhtLuEx4LQx+p37tERmqplOXBJPdEws8YWkjacGne1us9Si+H1NOCpq65OfybBEVK76VQh4AcymQAKrQfevNnDhzWiWOOaG1/ocT2phlDJ6nZ/udDlmdh4vYjUHUHguLlwSg6OZuNanigq064Isk9opCIXPQNEFUqLJIzcUVJImmdL0DxPxs5z3j9ilbjmj8TXD3sL+D/cmxpPtXzuceQ5LFqL9SV+ToYq2Kh7WnwkSoxlfDXyE7E3v4BS6IiyEC416/OAlHniiT4DpuE3+rH67VZBp9SMl4HOIdpJjSN2msd6nLPOqvgSxrrQzdO0juhUyj0fYkAeIP7fsop+Pr/wAJIb2nEJdGSrwCXmPXyUk7RKi/kVOam0dGiTuudPn2K/TxW/c+yso1LqO1dzm89xXtMQ4jQGB2KeNe7fk3YY7IJBYZ6qmgki2191VXBUWmOSfQSRMFWwJFOKAsUGLVjhyVTZ1mQ4HZG27U/D1cV6fQafZHc+pxdZm3PYjYXRMAkwMTFEwYMeKrZM816X0xSxVMAGDQa1otcse7U7rHd+Zc7VR2tV4PUexZbtPJX0lfzRLl+ZRAnf1AD/AWZSafBrzadSVs0qebtIE7zAViy+THLRyT90jOJovABgT84Rug+B+nnhbKtbL2/hI+tyg8a7F0dTL8SIalGRsVBPDkheGDlT3wZy2bZY+m41AY2BLYsOocZv49tmO4vktyShqcXp/X5lOpT24qMMOIBPB3XzV+TEsiPJzi4tp9i9gMc4WdYrl5dM4sgbFLGArM4NBYTq6hQ7IX1k9o7KVesFYokky70YxLmYgFoJGjrWHAn63pzwTnG4LlcmnTZEpbZdHwdlm1PaAqjQiDyO4nyWPVQ3xWVfkzfge1vGzPBPhKxxjXJe0IHWI3T5JpXyJodupnh4bvVTIsH5qS9xWg6iqMkndwPO37obTQJhNM33m313eKcWnH49P0BqgTbfY27OtVskiKoeaTk3yyyKDw9LaqNbHxH67tVOMN0kl3FOW2Lfg0c6xLcNh3NZLnRc7yeJjctkoJ/wDDj/VmbD/yT3z48Hn9Ktx3qyUTqP4F2hWVMokVfcu0q6ocBNF2lVVMkQos06oSiuSLRZpGTZaow3Oolb4XJ0WV5XcOqDqb813dJodvvZPkczUantA6JtVddSOY4EgqKVkXELbTsjRl12DekTOY6VZIK9MFpAqMJLHHTm08jbuCpy498fibtBq3p8l9YvqvrueaYirUonZqtc12hOo2f5TN7T2lcx4pRdM9dDPhzK4SVBszEbTRt2DZ7YJUdrBtUyF2NAaw7QEG/mlt5LF3JcdnLWve0OMTII0nfBQ4tu10IYsalBNl7C59eSQ6AIm14U1NpmfJo01xwDn2c030gI1OggnnCnd9CnFp3ibk3xRi5ZRkBq2Q6Uzzeqmp5ZSXRstYjKqke6eqU5RTMzMyqMXTNmbY8fBZp6aDERnOMQLGg8Kl6OP/AGHyWsLiaj/iDm8tmfFJaWPkkkzTo4MHc53X+ysWCC7EkmbeALmiA2BwAhWpNdB0b+W4uJDhY6g6Lk63BPG98VcX1R0MU1kil+JEuMwMN2qdxwXKljTVx6GnHl52yM6NRb/CrovDabSef0eKbfkTXgZ+vdA7VLJ2Qkh6ogcbT2/XmnKO1KwXLB3HwO7VQcWnbGCDMj67EmOq5Do0iSABM2CcVJ8V1CUklbNrYZh2E6ugjaPiBwC3UsfuY+ZPj6+BjuWZ2+EcZm9eq95cJ5XXR0+B4Y13fVlu6LOcxFKoDIae5TljUupphlriyFuYub8VN46mkql6a+jLvVi+pZpZsPy1P+N/yVb0kvpj9SBfoZi4/DTef6Y81X9ikyDywNLCGo7UbI65KshoI92UzzpdDqclds6ATx3966OnxRx/dRzs03LqzqMPWJC2pmOSLbXKZW0SsUkQZMFMrInYeUwshfgQdyVDszMy6K4av/5aTX9YScU+pbDNOH3WYtf7NMCf9mP0ucPIqPprwXLWZfJSq/ZXg9wqt6qj/ml6cfBJa3Ku5TqfZRh/w1Kzf6yfNJ4oklrsv1ZAfsuYNMRV7Q0+MKDwRLY+08q/2Jv2aMGtZx7AEvQRXl188iqX7l3D9Dm0/hvzKksSRjlOy5SyTiQpbSFk/wDozeCNqAjdkzfyhLYgAOTt4JbESsE5aBwRtQ7B+6QltJDOoHgouNqmSi2naHo4l1PmOC4mo9nyg92Lp4OjDLHJxPh+S0GUav8AK48PUb1h245up+6yz/lx/FEONytzWjY9+JmBB36BPLpZRV43Y8eojJ+9wUXUCGlxa4QL669qyqL6tMv3q6sjDhszznsuDfuTbW39b/eyVe8NQaXO2WiZ/f5lC3T91chJqKtlqjldQ/EA0cSfQFSjgmlb4XxK5aiC6clsVKdGzYc/Qnz6lbCPOzErfkralPmfCKNfaeZJXX0ujWJW+ZPuU5MqfEeEQ/cpWzaVb6EcqJR6bH6oP+jnkj02P1wm5OeAS9Nh65PTycp+kyLzF/D5NxU1hK3mNjCZbCtUKKnks1KVGFYkVORYY1SSINkrQpIg2GmRJFMiJIBkDGSAYhAwS1AET6aVDsgdRRQ7InUAlQETsKlQEZw5RQAOooGRuoJDIX0EqGRGgUiaANFIkiGrhpUWiaMnF4Ii7ZWLPpYZOqNuHO48FF3SKpRs/ajjG0PmuZk0mSH3JGxQxZeqosYbprTcfibPCQD2grO/tEHdA9DF9GWv/wBHQIMtbfX4UPLN3cCP2LIvxEI6TU2iKbW9Qv5IxwzviMaHLSrrORA/M6tXWw4LRD2c5c5ZX8BbseP7iJcNSK6eLFHGqiqMuSbk7ZdZSJV6RQ2W6GEPBWKJXKSNGlglYolbmTNwAT2ojvZMzABG1C3MmZg2p7RbidlABOhbiVtNOhbiQNTojYYCBDpiEgCVTIDJAJAxkAMkMSABIQABagAC1AAliBgliQAGkihgmiigBOHSodjfd0UFjfdRwRQ9zGOCHBLah72Ruy0FLYTWVlavkTHfEAexQeJMnHPJdDMxHQXDP+Km3uUfs8S5a7Iu5XH2eYYfDTaOxL0EP7fk8lql0Ppt08EehEi9XJlul0cYNyawxIPUSZap5Q0bgprGiDytk7MAApbSDmStwqKFuJBQToVhiknQrCDEUFhBiBWGGpiCAQIdMB4QIeEAKEAGpERkgEgYyAEgBIAZIYyABKAGKAGQAxCBjIAZAxkAOgBIASAGdqOv0KQBIASAHQAoQAkAMgBIGOgQ4QA4QA4TAdAhwgQ6AEgB0CGQB//Z"/>
          <p:cNvSpPr>
            <a:spLocks noChangeAspect="1" noChangeArrowheads="1"/>
          </p:cNvSpPr>
          <p:nvPr/>
        </p:nvSpPr>
        <p:spPr bwMode="auto">
          <a:xfrm>
            <a:off x="127159" y="-130016"/>
            <a:ext cx="274320" cy="2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ru-RU"/>
          </a:p>
        </p:txBody>
      </p:sp>
      <p:sp>
        <p:nvSpPr>
          <p:cNvPr id="16391" name="AutoShape 8" descr="data:image/jpeg;base64,/9j/4AAQSkZJRgABAQAAAQABAAD/2wCEAAkGBxQTEBQUEhQUFRUUFhQUFBQUFBQUFRQVFRQWFhQUFBQYHCggGBolHBUUITEhJSkrLi4uFx8zODMsNygtLisBCgoKDg0OGxAQGywkICUsLCwsLCwsLCwsLCwsLCwsLCwsLCwsLCwsLCwsLCwsLCwsLCwsLCwsLCwsLCwsLCwsLP/AABEIALIBGwMBEQACEQEDEQH/xAAbAAABBQEBAAAAAAAAAAAAAAACAAEDBAUGB//EAD8QAAEDAgMEBwUGBQQDAQAAAAEAAhEDIQQFMRJBUWEGcYGRobHBEyIy0fAHFEJScuEjYoKS8RVDk6Izg7IW/8QAGgEAAgMBAQAAAAAAAAAAAAAAAAECAwQFBv/EADMRAAICAQMDAQUHBAMBAAAAAAABAhEDBBIhMUFREwUiYZHwFDJCcYGx0ZKhwfEjUuEV/9oADAMBAAIRAxEAPwD14qJMcIAZADoAEBABIAcIAMIGOEAEECCAQIIIAdADoAdACQAkAJAChAChACQAkANCAEgBoQAoQAoQA0IAUIAUIGNCAEAgBBqAC2UCH2UALZQBnygY8oAQKAHlACCACCACCAGfUDRJMD6gIAcOPCOvVIZK5hAlMVoKlcoBjOJlABMuUAw3thMVjsFkCsFxhIaAdXA+K3PdfidyB0SoEJACQAkAMgBIASAEgBQgBQgBQgBoQAoQAyAFCAChADgIAeECFCYGVKRIQKAHlADhABBABgIAcIAq5vh9ukRcQWkEGCCCCCCoz6E4VZFg31bTUDx/M0bX9wN+5RW7yNqPg0TXdsxsbX6XN8iQpOTXYShFv71fmn/iyJmLg3p1f7Z8iVH1Pg/kTeHxJfP+QamYAH4Kv/G75JPKvD+TGtO/MfmhqWasn4av/DU+SXrx8P5P+BvSz8x/qX8kj80EWp1j/wCp/qm8y8P5MitNL/tH+pBNzAnSjV7Q1o8XI9V9ov6/UTwLvOP9/wCCOrjHwSWBgGpc4O/6t+aFkm/w1+v8A8cEvvX+Sf8AkgqUH1B/FqFrNSxjQyQPzGSe4hO2+rFS7I03WgAkdysKh2670AJ4QACBkrGW/cppCbBcL6pAE4QEwsAv5SkMelVDhIPLqI1B4FAg0AJACQAyAFCAHAQA8IEPCdAOmISAMQFRJhBABhABBABhABBABAIAVRsgjiChjTpmBWxrmC0SfBY8uZxjwb8WnjKXJUdUc5xLnG4Fgsu1ylcmb0owVRQbRAm6sUUiLdsF1c8T3obFtXgEV3fmPeUWPavANTEOP4j3lVydk4wS7BCs6LOcOpxHqoNfF/MNsfC+QNSo4tILiQRvJnvUU5xdpkZ4scovguZbjjGyXg8duZvH4hM9y14tQpGCWnaVx+v2OhfiHQDsB36Xj1AWuWSSXEb/ACa/zRiUFfUFuLM3pv8A+p9VD133hL5L/DH6fxQ9TGje14/pPoh6mC6qX9L/AIBYn5XzQAxjf5v7HfJJavH8f6ZfwS9GXw+aJmYxvBx/pcprUw+Pyf8ABF4pfD5oA4q/wPPYB5lL7Qu0ZfJh6b8r5hVMQ86U/wC5wHkCperJ/gf61/ItiXcjqbeydpwZ+gSe92vcFK3XIqCy3DhlOBNyXEuMkk7yVKPQTLaYhIASAEgB0CHCYDoEJMBIASAMUKJMIIAMBABgIAIIAIIAIBABBAjz/pDiDSxDgNJPjcLzevU8ea4uj1mgxxzYE2RUM2vcbvkq4arKmWT0fBOc4ERHNW/bZriir7E7srvzloKrftCSdbSxaCTQBzpqi/aEv+v9yX2CRHVzpo3eKT1uR9I/3Jx0En3A/wBfG4BQerzdkiX/AM/ywKeduc4Abyq/VzyaTkTeihFWzpcIz3weI15/RW7BJps89l4tGq1tlbfkoQbTAmSrIulaCkP7Y8T3p+rLyw2LwL2x4nvT9WXlhsj4CbXdxPeUerLyxenHwN7Y8Sq5Tl5HsRNRrFOEpLuVygiZzpt9dy2Kbaoq20Xmiy3pUjO2EgQkAJACQA6YDpiEgBIASAEgDGCiWBAIAkAQIIIAIIAIIAIIAJAjgun1GKzXfmAPp6Lke0YW0z0fsbL7jicwyr73afIrmKPvHbv3RVKyk4jTM52I3lZ9ppshfiVJQGmV6uJKsjjJxY33hPYFmlkpl45J44e+ZdVOoHoGAxMAA7lztRnnp9RJdv55POZYKXJoMxDf8FKPtR90Z3hJ21mkLZD2jGUbIPHJCL28VJ62AbZAlw4pfbcY6kOKg4p/boBtYvajik9dENjB+9CVlftT3uB+iy/gny4BdjRTlkmrM2WNI1l3zCJACQAkAOgB0xCTASAEgBIASAMcKJYEEASBAhwgAwgAggAggBwgRyf2g0JpMdwkeR+aw66Nws63smdZGjz7a99vb5Lj17yPS37rI6r7O5E+In1Q+jJJ8ozq71XFF8WV3PViRKyCo9TSJJjNcm0OzpejdO88wE8K5bOdrJnbY6l7M0/56Yd2yR5ALne2sO3JGXlfscXDPepLwwG1lwnEsomp4hWY+HQmg3YhTk0gUQDiVG0S2BCupxQtonV0ZHSBRBZUWVR5JNHR5MJM8l7b2XDucrVOlRsLtnPEgBIAdACTAdMQkAJACQAkAJAGQolgTQgAwgQQQAYQAQQA4QIIIAxul1DawruRB9PVUaiN42a9FPbmR5CXnbAAuJHWV56UmmevVbbZq4Xo7ia21s0y0OAu/wB2Nxka+CsUZT+6jHk9oYMVXK68GhQ6A3/i1o/S2PE/JSjgn3pGOft2vuR+Zq0fs9wpge0JP6nCfAK+OlvjevkZX7b1HavkVcf9ntESG7YPJ1+4queDJDhP+w4e2s6fNP8AQ5bH9DqtO9M+0HDR3yKz+q+kkdXB7YxT4nx+xpdHMKWkNcCDNwRBHYteBdBarKpJtO0dt0vobLKB/LLD2gEeRUPbuK8cJeHXz/0cbQzuU1+pgNqLyzibwm1LoSpjHqVLpzj7xKPQD2ijtJ0FTqXU4cMTXBI6pdLJyxJcEtIqpIGdfkjfdnkF7r2ZCsd/BHD1j96jTXSMY6AGQA6YCQIdMBIASAEgBIASAMkBRLAwECCCADCACCAHCAHCBCJQBSxdQVWupgE7ViR6LNPNF+5HknGTi9yKNLLcPhml3sxtePa7VZvSxY/emuSzLqcuT70jGzTPqtwIazg23+Viz6jM+FwvgUmfltd2IEg32tnWQdLgrPPSzk63clk47HRcbiHUyGzPJV3PDJQuyHUu1Me8i5Ajv+a0TzTrlgQ1We6HCRPceKpyYls3ckk+SBz9ktcRMQYPkDuWbHqcmnku68fXQ145OqNjpDiWV8CajPwOaSN7TOyQf7l2tblhqtE8kO1foLSJ481PvZxwqryridYMVFHaNBOqXTkuScRtpRokHTNwmuoPoSNKrl1EWqKIK2QkdxlTYphe/wBHHbiR5/UO5lqo8NEkgAbzZaJSUVbKVFt0jLxGfMFmAuPcFzcvtXDHiHvG2Ghm/vcGfWzmoeQ5fNc/L7WyPpwaoaLGviVHYtxvJPWue9bkm7L1iigm4lw0PirFqcq6MTxRZaw+ZPH4j2381qw+0ci4spnpoPsamFzUGzxHMfJdXDr4y4mYsmla5iaTXAiQugpJq0ZGmuGOpCEgBIAzAokxwgAggAkAV6uPptsXCeAufBZ8mqxQdSkOmQuzZo/C+OJAHqqvt0PD+QbRmZ7SmHbTTzFvBSjrcTdPgNrIcxx8+63TeeKy6zWJPZEEhsvzAM3X39XJUabUqPLE0QZxW25IuAST2qWom5+9EEchmLongs0VvHRidFseKQdSB+Go+P0k7QPirJpqSl8CeTl2dXgcJUqEuDTGs74WdaeWSTZCwDM/UrJ+IZMXXAvzWiXLUQQdbeAZj0WfNhbful8JUZZx5ph4F21Glj28eDusG/fxVemzSx7o9pKn9fA1wSbT8FSlSe8wwE6aad6qlS6nRVUatDJKkS8ho5qKxzkrSpfHgg8sVx1LTMvot+J+1+m/kj0o/imv05F6k+0fmWMPTwxt16hWQx6dunJ/rZGUsy5oB1HDnR0HjBhQ9PD2nX5oluyrqgamVkCWHaHJQyaWaW5cr4Djni3T4YGHbeFHBC5UGR0jthXbSohzzAAnv3DmvdPJDBi3TdJHB2Sy5NserOTzDNXVnTo0fC3h18SvHa72nl1E+OI9l/J3cGljhj8fJHScqcU76k5IlJsr3yuSFDtqDsKsjJVa6MTiwgnwIZzoVGVpK+40rNTLntdAdA1md3UuropxyJKXHn6+vkYs8ZR5RfdNIy0y06hdFt6d2nwZlWVU1yaNGqHAEb10YTU47kZJRcXTDVhESAMxRJhIAp5hmbKWpl25o9Vj1Wtxade8+fA0rOfxWaPqHWBwGnavM6j2rmzSpOkWqKQWErN3EA7idOOvHkr9NsRBlh2ZsDYMyNxkTG+Lz2rStXjqndiozRUD6gIEAS4ibTMNHl3LPKdzTj05f8E10NjDUJCvxY93LIy4KuLGySFTlhskIrMrQZKhDK4u2FD1aNGtZ4LQdS3zhacebHJ2+A5Rl4bJcHRxBeGuqiLbZIvxjQhE9VjjOuq+XIW2Xq+YPcNlp2W/lFh+6yT1M8nux4XgKFTc1ok3PAq2GyCt9QK1fEFgJMEuUJZHC2+5JIhw2MLTJEyoYsrg7fJao2XKOUhx26tm6xPn8lnmnOTkuF5NuOG3r18Fn7+1nu0miNxI3cgq1ljBvYr+LNXouX33+hWxWJdUjaN+A4jkieR5WtxZjxxhdFcO4WH1qqmrLRw0ydwAtcTBBNlLY91LsRtURtbOn11KvqSbosYbEupn3T1g3B7NynjyTx8xIThGfU2KQFVoeLO4cx6LbCLmlmx/e8fl/gxyexuEuhX6QY573Na4bLGgQJmTFySo+0tdk1DUWtqXb4+S7RaeGNNp22Z7XLlbbNjQYqwFZG1RFob7zu4q5SohSsnY8Eckeol1FQ/tI0S9XxwG2xm1lD1PIbSRmLINpU46mUXcSLxJrktDMyRBjTXf9fJav/ozcdsvHUp+yxTtGpkeM97ZOh812PZWqt7GYtZh43I6Bd85YkwMmriGMIDntaXaAuAJ6gVW5xTpssor5xjxRpz+I2aOfHqCy63VLTYnN9e35glZyTGuedpxkm/EkryUlPP78nbLOg9UbI+voaFUSwuC3fX+GSspVKl9B5oW6/pi4IhV4k8oud+ncteKHPJFs1MnZLXnnHcr1HqOJ0eAxYpi8Gy6GnyrGuSMkZWOxG28niVkzZfUnYqIn4cEKT08ZCshfQI3qp4Gh2QVacXKjLE17zCyu58aKltLoAIJKioubJogq1Lm8wlKVOupfGBrZNhvd9o6I3Tw4qDnKXC6LqasePbz3BxtbadedkaDq3qlyvr0N+ONLjqQioPripxlxRJxAAv9aqEl4JXwMCdTxujsDofa10+tAk5cUKh2N58UJc0JsSi+gxmOMggxGh0jqTXHINLubVCu2uzYd8YGsRPMLfFx1Eaf3l/f67mNqWGW5dDDxxdSfskdRKxPHzTXQ6ONqcbRDWrmJ37uc7lLHDc6IyaSKwxsMIIBcCQWtJ2wY+IcvRdSOnjt4ZyJ5pOe5MsYHFl7QdLDyXLz4tkmjpw5NBrvRVUSoIKKx26QWIusmuI0wrmx2OUI9RtF3A1od2rdocmyZnzQtHb4eptNB4he3xz3RUjzs47ZNEisIHD9PcESxtZon2YLX/pJkO6gfNc7XYnJKa7dfy/8LOTj8Nm73PZTquLhGzTLjpv2CfIria6E8kU7uiS4Z0GXYlp2xF2ktuJtsgjt95V4NkV07DZBja0nx0junrVWX33/AHGijiHAC5AO+SJPVv7FYsEnG0NQnLom/wBChVxUTfluP1dRalF0QfHU6LolW26RJ3ucr8a62OPQ06vwxwUJcIkzPquWduiIqeIhaYZaI0NUxcwDoFY818Cor4jESICpy5dypDSKbnLM2Sohfi9kOG8i3JShLanXcthG2VsvBq1msHW7k0a/LtUJ+5Hd3NuOFvk6bMHj4G6AabupZk+KRtxr8TKTBz9Qm4otbE8XtpqR5Jx4YfmPNj1+qk0mrI9xnDQ2v2FR6jTE3UpdWN9B9dPoJSS6oXQcNnfYePLwTjG+X9fAG6GNlD4h1Dw7w17XG0Gbam+5W4pKM1LwRmnKLiaWPptxNMxZwvfUawVry1k9+K5XUowylglT6HINqkSDYi3UVVF7Wmjo5cakgcJRqNeXSDtHUgSBwBEWWqepg0kkznvSJmjhW7IAG5c/LLc7NaVF+m0SlCKfUTZZDLfXerljSRXZWqfPzWeSLUCCqWiRZoOuFdhbtMrkjtskfNLqK9toZXiR57WKshoLaZSm5oIiJG8fNRJnj2YYMbZLdAZjhsmQRylebcuZRfxJlrD4wiY3n5AeS51uHuolXJBicS4u2bix2jyIjvWrBg/FP6/M7ui9m2vUy/ov5Ml2W7QIido6m5HWtm5s9ApqK4KOIwz6ZDWkxwkka8Nyl97iRRqNPg1EHuj+vc6v7PMVLarDZzH3B1Ej9is2SGyZ5LJgeGTh18fFHWVwJ61BxVmZlGuFVKCZErFirWOugEJYUbXYwX0ilKDAr4gKLiTSMnEu1RFcmiCNvoLhp9pUPHZHZc+fgnkW6aXhWaYuoX5LNZ/vOtqVjcqbZviuEDoeHb5hPi+UA4MG1/rgnx2Ynz1GuNf2gp049w4YzomDviOX16ovc0gVrks08G69iLT1xrEa6jvVq02Tm15f+v7Fcs0SAtgxp9aLJXNMsu0ODNhp9b077C6csdwHaeScwTE9p1jTw7U9sl26fXUaaDwNUtqtduJAPMHWSrITamm+jI5IpwaM3pNh9iuYFnQfQq5x2ScTRpZ78abIsM6QqJ8MnJUXGN3qqyBZpORvoi0WDUVjy0Q2ld5Vb5LEC1Vv4Ei1QF1fhjboql5OzyAfw+30Xs9Av+I4GtfvmmtpjMTOclp4lmzV2oEwWvc2CeQMHtBVWTHHIqkTs8to4X2OIdRJPwEh1tQS0gxzBuuPPE4rktUapmz0eYwCSJcQYN7Ty9VHAo7uYnQtJcJf5NOvhqMiRfuWmccfc1Ys+Zrgq4jACJbEKDxrsaIal9JGBnFCGkAWO8+MKtm/DNN2Y3RnF+xxov7tVuwZ3uHvNP8A9d6hnTljvwY/aWFOG6j0U1pCyRnZ5ySIKpSkQICoiBcUSYAFyS5JGfiyq5FkTIxOiUepejr+ibdnBEjX3ndd3QlfM34/g01xBfXUqgu3/XWsTZ0OOwie3rSbt2IeCfknTI2kM7mfXzUmnfIr8GplbRsy1hqFp4tBbpudbxXX0OKKhuS3O/l8zHnk91N19fAmpZtTLCY2rvBDAY1k33AkDkYVqzx7/Hp9d+5W8M7r8upWrYAbO273Qbw54vqYsJWPLoYxjvur8tfwXQzu9q5/JGc1s6meo27AuYvDNdkjoRafUSsA74kcZJv3RKlvXbhfn/ol+YG3bW3XCin5JULpPdtEnUsE9wW2V2m/CDR/iXxMzDCFRM0SNOncLOUskAS6ASNREGMQpgE1qUUDZawrJctmnhcyrI6R2mTsikOZJ9PRew0saxo89qneQuwtBnsrEpEjz3F4D7xWdXaxrKdR72g32ntpyHVOoutHMlcvLCWWW7or+dd/mbMbjHjq/wBjSw2GDBHjxm6ePGo9SfXoQ5zRmnIItJM2sNb7ipZYJo16WbjKjCy3GGbGW2563id6yxuPKOrmhGS+JPmtCRIHbwUpruV6edcM4bN8I4zsztA7QIGjhcHvhLG+z6G/NFThTOp6NdIG4iiDMPHuvbwcNezeufmxPDLa+nY8nkjUmn2Nr2wI5qCnwUtAOchkCJzlDqhkbnqQ0U8QbKEicTJrlJFqZ2PRX38JA1G0O2T+yjGCcpr66GzdUYP66lUmLcNdx/dYpRSN/XkTSVC0hMdyk2yBGQJmD2kqcWkPk1cNiGCn7z3iP9tkDXqA4HVdfFqsUMPvN34Rinjm58JfmwqTdnEEsIbQNKdgCDtCILeYhbIqNuUejV/XxK5O8dSXvX1K2NxxeSSJEgidRHguNq9XLM67dvJpxYdn5lQgToO5ZPgy/kEOI59qS2slQ4edQLb/AN+CNlq0OkTYegHvaDIkxuO6VZixKc1FurIzm4RbRB0uqfxWNGgB9FfJ7pvx2J6JVBszqZVDL2XaJVTK2WGlKhBhD44ARQmBLTCsikyLNLAUSSANSYC6ujxNtV3MmaaS5O0pM2WgDcIXqox2pI4Epbm2GpESi5yiSOAr541gw9JghopkwdQ3bcBf+kLl581bVH4/ud32do1mxSyPzRpYXEe1pT3Jxk5xFkxelkox8ya+HMdOy6LgmLGbjd2KlykuGbcUcbqUeqMvFVCbxABkAWASlKzXjhtLuEx4LQx+p37tERmqplOXBJPdEws8YWkjacGne1us9Si+H1NOCpq65OfybBEVK76VQh4AcymQAKrQfevNnDhzWiWOOaG1/ocT2phlDJ6nZ/udDlmdh4vYjUHUHguLlwSg6OZuNanigq064Isk9opCIXPQNEFUqLJIzcUVJImmdL0DxPxs5z3j9ilbjmj8TXD3sL+D/cmxpPtXzuceQ5LFqL9SV+ToYq2Kh7WnwkSoxlfDXyE7E3v4BS6IiyEC416/OAlHniiT4DpuE3+rH67VZBp9SMl4HOIdpJjSN2msd6nLPOqvgSxrrQzdO0juhUyj0fYkAeIP7fsop+Pr/wAJIb2nEJdGSrwCXmPXyUk7RKi/kVOam0dGiTuudPn2K/TxW/c+yso1LqO1dzm89xXtMQ4jQGB2KeNe7fk3YY7IJBYZ6qmgki2191VXBUWmOSfQSRMFWwJFOKAsUGLVjhyVTZ1mQ4HZG27U/D1cV6fQafZHc+pxdZm3PYjYXRMAkwMTFEwYMeKrZM816X0xSxVMAGDQa1otcse7U7rHd+Zc7VR2tV4PUexZbtPJX0lfzRLl+ZRAnf1AD/AWZSafBrzadSVs0qebtIE7zAViy+THLRyT90jOJovABgT84Rug+B+nnhbKtbL2/hI+tyg8a7F0dTL8SIalGRsVBPDkheGDlT3wZy2bZY+m41AY2BLYsOocZv49tmO4vktyShqcXp/X5lOpT24qMMOIBPB3XzV+TEsiPJzi4tp9i9gMc4WdYrl5dM4sgbFLGArM4NBYTq6hQ7IX1k9o7KVesFYokky70YxLmYgFoJGjrWHAn63pzwTnG4LlcmnTZEpbZdHwdlm1PaAqjQiDyO4nyWPVQ3xWVfkzfge1vGzPBPhKxxjXJe0IHWI3T5JpXyJodupnh4bvVTIsH5qS9xWg6iqMkndwPO37obTQJhNM33m313eKcWnH49P0BqgTbfY27OtVskiKoeaTk3yyyKDw9LaqNbHxH67tVOMN0kl3FOW2Lfg0c6xLcNh3NZLnRc7yeJjctkoJ/wDDj/VmbD/yT3z48Hn9Ktx3qyUTqP4F2hWVMokVfcu0q6ocBNF2lVVMkQos06oSiuSLRZpGTZaow3Oolb4XJ0WV5XcOqDqb813dJodvvZPkczUantA6JtVddSOY4EgqKVkXELbTsjRl12DekTOY6VZIK9MFpAqMJLHHTm08jbuCpy498fibtBq3p8l9YvqvrueaYirUonZqtc12hOo2f5TN7T2lcx4pRdM9dDPhzK4SVBszEbTRt2DZ7YJUdrBtUyF2NAaw7QEG/mlt5LF3JcdnLWve0OMTII0nfBQ4tu10IYsalBNl7C59eSQ6AIm14U1NpmfJo01xwDn2c030gI1OggnnCnd9CnFp3ibk3xRi5ZRkBq2Q6Uzzeqmp5ZSXRstYjKqke6eqU5RTMzMyqMXTNmbY8fBZp6aDERnOMQLGg8Kl6OP/AGHyWsLiaj/iDm8tmfFJaWPkkkzTo4MHc53X+ysWCC7EkmbeALmiA2BwAhWpNdB0b+W4uJDhY6g6Lk63BPG98VcX1R0MU1kil+JEuMwMN2qdxwXKljTVx6GnHl52yM6NRb/CrovDabSef0eKbfkTXgZ+vdA7VLJ2Qkh6ogcbT2/XmnKO1KwXLB3HwO7VQcWnbGCDMj67EmOq5Do0iSABM2CcVJ8V1CUklbNrYZh2E6ugjaPiBwC3UsfuY+ZPj6+BjuWZ2+EcZm9eq95cJ5XXR0+B4Y13fVlu6LOcxFKoDIae5TljUupphlriyFuYub8VN46mkql6a+jLvVi+pZpZsPy1P+N/yVb0kvpj9SBfoZi4/DTef6Y81X9ikyDywNLCGo7UbI65KshoI92UzzpdDqclds6ATx3966OnxRx/dRzs03LqzqMPWJC2pmOSLbXKZW0SsUkQZMFMrInYeUwshfgQdyVDszMy6K4av/5aTX9YScU+pbDNOH3WYtf7NMCf9mP0ucPIqPprwXLWZfJSq/ZXg9wqt6qj/ml6cfBJa3Ku5TqfZRh/w1Kzf6yfNJ4oklrsv1ZAfsuYNMRV7Q0+MKDwRLY+08q/2Jv2aMGtZx7AEvQRXl188iqX7l3D9Dm0/hvzKksSRjlOy5SyTiQpbSFk/wDozeCNqAjdkzfyhLYgAOTt4JbESsE5aBwRtQ7B+6QltJDOoHgouNqmSi2naHo4l1PmOC4mo9nyg92Lp4OjDLHJxPh+S0GUav8AK48PUb1h245up+6yz/lx/FEONytzWjY9+JmBB36BPLpZRV43Y8eojJ+9wUXUCGlxa4QL669qyqL6tMv3q6sjDhszznsuDfuTbW39b/eyVe8NQaXO2WiZ/f5lC3T91chJqKtlqjldQ/EA0cSfQFSjgmlb4XxK5aiC6clsVKdGzYc/Qnz6lbCPOzErfkralPmfCKNfaeZJXX0ujWJW+ZPuU5MqfEeEQ/cpWzaVb6EcqJR6bH6oP+jnkj02P1wm5OeAS9Nh65PTycp+kyLzF/D5NxU1hK3mNjCZbCtUKKnks1KVGFYkVORYY1SSINkrQpIg2GmRJFMiJIBkDGSAYhAwS1AET6aVDsgdRRQ7InUAlQETsKlQEZw5RQAOooGRuoJDIX0EqGRGgUiaANFIkiGrhpUWiaMnF4Ii7ZWLPpYZOqNuHO48FF3SKpRs/ajjG0PmuZk0mSH3JGxQxZeqosYbprTcfibPCQD2grO/tEHdA9DF9GWv/wBHQIMtbfX4UPLN3cCP2LIvxEI6TU2iKbW9Qv5IxwzviMaHLSrrORA/M6tXWw4LRD2c5c5ZX8BbseP7iJcNSK6eLFHGqiqMuSbk7ZdZSJV6RQ2W6GEPBWKJXKSNGlglYolbmTNwAT2ojvZMzABG1C3MmZg2p7RbidlABOhbiVtNOhbiQNTojYYCBDpiEgCVTIDJAJAxkAMkMSABIQABagAC1AAliBgliQAGkihgmiigBOHSodjfd0UFjfdRwRQ9zGOCHBLah72Ruy0FLYTWVlavkTHfEAexQeJMnHPJdDMxHQXDP+Km3uUfs8S5a7Iu5XH2eYYfDTaOxL0EP7fk8lql0Ppt08EehEi9XJlul0cYNyawxIPUSZap5Q0bgprGiDytk7MAApbSDmStwqKFuJBQToVhiknQrCDEUFhBiBWGGpiCAQIdMB4QIeEAKEAGpERkgEgYyAEgBIAZIYyABKAGKAGQAxCBjIAZAxkAOgBIASAGdqOv0KQBIASAHQAoQAkAMgBIGOgQ4QA4QA4TAdAhwgQ6AEgB0CGQB//Z"/>
          <p:cNvSpPr>
            <a:spLocks noChangeAspect="1" noChangeArrowheads="1"/>
          </p:cNvSpPr>
          <p:nvPr/>
        </p:nvSpPr>
        <p:spPr bwMode="auto">
          <a:xfrm>
            <a:off x="127159" y="-130016"/>
            <a:ext cx="274320" cy="2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endParaRPr lang="ru-RU"/>
          </a:p>
        </p:txBody>
      </p:sp>
      <p:pic>
        <p:nvPicPr>
          <p:cNvPr id="16392" name="Рисунок 7" descr="загруженно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972050"/>
            <a:ext cx="263604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517</Words>
  <Application>Microsoft Office PowerPoint</Application>
  <PresentationFormat>Экран (4:3)</PresentationFormat>
  <Paragraphs>48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Учня 8-а класу Волноваської зош №6 гнібеди Артема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2016-10-02T06:17:40Z</dcterms:created>
  <dcterms:modified xsi:type="dcterms:W3CDTF">2016-10-02T10:37:42Z</dcterms:modified>
</cp:coreProperties>
</file>