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65D-05A0-4AF2-9B15-9C83A478A69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BEE-7280-468D-B3B6-C83D128762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65D-05A0-4AF2-9B15-9C83A478A69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BEE-7280-468D-B3B6-C83D12876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65D-05A0-4AF2-9B15-9C83A478A69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BEE-7280-468D-B3B6-C83D12876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65D-05A0-4AF2-9B15-9C83A478A69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BEE-7280-468D-B3B6-C83D12876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65D-05A0-4AF2-9B15-9C83A478A69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DCEBEE-7280-468D-B3B6-C83D128762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65D-05A0-4AF2-9B15-9C83A478A69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BEE-7280-468D-B3B6-C83D12876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65D-05A0-4AF2-9B15-9C83A478A69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BEE-7280-468D-B3B6-C83D12876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65D-05A0-4AF2-9B15-9C83A478A69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BEE-7280-468D-B3B6-C83D12876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65D-05A0-4AF2-9B15-9C83A478A69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BEE-7280-468D-B3B6-C83D12876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65D-05A0-4AF2-9B15-9C83A478A69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BEE-7280-468D-B3B6-C83D12876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65D-05A0-4AF2-9B15-9C83A478A69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BEE-7280-468D-B3B6-C83D12876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FF165D-05A0-4AF2-9B15-9C83A478A69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DCEBEE-7280-468D-B3B6-C83D1287626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Полімери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Павліна</a:t>
            </a:r>
            <a:r>
              <a:rPr lang="uk-UA" sz="3200" dirty="0" smtClean="0"/>
              <a:t> Марина</a:t>
            </a:r>
            <a:endParaRPr lang="ru-RU" sz="3200" dirty="0"/>
          </a:p>
        </p:txBody>
      </p:sp>
      <p:pic>
        <p:nvPicPr>
          <p:cNvPr id="1026" name="Picture 2" descr="Картинки по запросу поліме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449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поліме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4877"/>
            <a:ext cx="4283968" cy="285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олімер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90" y="0"/>
            <a:ext cx="2316374" cy="23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288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effectLst/>
              </a:rPr>
              <a:t>У </a:t>
            </a:r>
            <a:r>
              <a:rPr lang="ru-RU" sz="3200" dirty="0" err="1">
                <a:effectLst/>
              </a:rPr>
              <a:t>гірничій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справі</a:t>
            </a:r>
            <a:r>
              <a:rPr lang="ru-RU" sz="3200" dirty="0">
                <a:effectLst/>
              </a:rPr>
              <a:t> і </a:t>
            </a:r>
            <a:r>
              <a:rPr lang="ru-RU" sz="3200" dirty="0" err="1">
                <a:effectLst/>
              </a:rPr>
              <a:t>дотичних</a:t>
            </a:r>
            <a:r>
              <a:rPr lang="ru-RU" sz="3200" dirty="0">
                <a:effectLst/>
              </a:rPr>
              <a:t> </a:t>
            </a:r>
            <a:r>
              <a:rPr lang="ru-RU" sz="3200" dirty="0" err="1" smtClean="0">
                <a:effectLst/>
              </a:rPr>
              <a:t>галузях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 smtClean="0">
                <a:effectLst/>
              </a:rPr>
              <a:t>полімерні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 smtClean="0">
                <a:effectLst/>
              </a:rPr>
              <a:t>реаґенти</a:t>
            </a:r>
            <a:r>
              <a:rPr lang="ru-RU" sz="3200" b="0" dirty="0" smtClean="0">
                <a:effectLst/>
              </a:rPr>
              <a:t> </a:t>
            </a:r>
            <a:r>
              <a:rPr lang="ru-RU" sz="3200" b="0" dirty="0" err="1">
                <a:effectLst/>
              </a:rPr>
              <a:t>застосовують</a:t>
            </a:r>
            <a:r>
              <a:rPr lang="ru-RU" sz="3200" b="0" dirty="0">
                <a:effectLst/>
              </a:rPr>
              <a:t> при </a:t>
            </a:r>
            <a:r>
              <a:rPr lang="ru-RU" sz="3200" b="0" dirty="0" err="1" smtClean="0">
                <a:effectLst/>
              </a:rPr>
              <a:t>флокуляції</a:t>
            </a:r>
            <a:r>
              <a:rPr lang="ru-RU" sz="3200" b="0" dirty="0" smtClean="0">
                <a:effectLst/>
              </a:rPr>
              <a:t>, </a:t>
            </a:r>
            <a:r>
              <a:rPr lang="ru-RU" sz="3200" b="0" dirty="0" err="1" smtClean="0">
                <a:effectLst/>
              </a:rPr>
              <a:t>збагаченні</a:t>
            </a:r>
            <a:r>
              <a:rPr lang="ru-RU" sz="3200" b="0" dirty="0" smtClean="0">
                <a:effectLst/>
              </a:rPr>
              <a:t> </a:t>
            </a:r>
            <a:r>
              <a:rPr lang="ru-RU" sz="3200" b="0" dirty="0" err="1">
                <a:effectLst/>
              </a:rPr>
              <a:t>корисних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копалин</a:t>
            </a:r>
            <a:r>
              <a:rPr lang="ru-RU" sz="3200" b="0" dirty="0">
                <a:effectLst/>
              </a:rPr>
              <a:t>, </a:t>
            </a:r>
            <a:r>
              <a:rPr lang="ru-RU" sz="3200" b="0" dirty="0" err="1">
                <a:effectLst/>
              </a:rPr>
              <a:t>заводненні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родовищ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нафти</a:t>
            </a:r>
            <a:r>
              <a:rPr lang="ru-RU" sz="3200" b="0" dirty="0">
                <a:effectLst/>
              </a:rPr>
              <a:t>, </a:t>
            </a:r>
            <a:r>
              <a:rPr lang="ru-RU" sz="3200" b="0" dirty="0" err="1">
                <a:effectLst/>
              </a:rPr>
              <a:t>підготовці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бурових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розчинів</a:t>
            </a:r>
            <a:r>
              <a:rPr lang="ru-RU" sz="3200" b="0" dirty="0">
                <a:effectLst/>
              </a:rPr>
              <a:t>, </a:t>
            </a:r>
            <a:r>
              <a:rPr lang="ru-RU" sz="3200" b="0" dirty="0" err="1">
                <a:effectLst/>
              </a:rPr>
              <a:t>спеціальних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тверднучих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речовин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в'яжучих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матеріалів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тощо</a:t>
            </a:r>
            <a:r>
              <a:rPr lang="ru-RU" sz="3200" b="0" dirty="0">
                <a:effectLst/>
              </a:rPr>
              <a:t>.</a:t>
            </a:r>
            <a:endParaRPr lang="ru-RU" sz="3200" dirty="0"/>
          </a:p>
        </p:txBody>
      </p:sp>
      <p:pic>
        <p:nvPicPr>
          <p:cNvPr id="7170" name="Picture 2" descr="Картинки по запросу гірничій справ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6738347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251062"/>
          </a:xfrm>
          <a:solidFill>
            <a:schemeClr val="tx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vi-VN" sz="3200" dirty="0">
                <a:solidFill>
                  <a:schemeClr val="accent1"/>
                </a:solidFill>
              </a:rPr>
              <a:t>Поліме́ри</a:t>
            </a:r>
            <a:r>
              <a:rPr lang="vi-VN" sz="3200" b="0" dirty="0">
                <a:solidFill>
                  <a:schemeClr val="accent1"/>
                </a:solidFill>
              </a:rPr>
              <a:t>  — природні та </a:t>
            </a:r>
            <a:r>
              <a:rPr lang="vi-VN" sz="3200" b="0" dirty="0" smtClean="0">
                <a:solidFill>
                  <a:schemeClr val="accent1"/>
                </a:solidFill>
              </a:rPr>
              <a:t>штучні</a:t>
            </a:r>
            <a:r>
              <a:rPr lang="uk-UA" sz="3200" b="0" dirty="0" smtClean="0">
                <a:solidFill>
                  <a:schemeClr val="accent1"/>
                </a:solidFill>
              </a:rPr>
              <a:t>  </a:t>
            </a:r>
            <a:r>
              <a:rPr lang="vi-VN" sz="3200" b="0" dirty="0" smtClean="0">
                <a:solidFill>
                  <a:schemeClr val="accent1"/>
                </a:solidFill>
              </a:rPr>
              <a:t>високомолекулярн</a:t>
            </a:r>
            <a:r>
              <a:rPr lang="uk-UA" sz="3200" b="0" dirty="0" smtClean="0">
                <a:solidFill>
                  <a:schemeClr val="accent1"/>
                </a:solidFill>
              </a:rPr>
              <a:t>і </a:t>
            </a:r>
            <a:r>
              <a:rPr lang="vi-VN" sz="3200" b="0" dirty="0" smtClean="0">
                <a:solidFill>
                  <a:schemeClr val="accent1"/>
                </a:solidFill>
              </a:rPr>
              <a:t>сполуки</a:t>
            </a:r>
            <a:r>
              <a:rPr lang="vi-VN" sz="3200" b="0" dirty="0">
                <a:solidFill>
                  <a:schemeClr val="accent1"/>
                </a:solidFill>
              </a:rPr>
              <a:t>, молекули </a:t>
            </a:r>
            <a:r>
              <a:rPr lang="vi-VN" sz="3200" b="0" dirty="0" smtClean="0">
                <a:solidFill>
                  <a:schemeClr val="accent1"/>
                </a:solidFill>
              </a:rPr>
              <a:t>як</a:t>
            </a:r>
            <a:r>
              <a:rPr lang="uk-UA" sz="3200" b="0" dirty="0" err="1" smtClean="0">
                <a:solidFill>
                  <a:schemeClr val="accent1"/>
                </a:solidFill>
              </a:rPr>
              <a:t>их</a:t>
            </a:r>
            <a:r>
              <a:rPr lang="vi-VN" sz="3200" b="0" dirty="0" smtClean="0">
                <a:solidFill>
                  <a:schemeClr val="accent1"/>
                </a:solidFill>
              </a:rPr>
              <a:t> </a:t>
            </a:r>
            <a:r>
              <a:rPr lang="vi-VN" sz="3200" b="0" dirty="0">
                <a:solidFill>
                  <a:schemeClr val="accent1"/>
                </a:solidFill>
              </a:rPr>
              <a:t>складаються з великого числа повторюваних однакових або </a:t>
            </a:r>
            <a:r>
              <a:rPr lang="vi-VN" sz="3200" b="0" dirty="0" smtClean="0">
                <a:solidFill>
                  <a:schemeClr val="accent1"/>
                </a:solidFill>
              </a:rPr>
              <a:t>різних </a:t>
            </a:r>
            <a:r>
              <a:rPr lang="vi-VN" sz="3200" b="0" dirty="0">
                <a:solidFill>
                  <a:schemeClr val="accent1"/>
                </a:solidFill>
              </a:rPr>
              <a:t>за будовою атомних угруповань, з'єднаних між собою хімічними або координаційними зв'язками в довгі лінійні або розгалужені ланцюги. 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Картинки по запросу поліме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2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1062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 err="1"/>
              <a:t>Структурні</a:t>
            </a:r>
            <a:r>
              <a:rPr lang="ru-RU" b="0" dirty="0"/>
              <a:t> </a:t>
            </a:r>
            <a:r>
              <a:rPr lang="ru-RU" b="0" dirty="0" err="1"/>
              <a:t>одиниці</a:t>
            </a:r>
            <a:r>
              <a:rPr lang="ru-RU" b="0" dirty="0"/>
              <a:t>, з </a:t>
            </a:r>
            <a:r>
              <a:rPr lang="ru-RU" b="0" dirty="0" err="1"/>
              <a:t>яких</a:t>
            </a:r>
            <a:r>
              <a:rPr lang="ru-RU" b="0" dirty="0"/>
              <a:t> </a:t>
            </a:r>
            <a:r>
              <a:rPr lang="ru-RU" b="0" dirty="0" err="1"/>
              <a:t>складаються</a:t>
            </a:r>
            <a:r>
              <a:rPr lang="ru-RU" b="0" dirty="0"/>
              <a:t> </a:t>
            </a:r>
            <a:r>
              <a:rPr lang="ru-RU" b="0" dirty="0" err="1"/>
              <a:t>полімери</a:t>
            </a:r>
            <a:r>
              <a:rPr lang="ru-RU" b="0" dirty="0"/>
              <a:t> </a:t>
            </a:r>
            <a:r>
              <a:rPr lang="ru-RU" b="0" dirty="0" err="1"/>
              <a:t>називаються</a:t>
            </a:r>
            <a:r>
              <a:rPr lang="ru-RU" b="0" dirty="0"/>
              <a:t> мономерами.</a:t>
            </a:r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7173464" cy="520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0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6" y="1772816"/>
            <a:ext cx="9144000" cy="1251062"/>
          </a:xfrm>
        </p:spPr>
        <p:txBody>
          <a:bodyPr>
            <a:noAutofit/>
          </a:bodyPr>
          <a:lstStyle/>
          <a:p>
            <a:pPr algn="l"/>
            <a:r>
              <a:rPr lang="ru-RU" sz="3200" b="0" dirty="0" err="1"/>
              <a:t>Термін</a:t>
            </a:r>
            <a:r>
              <a:rPr lang="ru-RU" sz="3200" b="0" dirty="0"/>
              <a:t> «</a:t>
            </a:r>
            <a:r>
              <a:rPr lang="ru-RU" sz="3200" b="0" dirty="0" err="1"/>
              <a:t>полімерія</a:t>
            </a:r>
            <a:r>
              <a:rPr lang="ru-RU" sz="3200" b="0" dirty="0"/>
              <a:t>» </a:t>
            </a:r>
            <a:r>
              <a:rPr lang="ru-RU" sz="3200" b="0" dirty="0" err="1"/>
              <a:t>був</a:t>
            </a:r>
            <a:r>
              <a:rPr lang="ru-RU" sz="3200" b="0" dirty="0"/>
              <a:t> </a:t>
            </a:r>
            <a:r>
              <a:rPr lang="ru-RU" sz="3200" b="0" dirty="0" err="1"/>
              <a:t>уведений</a:t>
            </a:r>
            <a:r>
              <a:rPr lang="ru-RU" sz="3200" b="0" dirty="0"/>
              <a:t> в науку Є. </a:t>
            </a:r>
            <a:r>
              <a:rPr lang="ru-RU" sz="3200" b="0" dirty="0" err="1"/>
              <a:t>Берцеліусом</a:t>
            </a:r>
            <a:r>
              <a:rPr lang="ru-RU" sz="3200" b="0" dirty="0"/>
              <a:t> в 1833 р. для </a:t>
            </a:r>
            <a:r>
              <a:rPr lang="ru-RU" sz="3200" b="0" dirty="0" err="1"/>
              <a:t>позначення</a:t>
            </a:r>
            <a:r>
              <a:rPr lang="ru-RU" sz="3200" b="0" dirty="0"/>
              <a:t> особливого виду </a:t>
            </a:r>
            <a:r>
              <a:rPr lang="ru-RU" sz="3200" b="0" dirty="0" err="1"/>
              <a:t>ізомерії</a:t>
            </a:r>
            <a:r>
              <a:rPr lang="ru-RU" sz="3200" b="0" dirty="0"/>
              <a:t>, при </a:t>
            </a:r>
            <a:r>
              <a:rPr lang="ru-RU" sz="3200" b="0" dirty="0" err="1"/>
              <a:t>якій</a:t>
            </a:r>
            <a:r>
              <a:rPr lang="ru-RU" sz="3200" b="0" dirty="0"/>
              <a:t> </a:t>
            </a:r>
            <a:r>
              <a:rPr lang="ru-RU" sz="3200" b="0" dirty="0" err="1"/>
              <a:t>речовини</a:t>
            </a:r>
            <a:r>
              <a:rPr lang="ru-RU" sz="3200" b="0" dirty="0"/>
              <a:t> </a:t>
            </a:r>
            <a:r>
              <a:rPr lang="ru-RU" sz="3200" b="0" dirty="0" err="1"/>
              <a:t>однакового</a:t>
            </a:r>
            <a:r>
              <a:rPr lang="ru-RU" sz="3200" b="0" dirty="0"/>
              <a:t> складу, </a:t>
            </a:r>
            <a:r>
              <a:rPr lang="ru-RU" sz="3200" b="0" dirty="0" err="1"/>
              <a:t>відрізняються</a:t>
            </a:r>
            <a:r>
              <a:rPr lang="ru-RU" sz="3200" b="0" dirty="0"/>
              <a:t> молекулярною </a:t>
            </a:r>
            <a:r>
              <a:rPr lang="ru-RU" sz="3200" b="0" dirty="0" err="1"/>
              <a:t>масою</a:t>
            </a:r>
            <a:r>
              <a:rPr lang="ru-RU" sz="3200" b="0" dirty="0"/>
              <a:t>. </a:t>
            </a:r>
            <a:r>
              <a:rPr lang="ru-RU" sz="3200" b="0" dirty="0" err="1" smtClean="0"/>
              <a:t>Наприклад</a:t>
            </a:r>
            <a:r>
              <a:rPr lang="ru-RU" sz="3200" b="0" dirty="0" smtClean="0"/>
              <a:t>, </a:t>
            </a:r>
            <a:r>
              <a:rPr lang="ru-RU" sz="3200" b="0" dirty="0" err="1" smtClean="0"/>
              <a:t>етилен</a:t>
            </a:r>
            <a:r>
              <a:rPr lang="ru-RU" sz="3200" b="0" dirty="0"/>
              <a:t> </a:t>
            </a:r>
            <a:r>
              <a:rPr lang="ru-RU" sz="3200" b="0" dirty="0" smtClean="0"/>
              <a:t>і</a:t>
            </a:r>
            <a:r>
              <a:rPr lang="ru-RU" sz="3200" b="0" dirty="0"/>
              <a:t> бутилен, </a:t>
            </a:r>
            <a:r>
              <a:rPr lang="ru-RU" sz="3200" b="0" dirty="0" err="1"/>
              <a:t>кисень</a:t>
            </a:r>
            <a:r>
              <a:rPr lang="ru-RU" sz="3200" b="0" dirty="0"/>
              <a:t> і озон. </a:t>
            </a:r>
            <a:r>
              <a:rPr lang="ru-RU" sz="3200" b="0" dirty="0" err="1"/>
              <a:t>Синтетичні</a:t>
            </a:r>
            <a:r>
              <a:rPr lang="ru-RU" sz="3200" b="0" dirty="0"/>
              <a:t> </a:t>
            </a:r>
            <a:r>
              <a:rPr lang="ru-RU" sz="3200" b="0" dirty="0" err="1"/>
              <a:t>полімери</a:t>
            </a:r>
            <a:r>
              <a:rPr lang="ru-RU" sz="3200" b="0" dirty="0"/>
              <a:t> на той час </a:t>
            </a:r>
            <a:r>
              <a:rPr lang="ru-RU" sz="3200" b="0" dirty="0" err="1"/>
              <a:t>ще</a:t>
            </a:r>
            <a:r>
              <a:rPr lang="ru-RU" sz="3200" b="0" dirty="0"/>
              <a:t> не </a:t>
            </a:r>
            <a:r>
              <a:rPr lang="ru-RU" sz="3200" b="0" dirty="0" err="1"/>
              <a:t>були</a:t>
            </a:r>
            <a:r>
              <a:rPr lang="ru-RU" sz="3200" b="0" dirty="0"/>
              <a:t> </a:t>
            </a:r>
            <a:r>
              <a:rPr lang="ru-RU" sz="3200" b="0" dirty="0" err="1"/>
              <a:t>відомі</a:t>
            </a:r>
            <a:r>
              <a:rPr lang="ru-RU" sz="3200" b="0" dirty="0"/>
              <a:t>, а </a:t>
            </a:r>
            <a:r>
              <a:rPr lang="ru-RU" sz="3200" b="0" dirty="0" err="1"/>
              <a:t>перші</a:t>
            </a:r>
            <a:r>
              <a:rPr lang="ru-RU" sz="3200" b="0" dirty="0"/>
              <a:t> </a:t>
            </a:r>
            <a:r>
              <a:rPr lang="ru-RU" sz="3200" b="0" dirty="0" err="1"/>
              <a:t>згадки</a:t>
            </a:r>
            <a:r>
              <a:rPr lang="ru-RU" sz="3200" b="0" dirty="0"/>
              <a:t> про них </a:t>
            </a:r>
            <a:r>
              <a:rPr lang="ru-RU" sz="3200" b="0" dirty="0" err="1"/>
              <a:t>відносяться</a:t>
            </a:r>
            <a:r>
              <a:rPr lang="ru-RU" sz="3200" b="0" dirty="0"/>
              <a:t> до </a:t>
            </a:r>
            <a:r>
              <a:rPr lang="ru-RU" sz="3200" b="0" dirty="0" smtClean="0"/>
              <a:t>1838 і</a:t>
            </a:r>
            <a:r>
              <a:rPr lang="ru-RU" sz="3200" b="0" dirty="0"/>
              <a:t> </a:t>
            </a:r>
            <a:r>
              <a:rPr lang="ru-RU" sz="3200" b="0" dirty="0" smtClean="0"/>
              <a:t>1839. </a:t>
            </a:r>
            <a:r>
              <a:rPr lang="ru-RU" sz="3200" b="0" dirty="0"/>
              <a:t>Тому </a:t>
            </a:r>
            <a:r>
              <a:rPr lang="ru-RU" sz="3200" b="0" dirty="0" err="1"/>
              <a:t>такий</a:t>
            </a:r>
            <a:r>
              <a:rPr lang="ru-RU" sz="3200" b="0" dirty="0"/>
              <a:t> </a:t>
            </a:r>
            <a:r>
              <a:rPr lang="ru-RU" sz="3200" b="0" dirty="0" err="1"/>
              <a:t>зміст</a:t>
            </a:r>
            <a:r>
              <a:rPr lang="ru-RU" sz="3200" b="0" dirty="0"/>
              <a:t> </a:t>
            </a:r>
            <a:r>
              <a:rPr lang="ru-RU" sz="3200" b="0" dirty="0" err="1"/>
              <a:t>терміну</a:t>
            </a:r>
            <a:r>
              <a:rPr lang="ru-RU" sz="3200" b="0" dirty="0"/>
              <a:t> не </a:t>
            </a:r>
            <a:r>
              <a:rPr lang="ru-RU" sz="3200" b="0" dirty="0" err="1"/>
              <a:t>відповідає</a:t>
            </a:r>
            <a:r>
              <a:rPr lang="ru-RU" sz="3200" b="0" dirty="0"/>
              <a:t> </a:t>
            </a:r>
            <a:r>
              <a:rPr lang="ru-RU" sz="3200" b="0" dirty="0" err="1"/>
              <a:t>сучасним</a:t>
            </a:r>
            <a:r>
              <a:rPr lang="ru-RU" sz="3200" b="0" dirty="0"/>
              <a:t> </a:t>
            </a:r>
            <a:r>
              <a:rPr lang="ru-RU" sz="3200" b="0" dirty="0" err="1"/>
              <a:t>уявленням</a:t>
            </a:r>
            <a:r>
              <a:rPr lang="ru-RU" sz="3200" b="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2029521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берцелі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" y="3214355"/>
            <a:ext cx="3185003" cy="36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берцелі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214355"/>
            <a:ext cx="3260103" cy="36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берцеліу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49" y="3214355"/>
            <a:ext cx="2892121" cy="36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етиле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" y="0"/>
            <a:ext cx="4278014" cy="321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кисен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248" y="398897"/>
            <a:ext cx="5067822" cy="28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0058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0" dirty="0" err="1">
                <a:effectLst/>
              </a:rPr>
              <a:t>Розмір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молекули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полімеру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визначається</a:t>
            </a:r>
            <a:r>
              <a:rPr lang="ru-RU" sz="3200" b="0" dirty="0">
                <a:effectLst/>
              </a:rPr>
              <a:t> </a:t>
            </a:r>
            <a:r>
              <a:rPr lang="ru-RU" sz="3200" b="0" dirty="0" err="1">
                <a:effectLst/>
              </a:rPr>
              <a:t>ступенем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полімеризації</a:t>
            </a:r>
            <a:r>
              <a:rPr lang="ru-RU" sz="3200" b="0" dirty="0">
                <a:effectLst/>
              </a:rPr>
              <a:t> </a:t>
            </a:r>
            <a:r>
              <a:rPr lang="fr-BE" sz="3200" b="0" i="1" dirty="0">
                <a:effectLst/>
              </a:rPr>
              <a:t>n</a:t>
            </a:r>
            <a:r>
              <a:rPr lang="fr-BE" sz="3200" b="0" dirty="0">
                <a:effectLst/>
              </a:rPr>
              <a:t>, </a:t>
            </a:r>
            <a:r>
              <a:rPr lang="ru-RU" sz="3200" b="0" dirty="0" err="1">
                <a:effectLst/>
              </a:rPr>
              <a:t>тобто</a:t>
            </a:r>
            <a:r>
              <a:rPr lang="ru-RU" sz="3200" b="0" dirty="0">
                <a:effectLst/>
              </a:rPr>
              <a:t> числом ланок у </a:t>
            </a:r>
            <a:r>
              <a:rPr lang="ru-RU" sz="3200" b="0" dirty="0" err="1">
                <a:effectLst/>
              </a:rPr>
              <a:t>ланцюзі</a:t>
            </a:r>
            <a:r>
              <a:rPr lang="ru-RU" sz="3200" b="0" dirty="0">
                <a:effectLst/>
              </a:rPr>
              <a:t>. </a:t>
            </a:r>
            <a:r>
              <a:rPr lang="ru-RU" sz="3200" b="0" dirty="0" err="1">
                <a:effectLst/>
              </a:rPr>
              <a:t>Якщо</a:t>
            </a:r>
            <a:r>
              <a:rPr lang="ru-RU" sz="3200" b="0" dirty="0">
                <a:effectLst/>
              </a:rPr>
              <a:t> </a:t>
            </a:r>
            <a:r>
              <a:rPr lang="fr-BE" sz="3200" b="0" dirty="0">
                <a:effectLst/>
              </a:rPr>
              <a:t>n = 10…20, </a:t>
            </a:r>
            <a:r>
              <a:rPr lang="ru-RU" sz="3200" b="0" dirty="0" err="1">
                <a:effectLst/>
              </a:rPr>
              <a:t>речовина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відноситься</a:t>
            </a:r>
            <a:r>
              <a:rPr lang="ru-RU" sz="3200" b="0" dirty="0">
                <a:effectLst/>
              </a:rPr>
              <a:t> до легких масел. </a:t>
            </a:r>
            <a:r>
              <a:rPr lang="ru-RU" sz="3200" b="0" dirty="0" err="1">
                <a:effectLst/>
              </a:rPr>
              <a:t>Зі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зростанням</a:t>
            </a:r>
            <a:r>
              <a:rPr lang="ru-RU" sz="3200" b="0" dirty="0">
                <a:effectLst/>
              </a:rPr>
              <a:t> </a:t>
            </a:r>
            <a:r>
              <a:rPr lang="fr-BE" sz="3200" b="0" i="1" dirty="0">
                <a:effectLst/>
              </a:rPr>
              <a:t>n</a:t>
            </a:r>
            <a:r>
              <a:rPr lang="fr-BE" sz="3200" b="0" dirty="0">
                <a:effectLst/>
              </a:rPr>
              <a:t> </a:t>
            </a:r>
            <a:r>
              <a:rPr lang="ru-RU" sz="3200" b="0" dirty="0" err="1">
                <a:effectLst/>
              </a:rPr>
              <a:t>збільшується</a:t>
            </a:r>
            <a:r>
              <a:rPr lang="ru-RU" sz="3200" b="0" dirty="0">
                <a:effectLst/>
              </a:rPr>
              <a:t> </a:t>
            </a:r>
            <a:r>
              <a:rPr lang="ru-RU" sz="3200" b="0" dirty="0" err="1">
                <a:effectLst/>
              </a:rPr>
              <a:t>в'язкість</a:t>
            </a:r>
            <a:r>
              <a:rPr lang="ru-RU" sz="3200" b="0" dirty="0">
                <a:effectLst/>
              </a:rPr>
              <a:t>, </a:t>
            </a:r>
            <a:r>
              <a:rPr lang="ru-RU" sz="3200" b="0" dirty="0" err="1">
                <a:effectLst/>
              </a:rPr>
              <a:t>речовина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стає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воскоподібною</a:t>
            </a:r>
            <a:r>
              <a:rPr lang="ru-RU" sz="3200" b="0" dirty="0">
                <a:effectLst/>
              </a:rPr>
              <a:t>, </a:t>
            </a:r>
            <a:r>
              <a:rPr lang="ru-RU" sz="3200" b="0" dirty="0" err="1">
                <a:effectLst/>
              </a:rPr>
              <a:t>нарешті</a:t>
            </a:r>
            <a:r>
              <a:rPr lang="ru-RU" sz="3200" b="0" dirty="0">
                <a:effectLst/>
              </a:rPr>
              <a:t>, при </a:t>
            </a:r>
            <a:r>
              <a:rPr lang="fr-BE" sz="3200" b="0" dirty="0">
                <a:effectLst/>
              </a:rPr>
              <a:t>n = 1000 </a:t>
            </a:r>
            <a:r>
              <a:rPr lang="ru-RU" sz="3200" b="0" dirty="0" err="1">
                <a:effectLst/>
              </a:rPr>
              <a:t>утворюється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твердий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полімер</a:t>
            </a:r>
            <a:r>
              <a:rPr lang="ru-RU" sz="3200" b="0" dirty="0">
                <a:effectLst/>
              </a:rPr>
              <a:t>. </a:t>
            </a:r>
            <a:r>
              <a:rPr lang="ru-RU" sz="3200" b="0" dirty="0" err="1">
                <a:effectLst/>
              </a:rPr>
              <a:t>Ступінь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полімеризації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необмежений</a:t>
            </a:r>
            <a:r>
              <a:rPr lang="ru-RU" sz="3200" b="0" dirty="0">
                <a:effectLst/>
              </a:rPr>
              <a:t>: </a:t>
            </a:r>
            <a:r>
              <a:rPr lang="ru-RU" sz="3200" b="0" dirty="0" err="1">
                <a:effectLst/>
              </a:rPr>
              <a:t>він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може</a:t>
            </a:r>
            <a:r>
              <a:rPr lang="ru-RU" sz="3200" b="0" dirty="0">
                <a:effectLst/>
              </a:rPr>
              <a:t> бути 10</a:t>
            </a:r>
            <a:r>
              <a:rPr lang="ru-RU" sz="3200" b="0" baseline="30000" dirty="0">
                <a:effectLst/>
              </a:rPr>
              <a:t>4</a:t>
            </a:r>
            <a:r>
              <a:rPr lang="ru-RU" sz="3200" b="0" dirty="0">
                <a:effectLst/>
              </a:rPr>
              <a:t>, і </a:t>
            </a:r>
            <a:r>
              <a:rPr lang="ru-RU" sz="3200" b="0" dirty="0" err="1">
                <a:effectLst/>
              </a:rPr>
              <a:t>тоді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довжина</a:t>
            </a:r>
            <a:r>
              <a:rPr lang="ru-RU" sz="3200" b="0" dirty="0">
                <a:effectLst/>
              </a:rPr>
              <a:t> молекул </a:t>
            </a:r>
            <a:r>
              <a:rPr lang="ru-RU" sz="3200" b="0" dirty="0" err="1">
                <a:effectLst/>
              </a:rPr>
              <a:t>досягає</a:t>
            </a:r>
            <a:r>
              <a:rPr lang="ru-RU" sz="3200" b="0" dirty="0">
                <a:effectLst/>
              </a:rPr>
              <a:t> </a:t>
            </a:r>
            <a:r>
              <a:rPr lang="ru-RU" sz="3200" b="0" dirty="0" err="1">
                <a:effectLst/>
              </a:rPr>
              <a:t>мікрометрів</a:t>
            </a:r>
            <a:r>
              <a:rPr lang="ru-RU" sz="3200" b="0" dirty="0">
                <a:effectLst/>
              </a:rPr>
              <a:t>. </a:t>
            </a:r>
            <a:r>
              <a:rPr lang="ru-RU" sz="3200" b="0" dirty="0" err="1">
                <a:effectLst/>
              </a:rPr>
              <a:t>Молекулярна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маса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полімеру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дорівнює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добутку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молекулярної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маси</a:t>
            </a:r>
            <a:r>
              <a:rPr lang="ru-RU" sz="3200" b="0" dirty="0">
                <a:effectLst/>
              </a:rPr>
              <a:t> мономера та </a:t>
            </a:r>
            <a:r>
              <a:rPr lang="ru-RU" sz="3200" b="0" dirty="0" err="1">
                <a:effectLst/>
              </a:rPr>
              <a:t>ступеня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полімеризації</a:t>
            </a:r>
            <a:r>
              <a:rPr lang="ru-RU" sz="3200" b="0" dirty="0">
                <a:effectLst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0866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молекули поліме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53"/>
            <a:ext cx="7532180" cy="68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0" dirty="0" err="1">
                <a:effectLst/>
              </a:rPr>
              <a:t>Полімери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здебільшого</a:t>
            </a:r>
            <a:r>
              <a:rPr lang="ru-RU" sz="3200" b="0" dirty="0">
                <a:effectLst/>
              </a:rPr>
              <a:t> </a:t>
            </a:r>
            <a:r>
              <a:rPr lang="ru-RU" sz="3200" b="0" dirty="0" err="1">
                <a:effectLst/>
              </a:rPr>
              <a:t>аморфні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речовини</a:t>
            </a:r>
            <a:r>
              <a:rPr lang="ru-RU" sz="3200" b="0" dirty="0">
                <a:effectLst/>
              </a:rPr>
              <a:t>. </a:t>
            </a:r>
            <a:r>
              <a:rPr lang="ru-RU" sz="3200" b="0" dirty="0" err="1">
                <a:effectLst/>
              </a:rPr>
              <a:t>Довгі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ланцюжки</a:t>
            </a:r>
            <a:r>
              <a:rPr lang="ru-RU" sz="3200" b="0" dirty="0">
                <a:effectLst/>
              </a:rPr>
              <a:t> та велика </a:t>
            </a:r>
            <a:r>
              <a:rPr lang="ru-RU" sz="3200" b="0" dirty="0" err="1">
                <a:effectLst/>
              </a:rPr>
              <a:t>молекулярна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маса</a:t>
            </a:r>
            <a:r>
              <a:rPr lang="ru-RU" sz="3200" b="0" dirty="0">
                <a:effectLst/>
              </a:rPr>
              <a:t> не </a:t>
            </a:r>
            <a:r>
              <a:rPr lang="ru-RU" sz="3200" b="0" dirty="0" err="1">
                <a:effectLst/>
              </a:rPr>
              <a:t>дозволяють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полімерам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переходити</a:t>
            </a:r>
            <a:r>
              <a:rPr lang="ru-RU" sz="3200" b="0" dirty="0">
                <a:effectLst/>
              </a:rPr>
              <a:t> до </a:t>
            </a:r>
            <a:r>
              <a:rPr lang="ru-RU" sz="3200" b="0" dirty="0" err="1">
                <a:effectLst/>
              </a:rPr>
              <a:t>рідкого</a:t>
            </a:r>
            <a:r>
              <a:rPr lang="ru-RU" sz="3200" b="0" dirty="0">
                <a:effectLst/>
              </a:rPr>
              <a:t> стану (</a:t>
            </a:r>
            <a:r>
              <a:rPr lang="ru-RU" sz="3200" b="0" dirty="0" err="1">
                <a:effectLst/>
              </a:rPr>
              <a:t>швидше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наступає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хімічний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розпад</a:t>
            </a:r>
            <a:r>
              <a:rPr lang="ru-RU" sz="3200" b="0" dirty="0">
                <a:effectLst/>
              </a:rPr>
              <a:t>). </a:t>
            </a:r>
            <a:r>
              <a:rPr lang="ru-RU" sz="3200" b="0" dirty="0" err="1">
                <a:effectLst/>
              </a:rPr>
              <a:t>Проте</a:t>
            </a:r>
            <a:r>
              <a:rPr lang="ru-RU" sz="3200" b="0" dirty="0">
                <a:effectLst/>
              </a:rPr>
              <a:t> при </a:t>
            </a:r>
            <a:r>
              <a:rPr lang="ru-RU" sz="3200" b="0" dirty="0" err="1">
                <a:effectLst/>
              </a:rPr>
              <a:t>підвищенні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температури</a:t>
            </a:r>
            <a:r>
              <a:rPr lang="ru-RU" sz="3200" b="0" dirty="0">
                <a:effectLst/>
              </a:rPr>
              <a:t> з </a:t>
            </a:r>
            <a:r>
              <a:rPr lang="ru-RU" sz="3200" b="0" dirty="0" err="1">
                <a:effectLst/>
              </a:rPr>
              <a:t>полімерами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відбуваються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зміни</a:t>
            </a:r>
            <a:r>
              <a:rPr lang="ru-RU" sz="3200" b="0" dirty="0">
                <a:effectLst/>
              </a:rPr>
              <a:t> — вони </a:t>
            </a:r>
            <a:r>
              <a:rPr lang="ru-RU" sz="3200" b="0" dirty="0" err="1">
                <a:effectLst/>
              </a:rPr>
              <a:t>розм'якають</a:t>
            </a:r>
            <a:r>
              <a:rPr lang="ru-RU" sz="3200" b="0" dirty="0">
                <a:effectLst/>
              </a:rPr>
              <a:t> і </a:t>
            </a:r>
            <a:r>
              <a:rPr lang="ru-RU" sz="3200" b="0" dirty="0" err="1">
                <a:effectLst/>
              </a:rPr>
              <a:t>стають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дуже</a:t>
            </a:r>
            <a:r>
              <a:rPr lang="ru-RU" sz="3200" b="0" dirty="0">
                <a:effectLst/>
              </a:rPr>
              <a:t> </a:t>
            </a:r>
            <a:r>
              <a:rPr lang="ru-RU" sz="3200" b="0" dirty="0" err="1">
                <a:effectLst/>
              </a:rPr>
              <a:t>пластичними</a:t>
            </a:r>
            <a:r>
              <a:rPr lang="ru-RU" sz="3200" b="0" dirty="0">
                <a:effectLst/>
              </a:rPr>
              <a:t>.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499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995"/>
            <a:ext cx="4644008" cy="30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поліме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761995"/>
            <a:ext cx="4576231" cy="33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поліме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7" y="201407"/>
            <a:ext cx="4650126" cy="35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01407"/>
            <a:ext cx="5290619" cy="35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1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57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Полімери</vt:lpstr>
      <vt:lpstr>Поліме́ри  — природні та штучні  високомолекулярні сполуки, молекули яких складаються з великого числа повторюваних однакових або різних за будовою атомних угруповань, з'єднаних між собою хімічними або координаційними зв'язками в довгі лінійні або розгалужені ланцюги. </vt:lpstr>
      <vt:lpstr>Структурні одиниці, з яких складаються полімери називаються мономерами.</vt:lpstr>
      <vt:lpstr>Термін «полімерія» був уведений в науку Є. Берцеліусом в 1833 р. для позначення особливого виду ізомерії, при якій речовини однакового складу, відрізняються молекулярною масою. Наприклад, етилен і бутилен, кисень і озон. Синтетичні полімери на той час ще не були відомі, а перші згадки про них відносяться до 1838 і 1839. Тому такий зміст терміну не відповідає сучасним уявленням.</vt:lpstr>
      <vt:lpstr>Презентация PowerPoint</vt:lpstr>
      <vt:lpstr>Розмір молекули полімеру визначається ступенем полімеризації n, тобто числом ланок у ланцюзі. Якщо n = 10…20, речовина відноситься до легких масел. Зі зростанням n збільшується в'язкість, речовина стає воскоподібною, нарешті, при n = 1000 утворюється твердий полімер. Ступінь полімеризації необмежений: він може бути 104, і тоді довжина молекул досягає мікрометрів. Молекулярна маса полімеру дорівнює добутку молекулярної маси мономера та ступеня полімеризації.</vt:lpstr>
      <vt:lpstr>Презентация PowerPoint</vt:lpstr>
      <vt:lpstr>Полімери здебільшого аморфні речовини. Довгі ланцюжки та велика молекулярна маса не дозволяють полімерам переходити до рідкого стану (швидше наступає хімічний розпад). Проте при підвищенні температури з полімерами відбуваються зміни — вони розм'якають і стають дуже пластичними. </vt:lpstr>
      <vt:lpstr>Презентация PowerPoint</vt:lpstr>
      <vt:lpstr>У гірничій справі і дотичних галузях полімерні реаґенти застосовують при флокуляції, збагаченні корисних копалин, заводненні родовищ нафти, підготовці бурових розчинів, спеціальних тверднучих речовин в'яжучих матеріалів тощо.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Полімери</dc:title>
  <dc:creator>Марина</dc:creator>
  <cp:lastModifiedBy>Марина</cp:lastModifiedBy>
  <cp:revision>3</cp:revision>
  <dcterms:created xsi:type="dcterms:W3CDTF">2016-12-04T12:16:19Z</dcterms:created>
  <dcterms:modified xsi:type="dcterms:W3CDTF">2016-12-04T12:45:34Z</dcterms:modified>
</cp:coreProperties>
</file>