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3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AB18E9-165C-4FAF-A5BC-6DBDD136DC23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E14EA3D-B7AB-4952-91E5-FA2A2D4FB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18E9-165C-4FAF-A5BC-6DBDD136DC23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EA3D-B7AB-4952-91E5-FA2A2D4FB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18E9-165C-4FAF-A5BC-6DBDD136DC23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EA3D-B7AB-4952-91E5-FA2A2D4FB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2AB18E9-165C-4FAF-A5BC-6DBDD136DC23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EA3D-B7AB-4952-91E5-FA2A2D4FB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AB18E9-165C-4FAF-A5BC-6DBDD136DC23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14EA3D-B7AB-4952-91E5-FA2A2D4FB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2AB18E9-165C-4FAF-A5BC-6DBDD136DC23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E14EA3D-B7AB-4952-91E5-FA2A2D4FB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18E9-165C-4FAF-A5BC-6DBDD136DC23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EA3D-B7AB-4952-91E5-FA2A2D4FB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AB18E9-165C-4FAF-A5BC-6DBDD136DC23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14EA3D-B7AB-4952-91E5-FA2A2D4FB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2AB18E9-165C-4FAF-A5BC-6DBDD136DC23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E14EA3D-B7AB-4952-91E5-FA2A2D4FB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2AB18E9-165C-4FAF-A5BC-6DBDD136DC23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E14EA3D-B7AB-4952-91E5-FA2A2D4FB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AB18E9-165C-4FAF-A5BC-6DBDD136DC23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E14EA3D-B7AB-4952-91E5-FA2A2D4FB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lus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062912" cy="2190105"/>
          </a:xfrm>
        </p:spPr>
        <p:txBody>
          <a:bodyPr>
            <a:noAutofit/>
          </a:bodyPr>
          <a:lstStyle/>
          <a:p>
            <a:pPr algn="ctr"/>
            <a:r>
              <a:rPr lang="ru-RU" sz="6600" dirty="0" err="1" smtClean="0">
                <a:latin typeface="Constantia" pitchFamily="18" charset="0"/>
              </a:rPr>
              <a:t>Основні</a:t>
            </a:r>
            <a:r>
              <a:rPr lang="ru-RU" sz="6600" dirty="0" smtClean="0">
                <a:latin typeface="Constantia" pitchFamily="18" charset="0"/>
              </a:rPr>
              <a:t> </a:t>
            </a:r>
            <a:r>
              <a:rPr lang="ru-RU" sz="6600" dirty="0" err="1" smtClean="0">
                <a:latin typeface="Constantia" pitchFamily="18" charset="0"/>
              </a:rPr>
              <a:t>поняття</a:t>
            </a:r>
            <a:r>
              <a:rPr lang="ru-RU" sz="6600" dirty="0" smtClean="0">
                <a:latin typeface="Constantia" pitchFamily="18" charset="0"/>
              </a:rPr>
              <a:t>   генетики</a:t>
            </a:r>
            <a:endParaRPr lang="ru-RU" sz="66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Методи</a:t>
            </a:r>
            <a:r>
              <a:rPr lang="ru-RU" i="1" dirty="0" smtClean="0"/>
              <a:t> </a:t>
            </a:r>
            <a:r>
              <a:rPr lang="ru-RU" i="1" dirty="0" smtClean="0"/>
              <a:t>генетики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500702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err="1" smtClean="0"/>
              <a:t>Молекулярно-генетичний</a:t>
            </a:r>
            <a:r>
              <a:rPr lang="ru-RU" b="1" i="1" dirty="0" smtClean="0"/>
              <a:t> метод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біохімічне</a:t>
            </a:r>
            <a:r>
              <a:rPr lang="ru-RU" dirty="0" smtClean="0"/>
              <a:t> та </a:t>
            </a:r>
            <a:r>
              <a:rPr lang="ru-RU" dirty="0" err="1" smtClean="0"/>
              <a:t>фізико-хімічне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напрямлення</a:t>
            </a:r>
            <a:r>
              <a:rPr lang="ru-RU" dirty="0" smtClean="0"/>
              <a:t> на </a:t>
            </a:r>
            <a:r>
              <a:rPr lang="ru-RU" dirty="0" err="1" smtClean="0"/>
              <a:t>з'ясування</a:t>
            </a:r>
            <a:r>
              <a:rPr lang="ru-RU" dirty="0" smtClean="0"/>
              <a:t> </a:t>
            </a:r>
            <a:r>
              <a:rPr lang="ru-RU" dirty="0" err="1" smtClean="0"/>
              <a:t>етапів</a:t>
            </a:r>
            <a:r>
              <a:rPr lang="ru-RU" dirty="0" smtClean="0"/>
              <a:t> шляху «ген → </a:t>
            </a:r>
            <a:r>
              <a:rPr lang="ru-RU" dirty="0" err="1" smtClean="0"/>
              <a:t>ознака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молекул на </a:t>
            </a:r>
            <a:r>
              <a:rPr lang="ru-RU" dirty="0" err="1" smtClean="0"/>
              <a:t>цьому</a:t>
            </a:r>
            <a:r>
              <a:rPr lang="ru-RU" dirty="0" smtClean="0"/>
              <a:t> шляху.</a:t>
            </a:r>
          </a:p>
          <a:p>
            <a:r>
              <a:rPr lang="ru-RU" b="1" i="1" dirty="0" err="1" smtClean="0"/>
              <a:t>Мутаційний</a:t>
            </a:r>
            <a:r>
              <a:rPr lang="ru-RU" b="1" i="1" dirty="0" smtClean="0"/>
              <a:t> метод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(на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всебічного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)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,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та </a:t>
            </a:r>
            <a:r>
              <a:rPr lang="ru-RU" dirty="0" err="1" smtClean="0"/>
              <a:t>механізми</a:t>
            </a:r>
            <a:r>
              <a:rPr lang="ru-RU" dirty="0" smtClean="0"/>
              <a:t> мутагенезу, </a:t>
            </a:r>
            <a:r>
              <a:rPr lang="ru-RU" dirty="0" err="1" smtClean="0"/>
              <a:t>допомагає</a:t>
            </a:r>
            <a:r>
              <a:rPr lang="ru-RU" dirty="0" smtClean="0"/>
              <a:t> у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мутаційний</a:t>
            </a:r>
            <a:r>
              <a:rPr lang="ru-RU" dirty="0" smtClean="0"/>
              <a:t> метод </a:t>
            </a:r>
            <a:r>
              <a:rPr lang="ru-RU" dirty="0" err="1" smtClean="0"/>
              <a:t>набуває</a:t>
            </a:r>
            <a:r>
              <a:rPr lang="ru-RU" dirty="0" smtClean="0"/>
              <a:t> при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організмами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розмножуються</a:t>
            </a:r>
            <a:r>
              <a:rPr lang="ru-RU" dirty="0" smtClean="0"/>
              <a:t> </a:t>
            </a:r>
            <a:r>
              <a:rPr lang="ru-RU" dirty="0" err="1" smtClean="0"/>
              <a:t>нестатевим</a:t>
            </a:r>
            <a:r>
              <a:rPr lang="ru-RU" dirty="0" smtClean="0"/>
              <a:t> </a:t>
            </a:r>
            <a:r>
              <a:rPr lang="ru-RU" dirty="0" smtClean="0"/>
              <a:t>шляхом,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генетиці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де </a:t>
            </a:r>
            <a:r>
              <a:rPr lang="ru-RU" dirty="0" err="1" smtClean="0"/>
              <a:t>можливості</a:t>
            </a:r>
            <a:r>
              <a:rPr lang="ru-RU" dirty="0" smtClean="0"/>
              <a:t> гибридологического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вкрай</a:t>
            </a:r>
            <a:r>
              <a:rPr lang="ru-RU" dirty="0" smtClean="0"/>
              <a:t> </a:t>
            </a:r>
            <a:r>
              <a:rPr lang="ru-RU" dirty="0" err="1" smtClean="0"/>
              <a:t>ускладнені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88640"/>
            <a:ext cx="2088232" cy="936104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Методи</a:t>
            </a:r>
            <a:r>
              <a:rPr lang="ru-RU" i="1" dirty="0" smtClean="0"/>
              <a:t> </a:t>
            </a:r>
            <a:r>
              <a:rPr lang="ru-RU" i="1" dirty="0" smtClean="0"/>
              <a:t>генетики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500702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err="1" smtClean="0"/>
              <a:t>Генеалогічний</a:t>
            </a:r>
            <a:r>
              <a:rPr lang="ru-RU" b="1" i="1" dirty="0" smtClean="0"/>
              <a:t> метод </a:t>
            </a:r>
            <a:r>
              <a:rPr lang="ru-RU" dirty="0" smtClean="0"/>
              <a:t>(</a:t>
            </a:r>
            <a:r>
              <a:rPr lang="ru-RU" dirty="0" err="1" smtClean="0"/>
              <a:t>метод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родоводів</a:t>
            </a:r>
            <a:r>
              <a:rPr lang="ru-RU" dirty="0" smtClean="0"/>
              <a:t>).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простежити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в </a:t>
            </a:r>
            <a:r>
              <a:rPr lang="ru-RU" dirty="0" err="1" smtClean="0"/>
              <a:t>сім'ях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Близнюковий</a:t>
            </a:r>
            <a:r>
              <a:rPr lang="ru-RU" b="1" i="1" dirty="0" smtClean="0"/>
              <a:t> метод,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аналізі</a:t>
            </a:r>
            <a:r>
              <a:rPr lang="ru-RU" dirty="0" smtClean="0"/>
              <a:t> та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в межах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близнюків</a:t>
            </a:r>
            <a:r>
              <a:rPr lang="ru-RU" dirty="0" smtClean="0"/>
              <a:t>,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відносить</a:t>
            </a:r>
            <a:r>
              <a:rPr lang="ru-RU" dirty="0" smtClean="0"/>
              <a:t>, роль генотипу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умов у </a:t>
            </a:r>
            <a:r>
              <a:rPr lang="ru-RU" dirty="0" err="1" smtClean="0"/>
              <a:t>спостерігаємій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. У </a:t>
            </a:r>
            <a:r>
              <a:rPr lang="ru-RU" dirty="0" err="1" smtClean="0"/>
              <a:t>генетичному</a:t>
            </a:r>
            <a:r>
              <a:rPr lang="ru-RU" dirty="0" smtClean="0"/>
              <a:t>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endParaRPr lang="ru-RU" dirty="0" smtClean="0"/>
          </a:p>
          <a:p>
            <a:r>
              <a:rPr lang="ru-RU" b="1" i="1" dirty="0" err="1" smtClean="0"/>
              <a:t>онтогенетичний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b="1" i="1" dirty="0" err="1" smtClean="0"/>
              <a:t>іммуногенетичний</a:t>
            </a:r>
            <a:r>
              <a:rPr lang="ru-RU" b="1" i="1" dirty="0" smtClean="0"/>
              <a:t>,</a:t>
            </a:r>
            <a:endParaRPr lang="ru-RU" dirty="0" smtClean="0"/>
          </a:p>
          <a:p>
            <a:r>
              <a:rPr lang="ru-RU" b="1" i="1" dirty="0" err="1" smtClean="0"/>
              <a:t>порівняльно-морфологічні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порівняльно-біохімічні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,</a:t>
            </a:r>
          </a:p>
          <a:p>
            <a:r>
              <a:rPr lang="ru-RU" b="1" i="1" dirty="0" err="1" smtClean="0"/>
              <a:t>методиы</a:t>
            </a:r>
            <a:r>
              <a:rPr lang="ru-RU" b="1" i="1" dirty="0" smtClean="0"/>
              <a:t> </a:t>
            </a:r>
            <a:r>
              <a:rPr lang="ru-RU" b="1" i="1" dirty="0" err="1" smtClean="0"/>
              <a:t>біотехнології</a:t>
            </a:r>
            <a:r>
              <a:rPr lang="ru-RU" b="1" i="1" dirty="0" smtClean="0"/>
              <a:t>,</a:t>
            </a:r>
            <a:endParaRPr lang="ru-RU" dirty="0" smtClean="0"/>
          </a:p>
          <a:p>
            <a:r>
              <a:rPr lang="ru-RU" b="1" i="1" dirty="0" err="1" smtClean="0"/>
              <a:t>різноманітні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математичні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методиы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т. д.</a:t>
            </a:r>
            <a:r>
              <a:rPr lang="en-US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1"/>
            <a:ext cx="7358062" cy="1142984"/>
          </a:xfrm>
        </p:spPr>
        <p:txBody>
          <a:bodyPr>
            <a:noAutofit/>
          </a:bodyPr>
          <a:lstStyle/>
          <a:p>
            <a:r>
              <a:rPr lang="ru-RU" sz="4400" i="1" dirty="0" err="1" smtClean="0"/>
              <a:t>Основні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поняття</a:t>
            </a:r>
            <a:r>
              <a:rPr lang="ru-RU" sz="4400" i="1" dirty="0" smtClean="0"/>
              <a:t> </a:t>
            </a:r>
            <a:r>
              <a:rPr lang="ru-RU" sz="4400" i="1" dirty="0" smtClean="0"/>
              <a:t>генетики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7150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100" b="1" i="1" dirty="0" err="1" smtClean="0">
                <a:solidFill>
                  <a:srgbClr val="002060"/>
                </a:solidFill>
              </a:rPr>
              <a:t>Спадкування</a:t>
            </a:r>
            <a:r>
              <a:rPr lang="ru-RU" dirty="0" smtClean="0"/>
              <a:t> -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одного </a:t>
            </a:r>
            <a:r>
              <a:rPr lang="ru-RU" dirty="0" err="1" smtClean="0"/>
              <a:t>покоління</a:t>
            </a:r>
            <a:r>
              <a:rPr lang="ru-RU" dirty="0" smtClean="0"/>
              <a:t> до </a:t>
            </a:r>
            <a:r>
              <a:rPr lang="ru-RU" dirty="0" err="1" smtClean="0"/>
              <a:t>іншого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Ген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ділянка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ДНК (</a:t>
            </a:r>
            <a:r>
              <a:rPr lang="ru-RU" dirty="0" err="1" smtClean="0"/>
              <a:t>або</a:t>
            </a:r>
            <a:r>
              <a:rPr lang="ru-RU" dirty="0" smtClean="0"/>
              <a:t> РНК у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фагів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будову</a:t>
            </a:r>
            <a:r>
              <a:rPr lang="ru-RU" dirty="0" smtClean="0"/>
              <a:t> одного </a:t>
            </a:r>
            <a:r>
              <a:rPr lang="ru-RU" dirty="0" err="1" smtClean="0"/>
              <a:t>білка</a:t>
            </a:r>
            <a:r>
              <a:rPr lang="ru-RU" dirty="0" smtClean="0"/>
              <a:t> (ген -&gt; </a:t>
            </a:r>
            <a:r>
              <a:rPr lang="ru-RU" dirty="0" err="1" smtClean="0"/>
              <a:t>білок</a:t>
            </a:r>
            <a:r>
              <a:rPr lang="ru-RU" dirty="0" smtClean="0"/>
              <a:t>-&gt; </a:t>
            </a:r>
            <a:r>
              <a:rPr lang="ru-RU" dirty="0" err="1" smtClean="0"/>
              <a:t>ознака</a:t>
            </a:r>
            <a:r>
              <a:rPr lang="ru-RU" dirty="0" smtClean="0"/>
              <a:t>).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Локус</a:t>
            </a:r>
            <a:r>
              <a:rPr lang="ru-RU" dirty="0" smtClean="0"/>
              <a:t> –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хромосомі</a:t>
            </a:r>
            <a:r>
              <a:rPr lang="ru-RU" dirty="0" smtClean="0"/>
              <a:t>, яке </a:t>
            </a:r>
            <a:r>
              <a:rPr lang="ru-RU" dirty="0" err="1" smtClean="0"/>
              <a:t>займає</a:t>
            </a:r>
            <a:r>
              <a:rPr lang="ru-RU" dirty="0" smtClean="0"/>
              <a:t> один ген. </a:t>
            </a:r>
            <a:r>
              <a:rPr lang="ru-RU" dirty="0" err="1" smtClean="0"/>
              <a:t>Кожен</a:t>
            </a:r>
            <a:r>
              <a:rPr lang="ru-RU" dirty="0" smtClean="0"/>
              <a:t> ген </a:t>
            </a:r>
            <a:r>
              <a:rPr lang="ru-RU" dirty="0" err="1" smtClean="0"/>
              <a:t>займає</a:t>
            </a:r>
            <a:r>
              <a:rPr lang="ru-RU" dirty="0" smtClean="0"/>
              <a:t> строго </a:t>
            </a:r>
            <a:r>
              <a:rPr lang="ru-RU" dirty="0" err="1" smtClean="0"/>
              <a:t>певний</a:t>
            </a:r>
            <a:r>
              <a:rPr lang="ru-RU" dirty="0" smtClean="0"/>
              <a:t> локус.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Аллель</a:t>
            </a:r>
            <a:r>
              <a:rPr lang="ru-RU" dirty="0" smtClean="0"/>
              <a:t> – </a:t>
            </a:r>
            <a:r>
              <a:rPr lang="ru-RU" dirty="0" smtClean="0"/>
              <a:t>стан гена (</a:t>
            </a:r>
            <a:r>
              <a:rPr lang="ru-RU" dirty="0" err="1" smtClean="0"/>
              <a:t>домінантне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рецесивне</a:t>
            </a:r>
            <a:r>
              <a:rPr lang="ru-RU" dirty="0" smtClean="0"/>
              <a:t>).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dirty="0" smtClean="0"/>
              <a:t>ген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горошини</a:t>
            </a:r>
            <a:r>
              <a:rPr lang="ru-RU" dirty="0" smtClean="0"/>
              <a:t>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А (</a:t>
            </a:r>
            <a:r>
              <a:rPr lang="ru-RU" dirty="0" err="1" smtClean="0"/>
              <a:t>домінантний</a:t>
            </a:r>
            <a:r>
              <a:rPr lang="ru-RU" dirty="0" smtClean="0"/>
              <a:t>) </a:t>
            </a:r>
          </a:p>
          <a:p>
            <a:pPr marL="0" lvl="0" indent="0">
              <a:buNone/>
            </a:pPr>
            <a:r>
              <a:rPr lang="ru-RU" dirty="0" smtClean="0"/>
              <a:t>а (</a:t>
            </a:r>
            <a:r>
              <a:rPr lang="ru-RU" dirty="0" err="1" smtClean="0"/>
              <a:t>рецесивний</a:t>
            </a:r>
            <a:r>
              <a:rPr lang="ru-RU" dirty="0" smtClean="0"/>
              <a:t>) </a:t>
            </a:r>
          </a:p>
          <a:p>
            <a:endParaRPr lang="ru-RU" dirty="0"/>
          </a:p>
        </p:txBody>
      </p:sp>
      <p:pic>
        <p:nvPicPr>
          <p:cNvPr id="4" name="Рисунок 3" descr="i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3579" y="5229200"/>
            <a:ext cx="1615860" cy="1296144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1"/>
            <a:ext cx="7358062" cy="1142984"/>
          </a:xfrm>
        </p:spPr>
        <p:txBody>
          <a:bodyPr>
            <a:noAutofit/>
          </a:bodyPr>
          <a:lstStyle/>
          <a:p>
            <a:r>
              <a:rPr lang="ru-RU" sz="4400" i="1" dirty="0" err="1" smtClean="0"/>
              <a:t>Основні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поняття</a:t>
            </a:r>
            <a:r>
              <a:rPr lang="ru-RU" sz="4400" i="1" dirty="0" smtClean="0"/>
              <a:t> </a:t>
            </a:r>
            <a:r>
              <a:rPr lang="ru-RU" sz="4400" i="1" dirty="0" smtClean="0"/>
              <a:t>генетики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6436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Аллельні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гени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розташовані</a:t>
            </a:r>
            <a:r>
              <a:rPr lang="ru-RU" dirty="0" smtClean="0"/>
              <a:t> в одних </a:t>
            </a:r>
            <a:r>
              <a:rPr lang="ru-RU" dirty="0" err="1" smtClean="0"/>
              <a:t>і</a:t>
            </a:r>
            <a:r>
              <a:rPr lang="ru-RU" dirty="0" smtClean="0"/>
              <a:t> тих же </a:t>
            </a:r>
            <a:r>
              <a:rPr lang="ru-RU" dirty="0" err="1" smtClean="0"/>
              <a:t>місцях</a:t>
            </a:r>
            <a:r>
              <a:rPr lang="ru-RU" dirty="0" smtClean="0"/>
              <a:t> (локусах)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хромосом.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Альтернативні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ознаки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протилежні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гена (</a:t>
            </a:r>
            <a:r>
              <a:rPr lang="ru-RU" dirty="0" err="1" smtClean="0"/>
              <a:t>карі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блакитні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, </a:t>
            </a:r>
            <a:r>
              <a:rPr lang="ru-RU" dirty="0" err="1" smtClean="0"/>
              <a:t>темне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світле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).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Домінантна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ознака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 err="1" smtClean="0"/>
              <a:t>переважаючий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в </a:t>
            </a:r>
            <a:r>
              <a:rPr lang="ru-RU" dirty="0" err="1" smtClean="0"/>
              <a:t>потомстві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гомо-і</a:t>
            </a:r>
            <a:r>
              <a:rPr lang="ru-RU" dirty="0" smtClean="0"/>
              <a:t> гетерозиготному </a:t>
            </a:r>
            <a:r>
              <a:rPr lang="ru-RU" dirty="0" err="1" smtClean="0"/>
              <a:t>стані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Рецесивна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ознака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придушений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гомозиготному </a:t>
            </a:r>
            <a:r>
              <a:rPr lang="ru-RU" dirty="0" err="1" smtClean="0"/>
              <a:t>стані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Гомозигота</a:t>
            </a:r>
            <a:r>
              <a:rPr lang="ru-RU" dirty="0" smtClean="0"/>
              <a:t> – </a:t>
            </a:r>
            <a:r>
              <a:rPr lang="ru-RU" dirty="0" smtClean="0"/>
              <a:t>пара </a:t>
            </a:r>
            <a:r>
              <a:rPr lang="ru-RU" dirty="0" err="1" smtClean="0"/>
              <a:t>генів</a:t>
            </a:r>
            <a:r>
              <a:rPr lang="ru-RU" dirty="0" smtClean="0"/>
              <a:t>, представлена ​​</a:t>
            </a:r>
            <a:r>
              <a:rPr lang="ru-RU" dirty="0" err="1" smtClean="0"/>
              <a:t>однаковими</a:t>
            </a:r>
            <a:r>
              <a:rPr lang="ru-RU" dirty="0" smtClean="0"/>
              <a:t> </a:t>
            </a:r>
            <a:r>
              <a:rPr lang="ru-RU" dirty="0" err="1" smtClean="0"/>
              <a:t>алелями</a:t>
            </a:r>
            <a:r>
              <a:rPr lang="ru-RU" dirty="0" smtClean="0"/>
              <a:t>.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гомозиготу</a:t>
            </a:r>
            <a:r>
              <a:rPr lang="ru-RU" dirty="0" smtClean="0"/>
              <a:t> за </a:t>
            </a:r>
            <a:r>
              <a:rPr lang="ru-RU" dirty="0" err="1" smtClean="0"/>
              <a:t>домінантним</a:t>
            </a:r>
            <a:r>
              <a:rPr lang="ru-RU" dirty="0" smtClean="0"/>
              <a:t> аллели (АА)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гомозиготу</a:t>
            </a:r>
            <a:r>
              <a:rPr lang="ru-RU" dirty="0" smtClean="0"/>
              <a:t> за </a:t>
            </a:r>
            <a:r>
              <a:rPr lang="ru-RU" dirty="0" err="1" smtClean="0"/>
              <a:t>рецесивним</a:t>
            </a:r>
            <a:r>
              <a:rPr lang="ru-RU" dirty="0" smtClean="0"/>
              <a:t> аллели (</a:t>
            </a:r>
            <a:r>
              <a:rPr lang="ru-RU" dirty="0" err="1" smtClean="0"/>
              <a:t>аа</a:t>
            </a:r>
            <a:r>
              <a:rPr lang="ru-RU" dirty="0" smtClean="0"/>
              <a:t>). </a:t>
            </a:r>
            <a:r>
              <a:rPr lang="ru-RU" dirty="0" err="1" smtClean="0"/>
              <a:t>Гомозиготу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чистою </a:t>
            </a:r>
            <a:r>
              <a:rPr lang="ru-RU" dirty="0" err="1" smtClean="0"/>
              <a:t>лінією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Гетерозигота</a:t>
            </a:r>
            <a:r>
              <a:rPr lang="ru-RU" dirty="0" smtClean="0"/>
              <a:t> – </a:t>
            </a:r>
            <a:r>
              <a:rPr lang="ru-RU" dirty="0" smtClean="0"/>
              <a:t>пара </a:t>
            </a:r>
            <a:r>
              <a:rPr lang="ru-RU" dirty="0" err="1" smtClean="0"/>
              <a:t>генів</a:t>
            </a:r>
            <a:r>
              <a:rPr lang="ru-RU" dirty="0" smtClean="0"/>
              <a:t>, представлена ​​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алелями</a:t>
            </a:r>
            <a:r>
              <a:rPr lang="ru-RU" dirty="0" smtClean="0"/>
              <a:t> (</a:t>
            </a:r>
            <a:r>
              <a:rPr lang="ru-RU" dirty="0" err="1" smtClean="0"/>
              <a:t>Аа</a:t>
            </a:r>
            <a:r>
              <a:rPr lang="ru-RU" dirty="0" smtClean="0"/>
              <a:t>). </a:t>
            </a:r>
            <a:r>
              <a:rPr lang="ru-RU" dirty="0" err="1" smtClean="0"/>
              <a:t>Гетерозиготі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гібридом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</a:t>
            </a:r>
            <a:r>
              <a:rPr lang="ru-RU" dirty="0" smtClean="0"/>
              <a:t>. </a:t>
            </a:r>
            <a:r>
              <a:rPr lang="en-US" dirty="0" err="1" smtClean="0"/>
              <a:t>Hybridos</a:t>
            </a:r>
            <a:r>
              <a:rPr lang="en-US" dirty="0" smtClean="0"/>
              <a:t>-</a:t>
            </a:r>
            <a:r>
              <a:rPr lang="ru-RU" dirty="0" err="1" smtClean="0"/>
              <a:t>помісь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1224136" cy="1196752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1"/>
            <a:ext cx="7358062" cy="1142984"/>
          </a:xfrm>
        </p:spPr>
        <p:txBody>
          <a:bodyPr>
            <a:noAutofit/>
          </a:bodyPr>
          <a:lstStyle/>
          <a:p>
            <a:r>
              <a:rPr lang="ru-RU" sz="4400" i="1" dirty="0" err="1" smtClean="0"/>
              <a:t>Основні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поняття</a:t>
            </a:r>
            <a:r>
              <a:rPr lang="ru-RU" sz="4400" i="1" dirty="0" smtClean="0"/>
              <a:t> </a:t>
            </a:r>
            <a:r>
              <a:rPr lang="ru-RU" sz="4400" i="1" dirty="0" smtClean="0"/>
              <a:t>генетики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500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Генотип</a:t>
            </a:r>
            <a:r>
              <a:rPr lang="ru-RU" dirty="0" smtClean="0"/>
              <a:t> –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Генофонд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, </a:t>
            </a:r>
            <a:r>
              <a:rPr lang="ru-RU" dirty="0" err="1" smtClean="0"/>
              <a:t>популяції</a:t>
            </a:r>
            <a:r>
              <a:rPr lang="ru-RU" dirty="0" smtClean="0"/>
              <a:t>, виду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Фенотип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Генетичний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аналіз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- </a:t>
            </a:r>
            <a:r>
              <a:rPr lang="ru-RU" dirty="0" err="1" smtClean="0"/>
              <a:t>гібридологічний</a:t>
            </a:r>
            <a:r>
              <a:rPr lang="ru-RU" dirty="0" smtClean="0"/>
              <a:t> </a:t>
            </a:r>
            <a:r>
              <a:rPr lang="ru-RU" dirty="0" smtClean="0"/>
              <a:t>метод, </a:t>
            </a:r>
            <a:r>
              <a:rPr lang="ru-RU" dirty="0" err="1" smtClean="0"/>
              <a:t>або</a:t>
            </a:r>
            <a:r>
              <a:rPr lang="ru-RU" dirty="0" smtClean="0"/>
              <a:t> метод </a:t>
            </a:r>
            <a:r>
              <a:rPr lang="ru-RU" dirty="0" err="1" smtClean="0"/>
              <a:t>схрещування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0"/>
            <a:ext cx="7358062" cy="1285875"/>
          </a:xfrm>
        </p:spPr>
        <p:txBody>
          <a:bodyPr>
            <a:noAutofit/>
          </a:bodyPr>
          <a:lstStyle/>
          <a:p>
            <a:r>
              <a:rPr lang="ru-RU" sz="4400" dirty="0" err="1" smtClean="0"/>
              <a:t>Генетичні</a:t>
            </a:r>
            <a:r>
              <a:rPr lang="ru-RU" sz="4400" dirty="0" smtClean="0"/>
              <a:t> </a:t>
            </a:r>
            <a:r>
              <a:rPr lang="ru-RU" sz="4400" dirty="0" err="1" smtClean="0"/>
              <a:t>поняття</a:t>
            </a:r>
            <a:r>
              <a:rPr lang="ru-RU" sz="4400" dirty="0" smtClean="0"/>
              <a:t>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err="1" smtClean="0"/>
              <a:t>і</a:t>
            </a:r>
            <a:r>
              <a:rPr lang="ru-RU" sz="4400" dirty="0" smtClean="0"/>
              <a:t> </a:t>
            </a:r>
            <a:r>
              <a:rPr lang="ru-RU" sz="4400" dirty="0" err="1" smtClean="0"/>
              <a:t>символи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При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рішенні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генетичних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завдань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використовуються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такі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поняття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символи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indent="384048">
              <a:buNone/>
            </a:pP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знаком </a:t>
            </a:r>
            <a:r>
              <a:rPr lang="ru-RU" dirty="0" err="1" smtClean="0"/>
              <a:t>множення</a:t>
            </a:r>
            <a:r>
              <a:rPr lang="ru-RU" dirty="0" smtClean="0"/>
              <a:t> (</a:t>
            </a:r>
            <a:r>
              <a:rPr lang="en-US" dirty="0" smtClean="0"/>
              <a:t>X).</a:t>
            </a:r>
          </a:p>
          <a:p>
            <a:pPr indent="384048">
              <a:buNone/>
            </a:pPr>
            <a:r>
              <a:rPr lang="ru-RU" dirty="0" err="1" smtClean="0"/>
              <a:t>Батьківські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латинською</a:t>
            </a:r>
            <a:r>
              <a:rPr lang="ru-RU" dirty="0" smtClean="0"/>
              <a:t> буквою Р.</a:t>
            </a:r>
          </a:p>
          <a:p>
            <a:pPr indent="384048">
              <a:buNone/>
            </a:pPr>
            <a:r>
              <a:rPr lang="ru-RU" dirty="0" err="1" smtClean="0"/>
              <a:t>Організми</a:t>
            </a:r>
            <a:r>
              <a:rPr lang="ru-RU" dirty="0" smtClean="0"/>
              <a:t>,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- </a:t>
            </a:r>
            <a:r>
              <a:rPr lang="ru-RU" dirty="0" err="1" smtClean="0"/>
              <a:t>гібриди</a:t>
            </a:r>
            <a:r>
              <a:rPr lang="ru-RU" dirty="0" smtClean="0"/>
              <a:t>, а </a:t>
            </a:r>
            <a:r>
              <a:rPr lang="ru-RU" dirty="0" err="1" smtClean="0"/>
              <a:t>сукупність</a:t>
            </a:r>
            <a:r>
              <a:rPr lang="ru-RU" dirty="0" smtClean="0"/>
              <a:t> таких </a:t>
            </a:r>
            <a:r>
              <a:rPr lang="ru-RU" dirty="0" err="1" smtClean="0"/>
              <a:t>гібридів</a:t>
            </a:r>
            <a:r>
              <a:rPr lang="ru-RU" dirty="0" smtClean="0"/>
              <a:t> - </a:t>
            </a:r>
            <a:r>
              <a:rPr lang="ru-RU" dirty="0" err="1" smtClean="0"/>
              <a:t>гібридне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, яке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латинською</a:t>
            </a:r>
            <a:r>
              <a:rPr lang="ru-RU" dirty="0" smtClean="0"/>
              <a:t> буквою </a:t>
            </a:r>
            <a:r>
              <a:rPr lang="en-US" dirty="0" smtClean="0"/>
              <a:t>F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цифровим</a:t>
            </a:r>
            <a:r>
              <a:rPr lang="ru-RU" dirty="0" smtClean="0"/>
              <a:t> </a:t>
            </a:r>
            <a:r>
              <a:rPr lang="ru-RU" dirty="0" err="1" smtClean="0"/>
              <a:t>індексом</a:t>
            </a:r>
            <a:r>
              <a:rPr lang="ru-RU" dirty="0" smtClean="0"/>
              <a:t>, </a:t>
            </a:r>
            <a:r>
              <a:rPr lang="ru-RU" dirty="0" err="1" smtClean="0"/>
              <a:t>відповідним</a:t>
            </a:r>
            <a:r>
              <a:rPr lang="ru-RU" dirty="0" smtClean="0"/>
              <a:t> порядковому номеру </a:t>
            </a:r>
            <a:r>
              <a:rPr lang="ru-RU" dirty="0" err="1" smtClean="0"/>
              <a:t>гібридного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.</a:t>
            </a:r>
          </a:p>
          <a:p>
            <a:pPr indent="384048">
              <a:buNone/>
            </a:pPr>
            <a:r>
              <a:rPr lang="ru-RU" dirty="0" err="1" smtClean="0"/>
              <a:t>Наприклад</a:t>
            </a:r>
            <a:r>
              <a:rPr lang="ru-RU" dirty="0" smtClean="0"/>
              <a:t>: перше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en-US" dirty="0" smtClean="0"/>
              <a:t>F1;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гібридні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</a:t>
            </a:r>
            <a:r>
              <a:rPr lang="ru-RU" dirty="0" err="1" smtClean="0"/>
              <a:t>схрещуються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собою, то </a:t>
            </a:r>
            <a:r>
              <a:rPr lang="ru-RU" dirty="0" err="1" smtClean="0"/>
              <a:t>їх</a:t>
            </a:r>
            <a:r>
              <a:rPr lang="ru-RU" dirty="0" smtClean="0"/>
              <a:t> потомство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en-US" dirty="0" smtClean="0"/>
              <a:t>F2, </a:t>
            </a:r>
            <a:r>
              <a:rPr lang="ru-RU" dirty="0" err="1" smtClean="0"/>
              <a:t>третє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- </a:t>
            </a:r>
            <a:r>
              <a:rPr lang="en-US" dirty="0" smtClean="0"/>
              <a:t>F3 </a:t>
            </a:r>
            <a:r>
              <a:rPr lang="ru-RU" dirty="0" err="1" smtClean="0"/>
              <a:t>і</a:t>
            </a:r>
            <a:r>
              <a:rPr lang="ru-RU" dirty="0" smtClean="0"/>
              <a:t> т.д.</a:t>
            </a:r>
            <a:endParaRPr lang="ru-RU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1779078" cy="1224136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062912" cy="2838177"/>
          </a:xfrm>
        </p:spPr>
        <p:txBody>
          <a:bodyPr>
            <a:noAutofit/>
          </a:bodyPr>
          <a:lstStyle/>
          <a:p>
            <a:pPr algn="ctr"/>
            <a:r>
              <a:rPr lang="ru-RU" sz="6600" dirty="0" err="1" smtClean="0">
                <a:latin typeface="Constantia" pitchFamily="18" charset="0"/>
              </a:rPr>
              <a:t>Виконала</a:t>
            </a:r>
            <a:r>
              <a:rPr lang="ru-RU" sz="6600" dirty="0" smtClean="0">
                <a:latin typeface="Constantia" pitchFamily="18" charset="0"/>
              </a:rPr>
              <a:t>:</a:t>
            </a:r>
            <a:br>
              <a:rPr lang="ru-RU" sz="6600" dirty="0" smtClean="0">
                <a:latin typeface="Constantia" pitchFamily="18" charset="0"/>
              </a:rPr>
            </a:br>
            <a:r>
              <a:rPr lang="ru-RU" sz="6600" dirty="0" err="1" smtClean="0">
                <a:latin typeface="Constantia" pitchFamily="18" charset="0"/>
              </a:rPr>
              <a:t>учениця</a:t>
            </a:r>
            <a:r>
              <a:rPr lang="ru-RU" sz="6600" dirty="0" smtClean="0">
                <a:latin typeface="Constantia" pitchFamily="18" charset="0"/>
              </a:rPr>
              <a:t> 11-А </a:t>
            </a:r>
            <a:r>
              <a:rPr lang="ru-RU" sz="6600" dirty="0" err="1" smtClean="0">
                <a:latin typeface="Constantia" pitchFamily="18" charset="0"/>
              </a:rPr>
              <a:t>класу</a:t>
            </a:r>
            <a:r>
              <a:rPr lang="ru-RU" sz="6600" dirty="0" smtClean="0">
                <a:latin typeface="Constantia" pitchFamily="18" charset="0"/>
              </a:rPr>
              <a:t/>
            </a:r>
            <a:br>
              <a:rPr lang="ru-RU" sz="6600" dirty="0" smtClean="0">
                <a:latin typeface="Constantia" pitchFamily="18" charset="0"/>
              </a:rPr>
            </a:br>
            <a:r>
              <a:rPr lang="ru-RU" sz="6600" dirty="0" err="1" smtClean="0">
                <a:latin typeface="Constantia" pitchFamily="18" charset="0"/>
              </a:rPr>
              <a:t>Ковтонюк</a:t>
            </a:r>
            <a:r>
              <a:rPr lang="ru-RU" sz="6600" dirty="0" smtClean="0">
                <a:latin typeface="Constantia" pitchFamily="18" charset="0"/>
              </a:rPr>
              <a:t> </a:t>
            </a:r>
            <a:r>
              <a:rPr lang="ru-RU" sz="6600" dirty="0" err="1" smtClean="0">
                <a:latin typeface="Constantia" pitchFamily="18" charset="0"/>
              </a:rPr>
              <a:t>Наталія</a:t>
            </a:r>
            <a:endParaRPr lang="ru-RU" sz="66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42852"/>
            <a:ext cx="7358082" cy="1000132"/>
          </a:xfrm>
        </p:spPr>
        <p:txBody>
          <a:bodyPr>
            <a:noAutofit/>
          </a:bodyPr>
          <a:lstStyle/>
          <a:p>
            <a:r>
              <a:rPr lang="ru-RU" b="1" dirty="0"/>
              <a:t>Генетика </a:t>
            </a:r>
            <a:r>
              <a:rPr lang="ru-RU" b="1" dirty="0" smtClean="0"/>
              <a:t>як </a:t>
            </a:r>
            <a:r>
              <a:rPr lang="ru-RU" b="1" dirty="0"/>
              <a:t>наука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392908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Генетика -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це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наука про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спадковість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мінливість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живих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організмів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методи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керування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ними;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це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наука,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що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вивчає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спадковість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мінливість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  <a:latin typeface="Constantia" pitchFamily="18" charset="0"/>
              </a:rPr>
              <a:t>ознак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5429264"/>
            <a:ext cx="8715436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Constantia" pitchFamily="18" charset="0"/>
              </a:rPr>
              <a:t>Термін</a:t>
            </a: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>
                <a:latin typeface="Constantia" pitchFamily="18" charset="0"/>
              </a:rPr>
              <a:t>«генетика» </a:t>
            </a:r>
            <a:r>
              <a:rPr lang="ru-RU" sz="2400" dirty="0" smtClean="0">
                <a:latin typeface="Constantia" pitchFamily="18" charset="0"/>
              </a:rPr>
              <a:t>(</a:t>
            </a:r>
            <a:r>
              <a:rPr lang="ru-RU" sz="2400" dirty="0" err="1" smtClean="0">
                <a:latin typeface="Constantia" pitchFamily="18" charset="0"/>
              </a:rPr>
              <a:t>від</a:t>
            </a: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>
                <a:latin typeface="Constantia" pitchFamily="18" charset="0"/>
              </a:rPr>
              <a:t>греч. </a:t>
            </a:r>
            <a:r>
              <a:rPr lang="en-US" sz="2400" dirty="0">
                <a:latin typeface="Constantia" pitchFamily="18" charset="0"/>
              </a:rPr>
              <a:t>genesis</a:t>
            </a:r>
            <a:r>
              <a:rPr lang="ru-RU" sz="2400" dirty="0">
                <a:latin typeface="Constantia" pitchFamily="18" charset="0"/>
              </a:rPr>
              <a:t>, </a:t>
            </a:r>
            <a:r>
              <a:rPr lang="en-US" sz="2400" dirty="0" err="1">
                <a:latin typeface="Constantia" pitchFamily="18" charset="0"/>
              </a:rPr>
              <a:t>geneticos</a:t>
            </a:r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smtClean="0">
                <a:latin typeface="Constantia" pitchFamily="18" charset="0"/>
              </a:rPr>
              <a:t>–</a:t>
            </a:r>
            <a:r>
              <a:rPr lang="ru-RU" sz="2400" dirty="0" err="1" smtClean="0">
                <a:latin typeface="Constantia" pitchFamily="18" charset="0"/>
              </a:rPr>
              <a:t>походження</a:t>
            </a:r>
            <a:r>
              <a:rPr lang="ru-RU" sz="2400" dirty="0" smtClean="0">
                <a:latin typeface="Constantia" pitchFamily="18" charset="0"/>
              </a:rPr>
              <a:t> ; </a:t>
            </a:r>
            <a:r>
              <a:rPr lang="ru-RU" sz="2400" dirty="0">
                <a:latin typeface="Constantia" pitchFamily="18" charset="0"/>
              </a:rPr>
              <a:t>от лат. </a:t>
            </a:r>
            <a:r>
              <a:rPr lang="en-US" sz="2400" dirty="0">
                <a:latin typeface="Constantia" pitchFamily="18" charset="0"/>
              </a:rPr>
              <a:t>genus</a:t>
            </a:r>
            <a:r>
              <a:rPr lang="ru-RU" sz="2400" dirty="0">
                <a:latin typeface="Constantia" pitchFamily="18" charset="0"/>
              </a:rPr>
              <a:t> – род</a:t>
            </a:r>
            <a:r>
              <a:rPr lang="ru-RU" sz="2400" dirty="0" smtClean="0">
                <a:latin typeface="Constantia" pitchFamily="18" charset="0"/>
              </a:rPr>
              <a:t>) </a:t>
            </a:r>
            <a:r>
              <a:rPr lang="ru-RU" sz="2400" dirty="0" err="1" smtClean="0">
                <a:latin typeface="Constantia" pitchFamily="18" charset="0"/>
              </a:rPr>
              <a:t>Запропонував</a:t>
            </a:r>
            <a:r>
              <a:rPr lang="ru-RU" sz="2400" dirty="0" smtClean="0">
                <a:latin typeface="Constantia" pitchFamily="18" charset="0"/>
              </a:rPr>
              <a:t> в 1906 У. </a:t>
            </a:r>
            <a:r>
              <a:rPr lang="ru-RU" sz="2400" dirty="0" err="1" smtClean="0">
                <a:latin typeface="Constantia" pitchFamily="18" charset="0"/>
              </a:rPr>
              <a:t>Бетсон</a:t>
            </a:r>
            <a:r>
              <a:rPr lang="ru-RU" sz="2400" dirty="0" smtClean="0">
                <a:latin typeface="Constantia" pitchFamily="18" charset="0"/>
              </a:rPr>
              <a:t> (</a:t>
            </a:r>
            <a:r>
              <a:rPr lang="ru-RU" sz="2400" dirty="0" err="1" smtClean="0">
                <a:latin typeface="Constantia" pitchFamily="18" charset="0"/>
              </a:rPr>
              <a:t>Англія</a:t>
            </a:r>
            <a:r>
              <a:rPr lang="ru-RU" sz="2400" dirty="0" smtClean="0">
                <a:latin typeface="Constantia" pitchFamily="18" charset="0"/>
              </a:rPr>
              <a:t>).</a:t>
            </a:r>
            <a:endParaRPr lang="ru-RU" dirty="0"/>
          </a:p>
        </p:txBody>
      </p:sp>
      <p:pic>
        <p:nvPicPr>
          <p:cNvPr id="5" name="Рисунок 4" descr="___new_170346-b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005049">
            <a:off x="7410752" y="3630316"/>
            <a:ext cx="1912783" cy="1530226"/>
          </a:xfrm>
          <a:prstGeom prst="rect">
            <a:avLst/>
          </a:prstGeom>
        </p:spPr>
      </p:pic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0"/>
            <a:ext cx="1296144" cy="1412776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429420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rgbClr val="002060"/>
                </a:solidFill>
              </a:rPr>
              <a:t>Спадковість</a:t>
            </a:r>
            <a:r>
              <a:rPr lang="ru-RU" b="1" i="1" dirty="0" smtClean="0">
                <a:solidFill>
                  <a:srgbClr val="002060"/>
                </a:solidFill>
              </a:rPr>
              <a:t> - </a:t>
            </a:r>
            <a:r>
              <a:rPr lang="ru-RU" dirty="0" err="1" smtClean="0">
                <a:solidFill>
                  <a:srgbClr val="002060"/>
                </a:solidFill>
              </a:rPr>
              <a:t>здатність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організмів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породжувати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собі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подібних</a:t>
            </a:r>
            <a:r>
              <a:rPr lang="ru-RU" dirty="0" smtClean="0">
                <a:solidFill>
                  <a:srgbClr val="002060"/>
                </a:solidFill>
              </a:rPr>
              <a:t>; </a:t>
            </a:r>
            <a:r>
              <a:rPr lang="ru-RU" dirty="0" err="1" smtClean="0">
                <a:solidFill>
                  <a:srgbClr val="002060"/>
                </a:solidFill>
              </a:rPr>
              <a:t>властивість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організмів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передавати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ознаки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якості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покоління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покоління</a:t>
            </a:r>
            <a:r>
              <a:rPr lang="ru-RU" dirty="0" smtClean="0">
                <a:solidFill>
                  <a:srgbClr val="002060"/>
                </a:solidFill>
              </a:rPr>
              <a:t>; </a:t>
            </a:r>
            <a:r>
              <a:rPr lang="ru-RU" dirty="0" err="1" smtClean="0">
                <a:solidFill>
                  <a:srgbClr val="002060"/>
                </a:solidFill>
              </a:rPr>
              <a:t>властивість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організмів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забезпечувати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матеріальну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функціональну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наступність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між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поколіннями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err="1" smtClean="0">
                <a:solidFill>
                  <a:srgbClr val="002060"/>
                </a:solidFill>
              </a:rPr>
              <a:t>Мінливість</a:t>
            </a:r>
            <a:r>
              <a:rPr lang="ru-RU" b="1" i="1" dirty="0" smtClean="0">
                <a:solidFill>
                  <a:srgbClr val="002060"/>
                </a:solidFill>
              </a:rPr>
              <a:t> -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поява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відмінностей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організмами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частинами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організму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групами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організмів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за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окремими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ознаками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існування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формах (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варіантах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1"/>
            <a:ext cx="7215218" cy="1214422"/>
          </a:xfrm>
        </p:spPr>
        <p:txBody>
          <a:bodyPr>
            <a:noAutofit/>
          </a:bodyPr>
          <a:lstStyle/>
          <a:p>
            <a:r>
              <a:rPr lang="ru-RU" sz="4400" dirty="0" smtClean="0"/>
              <a:t>Структура </a:t>
            </a:r>
            <a:r>
              <a:rPr lang="ru-RU" sz="4400" dirty="0" err="1" smtClean="0"/>
              <a:t>сучасної</a:t>
            </a:r>
            <a:r>
              <a:rPr lang="ru-RU" sz="4400" dirty="0" smtClean="0"/>
              <a:t> генетики та </a:t>
            </a:r>
            <a:r>
              <a:rPr lang="ru-RU" sz="4400" dirty="0" err="1" smtClean="0"/>
              <a:t>її</a:t>
            </a:r>
            <a:r>
              <a:rPr lang="ru-RU" sz="4400" dirty="0" smtClean="0"/>
              <a:t> </a:t>
            </a:r>
            <a:r>
              <a:rPr lang="ru-RU" sz="4400" dirty="0" err="1" smtClean="0"/>
              <a:t>значення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228601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Вся генетика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підрозділяється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1)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фундаментальну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2)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прикладну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2662" y="2214554"/>
            <a:ext cx="3414160" cy="43815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573016"/>
            <a:ext cx="28575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приватна генетика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u="sng" dirty="0" smtClean="0">
                <a:solidFill>
                  <a:srgbClr val="002060"/>
                </a:solidFill>
              </a:rPr>
              <a:t>Генетика </a:t>
            </a:r>
            <a:r>
              <a:rPr lang="ru-RU" u="sng" dirty="0" err="1" smtClean="0">
                <a:solidFill>
                  <a:srgbClr val="002060"/>
                </a:solidFill>
              </a:rPr>
              <a:t>рослин</a:t>
            </a:r>
            <a:r>
              <a:rPr lang="ru-RU" dirty="0" smtClean="0"/>
              <a:t>: </a:t>
            </a:r>
            <a:r>
              <a:rPr lang="ru-RU" dirty="0" err="1" smtClean="0"/>
              <a:t>дикорослих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: (</a:t>
            </a:r>
            <a:r>
              <a:rPr lang="ru-RU" dirty="0" err="1" smtClean="0"/>
              <a:t>пшениця</a:t>
            </a:r>
            <a:r>
              <a:rPr lang="ru-RU" dirty="0" smtClean="0"/>
              <a:t>, жито, </a:t>
            </a:r>
            <a:r>
              <a:rPr lang="ru-RU" dirty="0" err="1" smtClean="0"/>
              <a:t>ячмінь</a:t>
            </a:r>
            <a:r>
              <a:rPr lang="ru-RU" dirty="0" smtClean="0"/>
              <a:t>, </a:t>
            </a:r>
            <a:r>
              <a:rPr lang="ru-RU" dirty="0" err="1" smtClean="0"/>
              <a:t>кукурудза</a:t>
            </a:r>
            <a:r>
              <a:rPr lang="ru-RU" dirty="0" smtClean="0"/>
              <a:t>, </a:t>
            </a:r>
            <a:r>
              <a:rPr lang="ru-RU" dirty="0" err="1" smtClean="0"/>
              <a:t>яблуні</a:t>
            </a:r>
            <a:r>
              <a:rPr lang="ru-RU" dirty="0" smtClean="0"/>
              <a:t>, </a:t>
            </a:r>
            <a:r>
              <a:rPr lang="ru-RU" dirty="0" err="1" smtClean="0"/>
              <a:t>груші</a:t>
            </a:r>
            <a:r>
              <a:rPr lang="ru-RU" dirty="0" smtClean="0"/>
              <a:t>, </a:t>
            </a:r>
            <a:r>
              <a:rPr lang="ru-RU" dirty="0" err="1" smtClean="0"/>
              <a:t>сливи</a:t>
            </a:r>
            <a:r>
              <a:rPr lang="ru-RU" dirty="0" smtClean="0"/>
              <a:t>, </a:t>
            </a:r>
            <a:r>
              <a:rPr lang="ru-RU" dirty="0" err="1" smtClean="0"/>
              <a:t>абрикоси</a:t>
            </a:r>
            <a:r>
              <a:rPr lang="ru-RU" dirty="0" smtClean="0"/>
              <a:t> -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150 </a:t>
            </a:r>
            <a:r>
              <a:rPr lang="ru-RU" dirty="0" err="1" smtClean="0"/>
              <a:t>видів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u="sng" dirty="0" smtClean="0">
                <a:solidFill>
                  <a:srgbClr val="002060"/>
                </a:solidFill>
              </a:rPr>
              <a:t>Генетика </a:t>
            </a:r>
            <a:r>
              <a:rPr lang="ru-RU" u="sng" dirty="0" err="1" smtClean="0">
                <a:solidFill>
                  <a:srgbClr val="002060"/>
                </a:solidFill>
              </a:rPr>
              <a:t>тварин</a:t>
            </a:r>
            <a:r>
              <a:rPr lang="ru-RU" dirty="0" smtClean="0"/>
              <a:t>: диких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домашніх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(</a:t>
            </a:r>
            <a:r>
              <a:rPr lang="ru-RU" dirty="0" err="1" smtClean="0"/>
              <a:t>корів</a:t>
            </a:r>
            <a:r>
              <a:rPr lang="ru-RU" dirty="0" smtClean="0"/>
              <a:t>, коней, свиней, </a:t>
            </a:r>
            <a:r>
              <a:rPr lang="ru-RU" dirty="0" err="1" smtClean="0"/>
              <a:t>овець</a:t>
            </a:r>
            <a:r>
              <a:rPr lang="ru-RU" dirty="0" smtClean="0"/>
              <a:t>, курей -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20 </a:t>
            </a:r>
            <a:r>
              <a:rPr lang="ru-RU" dirty="0" err="1" smtClean="0"/>
              <a:t>видів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u="sng" dirty="0" smtClean="0">
                <a:solidFill>
                  <a:srgbClr val="002060"/>
                </a:solidFill>
              </a:rPr>
              <a:t>Генетика </a:t>
            </a:r>
            <a:r>
              <a:rPr lang="ru-RU" u="sng" dirty="0" err="1" smtClean="0">
                <a:solidFill>
                  <a:srgbClr val="002060"/>
                </a:solidFill>
              </a:rPr>
              <a:t>мікроорганізмів</a:t>
            </a:r>
            <a:r>
              <a:rPr lang="ru-RU" u="sng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:(</a:t>
            </a:r>
            <a:r>
              <a:rPr lang="ru-RU" dirty="0" err="1" smtClean="0"/>
              <a:t>Вірусів</a:t>
            </a:r>
            <a:r>
              <a:rPr lang="ru-RU" dirty="0" smtClean="0"/>
              <a:t>, </a:t>
            </a:r>
            <a:r>
              <a:rPr lang="ru-RU" dirty="0" err="1" smtClean="0"/>
              <a:t>прокаріотів</a:t>
            </a:r>
            <a:r>
              <a:rPr lang="ru-RU" dirty="0" smtClean="0"/>
              <a:t> - десятки </a:t>
            </a:r>
            <a:r>
              <a:rPr lang="ru-RU" dirty="0" err="1" smtClean="0"/>
              <a:t>видів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76671"/>
            <a:ext cx="1512168" cy="1553597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142875"/>
            <a:ext cx="735806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Генетика </a:t>
            </a:r>
            <a:r>
              <a:rPr lang="ru-RU" dirty="0" err="1" smtClean="0"/>
              <a:t>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5043510"/>
          </a:xfrm>
        </p:spPr>
        <p:txBody>
          <a:bodyPr>
            <a:normAutofit fontScale="70000" lnSpcReduction="20000"/>
          </a:bodyPr>
          <a:lstStyle/>
          <a:p>
            <a:pPr indent="342900">
              <a:buNone/>
            </a:pP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 , </a:t>
            </a:r>
            <a:r>
              <a:rPr lang="ru-RU" dirty="0" err="1" smtClean="0"/>
              <a:t>спадкові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( </a:t>
            </a:r>
            <a:r>
              <a:rPr lang="ru-RU" dirty="0" err="1" smtClean="0"/>
              <a:t>медична</a:t>
            </a:r>
            <a:r>
              <a:rPr lang="ru-RU" dirty="0" smtClean="0"/>
              <a:t> генетика) , </a:t>
            </a:r>
            <a:r>
              <a:rPr lang="ru-RU" dirty="0" err="1" smtClean="0"/>
              <a:t>генетичну</a:t>
            </a:r>
            <a:r>
              <a:rPr lang="ru-RU" dirty="0" smtClean="0"/>
              <a:t> структуру </a:t>
            </a:r>
            <a:r>
              <a:rPr lang="ru-RU" dirty="0" err="1" smtClean="0"/>
              <a:t>популяцій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pPr indent="342900">
              <a:buNone/>
            </a:pPr>
            <a:r>
              <a:rPr lang="ru-RU" dirty="0" smtClean="0"/>
              <a:t>Генетика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теоретичною основою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медицини</a:t>
            </a:r>
            <a:r>
              <a:rPr lang="ru-RU" dirty="0" smtClean="0"/>
              <a:t> та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(СНІД , </a:t>
            </a:r>
            <a:r>
              <a:rPr lang="ru-RU" dirty="0" err="1" smtClean="0"/>
              <a:t>Чорнобиль</a:t>
            </a:r>
            <a:r>
              <a:rPr lang="ru-RU" dirty="0" smtClean="0"/>
              <a:t> ) . </a:t>
            </a:r>
            <a:r>
              <a:rPr lang="ru-RU" dirty="0" err="1" smtClean="0"/>
              <a:t>Відомо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на 100 %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генотипу </a:t>
            </a:r>
            <a:r>
              <a:rPr lang="ru-RU" dirty="0" err="1" smtClean="0"/>
              <a:t>особини</a:t>
            </a:r>
            <a:r>
              <a:rPr lang="ru-RU" dirty="0" smtClean="0"/>
              <a:t>. До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страшних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відносяться</a:t>
            </a:r>
            <a:r>
              <a:rPr lang="ru-RU" dirty="0" smtClean="0"/>
              <a:t> : </a:t>
            </a:r>
            <a:r>
              <a:rPr lang="ru-RU" dirty="0" err="1" smtClean="0"/>
              <a:t>кислотний</a:t>
            </a:r>
            <a:r>
              <a:rPr lang="ru-RU" dirty="0" smtClean="0"/>
              <a:t> </a:t>
            </a:r>
            <a:r>
              <a:rPr lang="ru-RU" dirty="0" err="1" smtClean="0"/>
              <a:t>фіброз</a:t>
            </a:r>
            <a:r>
              <a:rPr lang="ru-RU" dirty="0" smtClean="0"/>
              <a:t> </a:t>
            </a:r>
            <a:r>
              <a:rPr lang="ru-RU" dirty="0" err="1" smtClean="0"/>
              <a:t>підшлункової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 , </a:t>
            </a:r>
            <a:r>
              <a:rPr lang="ru-RU" dirty="0" err="1" smtClean="0"/>
              <a:t>фенілкетонурія</a:t>
            </a:r>
            <a:r>
              <a:rPr lang="ru-RU" dirty="0" smtClean="0"/>
              <a:t> , </a:t>
            </a:r>
            <a:r>
              <a:rPr lang="ru-RU" dirty="0" err="1" smtClean="0"/>
              <a:t>галактоземія</a:t>
            </a:r>
            <a:r>
              <a:rPr lang="ru-RU" dirty="0" smtClean="0"/>
              <a:t> ,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кретинізму</a:t>
            </a:r>
            <a:r>
              <a:rPr lang="ru-RU" dirty="0" smtClean="0"/>
              <a:t> , </a:t>
            </a:r>
            <a:r>
              <a:rPr lang="ru-RU" dirty="0" err="1" smtClean="0"/>
              <a:t>гемоглобінопатії</a:t>
            </a:r>
            <a:r>
              <a:rPr lang="ru-RU" dirty="0" smtClean="0"/>
              <a:t> 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синдроми</a:t>
            </a:r>
            <a:r>
              <a:rPr lang="ru-RU" dirty="0" smtClean="0"/>
              <a:t> Дауна , Тернера , </a:t>
            </a:r>
            <a:r>
              <a:rPr lang="ru-RU" dirty="0" err="1" smtClean="0"/>
              <a:t>Кляйнфельтера</a:t>
            </a:r>
            <a:r>
              <a:rPr lang="ru-RU" dirty="0" smtClean="0"/>
              <a:t> .</a:t>
            </a:r>
          </a:p>
          <a:p>
            <a:pPr indent="342900">
              <a:buNone/>
            </a:pPr>
            <a:r>
              <a:rPr lang="ru-RU" dirty="0" err="1" smtClean="0"/>
              <a:t>Крім</a:t>
            </a:r>
            <a:r>
              <a:rPr lang="ru-RU" dirty="0" smtClean="0"/>
              <a:t> того ,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генотипу 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: </a:t>
            </a:r>
            <a:r>
              <a:rPr lang="ru-RU" dirty="0" err="1" smtClean="0"/>
              <a:t>ішемічна</a:t>
            </a:r>
            <a:r>
              <a:rPr lang="ru-RU" dirty="0" smtClean="0"/>
              <a:t> хвороба , </a:t>
            </a:r>
            <a:r>
              <a:rPr lang="ru-RU" dirty="0" err="1" smtClean="0"/>
              <a:t>цукровий</a:t>
            </a:r>
            <a:r>
              <a:rPr lang="ru-RU" dirty="0" smtClean="0"/>
              <a:t> </a:t>
            </a:r>
            <a:r>
              <a:rPr lang="ru-RU" dirty="0" err="1" smtClean="0"/>
              <a:t>діабет</a:t>
            </a:r>
            <a:r>
              <a:rPr lang="ru-RU" dirty="0" smtClean="0"/>
              <a:t> , </a:t>
            </a:r>
            <a:r>
              <a:rPr lang="ru-RU" dirty="0" err="1" smtClean="0"/>
              <a:t>ревматоїдні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, </a:t>
            </a:r>
            <a:r>
              <a:rPr lang="ru-RU" dirty="0" err="1" smtClean="0"/>
              <a:t>виразкові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шлунка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дванадцятипалої</a:t>
            </a:r>
            <a:r>
              <a:rPr lang="ru-RU" dirty="0" smtClean="0"/>
              <a:t> кишки ,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онкологічних</a:t>
            </a:r>
            <a:r>
              <a:rPr lang="ru-RU" dirty="0" smtClean="0"/>
              <a:t> </a:t>
            </a:r>
            <a:r>
              <a:rPr lang="ru-RU" dirty="0" err="1" smtClean="0"/>
              <a:t>захворюваннь</a:t>
            </a:r>
            <a:r>
              <a:rPr lang="ru-RU" dirty="0" smtClean="0"/>
              <a:t> </a:t>
            </a:r>
            <a:r>
              <a:rPr lang="ru-RU" dirty="0" smtClean="0"/>
              <a:t>, </a:t>
            </a:r>
            <a:r>
              <a:rPr lang="ru-RU" dirty="0" err="1" smtClean="0"/>
              <a:t>шизофренія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психіки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1637159" cy="1313229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Методи</a:t>
            </a:r>
            <a:r>
              <a:rPr lang="ru-RU" i="1" dirty="0" smtClean="0"/>
              <a:t> генетики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86874" cy="5429264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(</a:t>
            </a:r>
            <a:r>
              <a:rPr lang="ru-RU" dirty="0" err="1" smtClean="0"/>
              <a:t>його</a:t>
            </a:r>
            <a:r>
              <a:rPr lang="ru-RU" dirty="0" smtClean="0"/>
              <a:t> генотипу)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генетичний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аналіз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досліджуваного</a:t>
            </a:r>
            <a:r>
              <a:rPr lang="ru-RU" dirty="0" smtClean="0"/>
              <a:t> </a:t>
            </a:r>
            <a:r>
              <a:rPr lang="ru-RU" dirty="0" err="1" smtClean="0"/>
              <a:t>об'єкта</a:t>
            </a:r>
            <a:r>
              <a:rPr lang="ru-RU" dirty="0" smtClean="0"/>
              <a:t> </a:t>
            </a:r>
            <a:r>
              <a:rPr lang="ru-RU" dirty="0" err="1" smtClean="0"/>
              <a:t>генетичний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на </a:t>
            </a:r>
            <a:r>
              <a:rPr lang="ru-RU" dirty="0" err="1" smtClean="0"/>
              <a:t>популяційному</a:t>
            </a:r>
            <a:r>
              <a:rPr lang="ru-RU" dirty="0" smtClean="0"/>
              <a:t>, </a:t>
            </a:r>
            <a:r>
              <a:rPr lang="ru-RU" dirty="0" err="1" smtClean="0"/>
              <a:t>організмовому</a:t>
            </a:r>
            <a:r>
              <a:rPr lang="ru-RU" dirty="0" smtClean="0"/>
              <a:t>, </a:t>
            </a:r>
            <a:r>
              <a:rPr lang="ru-RU" dirty="0" err="1" smtClean="0"/>
              <a:t>клітинному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молекулярному </a:t>
            </a:r>
            <a:r>
              <a:rPr lang="ru-RU" dirty="0" err="1" smtClean="0"/>
              <a:t>рівнях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Основу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становить </a:t>
            </a:r>
            <a:r>
              <a:rPr lang="ru-RU" b="1" i="1" dirty="0" err="1" smtClean="0">
                <a:solidFill>
                  <a:srgbClr val="002060"/>
                </a:solidFill>
              </a:rPr>
              <a:t>гібридологічний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аналіз</a:t>
            </a:r>
            <a:r>
              <a:rPr lang="ru-RU" dirty="0" smtClean="0"/>
              <a:t>, </a:t>
            </a:r>
            <a:r>
              <a:rPr lang="ru-RU" dirty="0" err="1" smtClean="0"/>
              <a:t>заснований</a:t>
            </a:r>
            <a:r>
              <a:rPr lang="ru-RU" dirty="0" smtClean="0"/>
              <a:t> на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при </a:t>
            </a:r>
            <a:r>
              <a:rPr lang="ru-RU" dirty="0" err="1" smtClean="0"/>
              <a:t>схрещуваннях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188640"/>
            <a:ext cx="1476375" cy="142875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Методи</a:t>
            </a:r>
            <a:r>
              <a:rPr lang="ru-RU" i="1" dirty="0" smtClean="0"/>
              <a:t> генетики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Гібридологічний</a:t>
            </a:r>
            <a:r>
              <a:rPr lang="ru-RU" dirty="0" smtClean="0"/>
              <a:t> 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опереджає</a:t>
            </a:r>
            <a:r>
              <a:rPr lang="ru-RU" dirty="0" smtClean="0"/>
              <a:t> </a:t>
            </a:r>
            <a:r>
              <a:rPr lang="ru-RU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селекційний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метод.</a:t>
            </a:r>
          </a:p>
          <a:p>
            <a:r>
              <a:rPr lang="ru-RU" dirty="0" smtClean="0"/>
              <a:t>З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підбір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вихідного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піддається</a:t>
            </a:r>
            <a:r>
              <a:rPr lang="ru-RU" dirty="0" smtClean="0"/>
              <a:t>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(напр., Г Мендель, </a:t>
            </a:r>
            <a:r>
              <a:rPr lang="ru-RU" dirty="0" err="1" smtClean="0"/>
              <a:t>який</a:t>
            </a:r>
            <a:r>
              <a:rPr lang="ru-RU" dirty="0" smtClean="0"/>
              <a:t> по </a:t>
            </a:r>
            <a:r>
              <a:rPr lang="ru-RU" dirty="0" err="1" smtClean="0"/>
              <a:t>суті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основоположником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, починав свою роботу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константних</a:t>
            </a:r>
            <a:r>
              <a:rPr lang="ru-RU" dirty="0" smtClean="0"/>
              <a:t> - </a:t>
            </a:r>
            <a:r>
              <a:rPr lang="ru-RU" dirty="0" err="1" smtClean="0"/>
              <a:t>гомозиготних</a:t>
            </a:r>
            <a:r>
              <a:rPr lang="ru-RU" dirty="0" smtClean="0"/>
              <a:t> - форм гороху шляхом </a:t>
            </a:r>
            <a:r>
              <a:rPr lang="ru-RU" dirty="0" err="1" smtClean="0"/>
              <a:t>самозапилення</a:t>
            </a:r>
            <a:r>
              <a:rPr lang="ru-RU" dirty="0" smtClean="0"/>
              <a:t>.);</a:t>
            </a:r>
          </a:p>
          <a:p>
            <a:r>
              <a:rPr lang="ru-RU" dirty="0" err="1" smtClean="0"/>
              <a:t>Проте</a:t>
            </a:r>
            <a:r>
              <a:rPr lang="ru-RU" dirty="0" smtClean="0"/>
              <a:t>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метод прямого </a:t>
            </a:r>
            <a:r>
              <a:rPr lang="ru-RU" dirty="0" err="1" smtClean="0"/>
              <a:t>гібридологічного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непридатний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Наприклад</a:t>
            </a:r>
            <a:r>
              <a:rPr lang="ru-RU" dirty="0" smtClean="0"/>
              <a:t>, при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враховувати</a:t>
            </a:r>
            <a:r>
              <a:rPr lang="ru-RU" dirty="0" smtClean="0"/>
              <a:t> ряд </a:t>
            </a:r>
            <a:r>
              <a:rPr lang="ru-RU" dirty="0" err="1" smtClean="0"/>
              <a:t>обставин</a:t>
            </a:r>
            <a:r>
              <a:rPr lang="ru-RU" dirty="0" smtClean="0"/>
              <a:t>: </a:t>
            </a:r>
            <a:r>
              <a:rPr lang="ru-RU" dirty="0" err="1" smtClean="0"/>
              <a:t>неможливість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схрещувань</a:t>
            </a:r>
            <a:r>
              <a:rPr lang="ru-RU" dirty="0" smtClean="0"/>
              <a:t>, 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плодючість</a:t>
            </a:r>
            <a:r>
              <a:rPr lang="ru-RU" dirty="0" smtClean="0"/>
              <a:t>, </a:t>
            </a:r>
            <a:r>
              <a:rPr lang="ru-RU" dirty="0" err="1" smtClean="0"/>
              <a:t>тривалий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статевого</a:t>
            </a:r>
            <a:r>
              <a:rPr lang="ru-RU" dirty="0" smtClean="0"/>
              <a:t> </a:t>
            </a:r>
            <a:r>
              <a:rPr lang="ru-RU" dirty="0" err="1" smtClean="0"/>
              <a:t>дозрівання</a:t>
            </a:r>
            <a:r>
              <a:rPr lang="ru-RU" dirty="0" smtClean="0"/>
              <a:t>. Тому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гібридологічного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, в </a:t>
            </a:r>
            <a:r>
              <a:rPr lang="ru-RU" dirty="0" err="1" smtClean="0"/>
              <a:t>генетиці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260648"/>
            <a:ext cx="1133475" cy="142875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Методи</a:t>
            </a:r>
            <a:r>
              <a:rPr lang="ru-RU" i="1" dirty="0" smtClean="0"/>
              <a:t> </a:t>
            </a:r>
            <a:r>
              <a:rPr lang="ru-RU" i="1" dirty="0" smtClean="0"/>
              <a:t>генетики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500702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err="1" smtClean="0"/>
              <a:t>Цитогенетичний</a:t>
            </a:r>
            <a:r>
              <a:rPr lang="ru-RU" b="1" i="1" dirty="0" smtClean="0"/>
              <a:t> метод.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цитологічному</a:t>
            </a:r>
            <a:r>
              <a:rPr lang="ru-RU" dirty="0" smtClean="0"/>
              <a:t>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 структур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гібридологічного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зіставлення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структурою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 хромосом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(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хромосомних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геномних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, </a:t>
            </a:r>
            <a:r>
              <a:rPr lang="ru-RU" dirty="0" err="1" smtClean="0"/>
              <a:t>побудова</a:t>
            </a:r>
            <a:r>
              <a:rPr lang="ru-RU" dirty="0" smtClean="0"/>
              <a:t> </a:t>
            </a:r>
            <a:r>
              <a:rPr lang="ru-RU" dirty="0" err="1" smtClean="0"/>
              <a:t>цитологічних</a:t>
            </a:r>
            <a:r>
              <a:rPr lang="ru-RU" dirty="0" smtClean="0"/>
              <a:t> карт хромосом, </a:t>
            </a:r>
            <a:r>
              <a:rPr lang="ru-RU" dirty="0" err="1" smtClean="0"/>
              <a:t>цитохімічні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П.).</a:t>
            </a:r>
            <a:endParaRPr lang="ru-RU" dirty="0" smtClean="0"/>
          </a:p>
          <a:p>
            <a:endParaRPr lang="ru-RU" b="1" i="1" dirty="0" smtClean="0"/>
          </a:p>
          <a:p>
            <a:r>
              <a:rPr lang="ru-RU" b="1" i="1" dirty="0" err="1" smtClean="0"/>
              <a:t>Популяційний</a:t>
            </a:r>
            <a:r>
              <a:rPr lang="ru-RU" b="1" i="1" dirty="0" smtClean="0"/>
              <a:t> метод. </a:t>
            </a:r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популяційного</a:t>
            </a:r>
            <a:r>
              <a:rPr lang="ru-RU" dirty="0" smtClean="0"/>
              <a:t> методу </a:t>
            </a:r>
            <a:r>
              <a:rPr lang="ru-RU" dirty="0" err="1" smtClean="0"/>
              <a:t>вивчають</a:t>
            </a:r>
            <a:r>
              <a:rPr lang="ru-RU" dirty="0" smtClean="0"/>
              <a:t> </a:t>
            </a:r>
            <a:r>
              <a:rPr lang="ru-RU" dirty="0" err="1" smtClean="0"/>
              <a:t>генетичну</a:t>
            </a:r>
            <a:r>
              <a:rPr lang="ru-RU" dirty="0" smtClean="0"/>
              <a:t> структуру </a:t>
            </a:r>
            <a:r>
              <a:rPr lang="ru-RU" dirty="0" err="1" smtClean="0"/>
              <a:t>популяцій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: </a:t>
            </a:r>
            <a:r>
              <a:rPr lang="ru-RU" dirty="0" err="1" smtClean="0"/>
              <a:t>кількісно</a:t>
            </a:r>
            <a:r>
              <a:rPr lang="ru-RU" dirty="0" smtClean="0"/>
              <a:t> </a:t>
            </a:r>
            <a:r>
              <a:rPr lang="ru-RU" dirty="0" err="1" smtClean="0"/>
              <a:t>оцінюють</a:t>
            </a:r>
            <a:r>
              <a:rPr lang="ru-RU" dirty="0" smtClean="0"/>
              <a:t>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 в </a:t>
            </a:r>
            <a:r>
              <a:rPr lang="ru-RU" dirty="0" err="1" smtClean="0"/>
              <a:t>популяції</a:t>
            </a:r>
            <a:r>
              <a:rPr lang="ru-RU" dirty="0" smtClean="0"/>
              <a:t>, </a:t>
            </a:r>
            <a:r>
              <a:rPr lang="ru-RU" dirty="0" err="1" smtClean="0"/>
              <a:t>аналізують</a:t>
            </a:r>
            <a:r>
              <a:rPr lang="ru-RU" dirty="0" smtClean="0"/>
              <a:t> </a:t>
            </a:r>
            <a:r>
              <a:rPr lang="ru-RU" dirty="0" err="1" smtClean="0"/>
              <a:t>динаміку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(при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модельних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116632"/>
            <a:ext cx="2193032" cy="1212726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376</TotalTime>
  <Words>1075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Основні поняття   генетики</vt:lpstr>
      <vt:lpstr>Генетика як наука </vt:lpstr>
      <vt:lpstr>Слайд 3</vt:lpstr>
      <vt:lpstr>Структура сучасної генетики та її значення</vt:lpstr>
      <vt:lpstr>приватна генетика</vt:lpstr>
      <vt:lpstr>Генетика людини</vt:lpstr>
      <vt:lpstr>Методи генетики</vt:lpstr>
      <vt:lpstr>Методи генетики</vt:lpstr>
      <vt:lpstr>Методи генетики</vt:lpstr>
      <vt:lpstr>Методи генетики</vt:lpstr>
      <vt:lpstr>Методи генетики</vt:lpstr>
      <vt:lpstr>Основні поняття генетики</vt:lpstr>
      <vt:lpstr>Основні поняття генетики</vt:lpstr>
      <vt:lpstr>Основні поняття генетики</vt:lpstr>
      <vt:lpstr>Генетичні поняття  і символи</vt:lpstr>
      <vt:lpstr>Виконала: учениця 11-А класу Ковтонюк Наталія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генетики</dc:title>
  <dc:creator>Дмитрий Каленюк</dc:creator>
  <cp:lastModifiedBy>лена</cp:lastModifiedBy>
  <cp:revision>29</cp:revision>
  <dcterms:created xsi:type="dcterms:W3CDTF">2012-03-05T10:00:37Z</dcterms:created>
  <dcterms:modified xsi:type="dcterms:W3CDTF">2013-10-18T02:12:11Z</dcterms:modified>
</cp:coreProperties>
</file>