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304" r:id="rId8"/>
    <p:sldId id="286" r:id="rId9"/>
    <p:sldId id="262" r:id="rId10"/>
    <p:sldId id="287" r:id="rId11"/>
    <p:sldId id="263" r:id="rId12"/>
    <p:sldId id="264" r:id="rId13"/>
    <p:sldId id="298" r:id="rId14"/>
    <p:sldId id="265" r:id="rId15"/>
    <p:sldId id="272" r:id="rId16"/>
    <p:sldId id="273" r:id="rId17"/>
    <p:sldId id="274" r:id="rId18"/>
    <p:sldId id="266" r:id="rId19"/>
    <p:sldId id="279" r:id="rId20"/>
    <p:sldId id="280" r:id="rId21"/>
    <p:sldId id="267" r:id="rId22"/>
    <p:sldId id="281" r:id="rId23"/>
    <p:sldId id="275" r:id="rId24"/>
    <p:sldId id="276" r:id="rId25"/>
    <p:sldId id="268" r:id="rId26"/>
    <p:sldId id="269" r:id="rId27"/>
    <p:sldId id="277" r:id="rId28"/>
    <p:sldId id="278" r:id="rId29"/>
    <p:sldId id="293" r:id="rId30"/>
    <p:sldId id="284" r:id="rId31"/>
    <p:sldId id="294" r:id="rId32"/>
    <p:sldId id="295" r:id="rId33"/>
    <p:sldId id="296" r:id="rId34"/>
    <p:sldId id="297" r:id="rId35"/>
    <p:sldId id="282" r:id="rId36"/>
    <p:sldId id="301" r:id="rId37"/>
    <p:sldId id="290" r:id="rId38"/>
    <p:sldId id="291" r:id="rId39"/>
    <p:sldId id="292" r:id="rId40"/>
    <p:sldId id="283" r:id="rId41"/>
    <p:sldId id="288" r:id="rId42"/>
    <p:sldId id="289" r:id="rId43"/>
    <p:sldId id="285" r:id="rId44"/>
    <p:sldId id="302" r:id="rId45"/>
    <p:sldId id="303" r:id="rId46"/>
    <p:sldId id="270" r:id="rId47"/>
    <p:sldId id="271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4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A0942-F5DF-476C-BE29-AFAD0F90E3F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EB71B2-FB7F-4377-9124-8A95711FA07A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Пухлини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D9E1EC3-59A9-4CE4-9663-7D01761B0BDE}" type="parTrans" cxnId="{FC0B6A8F-9C15-44A6-84CA-C5B097497BCC}">
      <dgm:prSet/>
      <dgm:spPr/>
      <dgm:t>
        <a:bodyPr/>
        <a:lstStyle/>
        <a:p>
          <a:endParaRPr lang="ru-RU"/>
        </a:p>
      </dgm:t>
    </dgm:pt>
    <dgm:pt modelId="{AC97A188-4DD1-461D-857F-84022B59BE97}" type="sibTrans" cxnId="{FC0B6A8F-9C15-44A6-84CA-C5B097497BCC}">
      <dgm:prSet/>
      <dgm:spPr/>
      <dgm:t>
        <a:bodyPr/>
        <a:lstStyle/>
        <a:p>
          <a:endParaRPr lang="ru-RU"/>
        </a:p>
      </dgm:t>
    </dgm:pt>
    <dgm:pt modelId="{4769EB5E-3DFD-4860-BDD9-ACA9D34732EC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Доброякісні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5F055AD6-0E21-4ACD-B517-B713C75CBC6A}" type="parTrans" cxnId="{50CF7490-0ABA-4F92-8FBE-67BD4DF083AB}">
      <dgm:prSet/>
      <dgm:spPr/>
      <dgm:t>
        <a:bodyPr/>
        <a:lstStyle/>
        <a:p>
          <a:endParaRPr lang="ru-RU"/>
        </a:p>
      </dgm:t>
    </dgm:pt>
    <dgm:pt modelId="{1C9CCB1B-104B-4B96-BDF4-E9D333B1A314}" type="sibTrans" cxnId="{50CF7490-0ABA-4F92-8FBE-67BD4DF083AB}">
      <dgm:prSet/>
      <dgm:spPr/>
      <dgm:t>
        <a:bodyPr/>
        <a:lstStyle/>
        <a:p>
          <a:endParaRPr lang="ru-RU"/>
        </a:p>
      </dgm:t>
    </dgm:pt>
    <dgm:pt modelId="{3893E459-886D-4928-94A1-4A1A99CA4F9F}">
      <dgm:prSet phldrT="[Текст]"/>
      <dgm:spPr/>
      <dgm:t>
        <a:bodyPr/>
        <a:lstStyle/>
        <a:p>
          <a:r>
            <a:rPr lang="uk-UA" dirty="0" smtClean="0">
              <a:latin typeface="Times New Roman" pitchFamily="18" charset="0"/>
              <a:cs typeface="Times New Roman" pitchFamily="18" charset="0"/>
            </a:rPr>
            <a:t>Злоякісні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4B997BE-63AA-4025-AAC6-B4DB3B485982}" type="parTrans" cxnId="{EB706444-77D7-45AF-9C97-0995F3335110}">
      <dgm:prSet/>
      <dgm:spPr/>
      <dgm:t>
        <a:bodyPr/>
        <a:lstStyle/>
        <a:p>
          <a:endParaRPr lang="ru-RU"/>
        </a:p>
      </dgm:t>
    </dgm:pt>
    <dgm:pt modelId="{17FFFC22-D6D1-4E22-957F-694F4BC4AC16}" type="sibTrans" cxnId="{EB706444-77D7-45AF-9C97-0995F3335110}">
      <dgm:prSet/>
      <dgm:spPr/>
      <dgm:t>
        <a:bodyPr/>
        <a:lstStyle/>
        <a:p>
          <a:endParaRPr lang="ru-RU"/>
        </a:p>
      </dgm:t>
    </dgm:pt>
    <dgm:pt modelId="{9D0F9F27-1A03-44CD-A3D2-5A9496726E11}" type="pres">
      <dgm:prSet presAssocID="{542A0942-F5DF-476C-BE29-AFAD0F90E3F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85EDE82-2CA3-41BC-8993-11FDFF23A376}" type="pres">
      <dgm:prSet presAssocID="{7EEB71B2-FB7F-4377-9124-8A95711FA07A}" presName="hierRoot1" presStyleCnt="0">
        <dgm:presLayoutVars>
          <dgm:hierBranch val="init"/>
        </dgm:presLayoutVars>
      </dgm:prSet>
      <dgm:spPr/>
    </dgm:pt>
    <dgm:pt modelId="{EE5FB38D-FE71-4AC9-935C-326B0C8C4062}" type="pres">
      <dgm:prSet presAssocID="{7EEB71B2-FB7F-4377-9124-8A95711FA07A}" presName="rootComposite1" presStyleCnt="0"/>
      <dgm:spPr/>
    </dgm:pt>
    <dgm:pt modelId="{73BBA6F1-B5E7-47AB-B1B8-5FBD8F7462F1}" type="pres">
      <dgm:prSet presAssocID="{7EEB71B2-FB7F-4377-9124-8A95711FA07A}" presName="rootText1" presStyleLbl="node0" presStyleIdx="0" presStyleCnt="1">
        <dgm:presLayoutVars>
          <dgm:chPref val="3"/>
        </dgm:presLayoutVars>
      </dgm:prSet>
      <dgm:spPr/>
    </dgm:pt>
    <dgm:pt modelId="{679AF209-BE99-4554-834D-F095BAA47F81}" type="pres">
      <dgm:prSet presAssocID="{7EEB71B2-FB7F-4377-9124-8A95711FA07A}" presName="rootConnector1" presStyleLbl="node1" presStyleIdx="0" presStyleCnt="0"/>
      <dgm:spPr/>
    </dgm:pt>
    <dgm:pt modelId="{BF903D69-69E0-4237-9F21-70563CA8361E}" type="pres">
      <dgm:prSet presAssocID="{7EEB71B2-FB7F-4377-9124-8A95711FA07A}" presName="hierChild2" presStyleCnt="0"/>
      <dgm:spPr/>
    </dgm:pt>
    <dgm:pt modelId="{40FAF92B-580F-42F3-87E5-CFD4C5F45B21}" type="pres">
      <dgm:prSet presAssocID="{5F055AD6-0E21-4ACD-B517-B713C75CBC6A}" presName="Name37" presStyleLbl="parChTrans1D2" presStyleIdx="0" presStyleCnt="2"/>
      <dgm:spPr/>
    </dgm:pt>
    <dgm:pt modelId="{4FC1BF97-0585-4112-A4A0-8FC8E81E638E}" type="pres">
      <dgm:prSet presAssocID="{4769EB5E-3DFD-4860-BDD9-ACA9D34732EC}" presName="hierRoot2" presStyleCnt="0">
        <dgm:presLayoutVars>
          <dgm:hierBranch val="init"/>
        </dgm:presLayoutVars>
      </dgm:prSet>
      <dgm:spPr/>
    </dgm:pt>
    <dgm:pt modelId="{7B347DA5-7B05-41B4-BB1D-279620D92643}" type="pres">
      <dgm:prSet presAssocID="{4769EB5E-3DFD-4860-BDD9-ACA9D34732EC}" presName="rootComposite" presStyleCnt="0"/>
      <dgm:spPr/>
    </dgm:pt>
    <dgm:pt modelId="{F21E66D3-F784-4E94-A4E4-26058D273211}" type="pres">
      <dgm:prSet presAssocID="{4769EB5E-3DFD-4860-BDD9-ACA9D34732EC}" presName="rootText" presStyleLbl="node2" presStyleIdx="0" presStyleCnt="2">
        <dgm:presLayoutVars>
          <dgm:chPref val="3"/>
        </dgm:presLayoutVars>
      </dgm:prSet>
      <dgm:spPr/>
    </dgm:pt>
    <dgm:pt modelId="{A56D81FA-AE39-4D25-8097-578C915C59AE}" type="pres">
      <dgm:prSet presAssocID="{4769EB5E-3DFD-4860-BDD9-ACA9D34732EC}" presName="rootConnector" presStyleLbl="node2" presStyleIdx="0" presStyleCnt="2"/>
      <dgm:spPr/>
    </dgm:pt>
    <dgm:pt modelId="{E1EA5FA1-2E27-41FC-85C1-2F438807B952}" type="pres">
      <dgm:prSet presAssocID="{4769EB5E-3DFD-4860-BDD9-ACA9D34732EC}" presName="hierChild4" presStyleCnt="0"/>
      <dgm:spPr/>
    </dgm:pt>
    <dgm:pt modelId="{7A754250-1BBE-4231-8686-364BF42C4509}" type="pres">
      <dgm:prSet presAssocID="{4769EB5E-3DFD-4860-BDD9-ACA9D34732EC}" presName="hierChild5" presStyleCnt="0"/>
      <dgm:spPr/>
    </dgm:pt>
    <dgm:pt modelId="{6728D42C-4088-4E6F-85E2-16AB2293AD79}" type="pres">
      <dgm:prSet presAssocID="{B4B997BE-63AA-4025-AAC6-B4DB3B485982}" presName="Name37" presStyleLbl="parChTrans1D2" presStyleIdx="1" presStyleCnt="2"/>
      <dgm:spPr/>
    </dgm:pt>
    <dgm:pt modelId="{24FF8836-0EE0-4792-9998-E6829D8F8F74}" type="pres">
      <dgm:prSet presAssocID="{3893E459-886D-4928-94A1-4A1A99CA4F9F}" presName="hierRoot2" presStyleCnt="0">
        <dgm:presLayoutVars>
          <dgm:hierBranch val="init"/>
        </dgm:presLayoutVars>
      </dgm:prSet>
      <dgm:spPr/>
    </dgm:pt>
    <dgm:pt modelId="{67B4BA82-6A21-45AC-BAC6-17D8F4EB4E50}" type="pres">
      <dgm:prSet presAssocID="{3893E459-886D-4928-94A1-4A1A99CA4F9F}" presName="rootComposite" presStyleCnt="0"/>
      <dgm:spPr/>
    </dgm:pt>
    <dgm:pt modelId="{67624672-3A5E-4811-A807-8EC1A793FB66}" type="pres">
      <dgm:prSet presAssocID="{3893E459-886D-4928-94A1-4A1A99CA4F9F}" presName="rootText" presStyleLbl="node2" presStyleIdx="1" presStyleCnt="2">
        <dgm:presLayoutVars>
          <dgm:chPref val="3"/>
        </dgm:presLayoutVars>
      </dgm:prSet>
      <dgm:spPr/>
    </dgm:pt>
    <dgm:pt modelId="{DCBDACE1-0DC8-4FF0-88F7-AEDA9FB4AB5F}" type="pres">
      <dgm:prSet presAssocID="{3893E459-886D-4928-94A1-4A1A99CA4F9F}" presName="rootConnector" presStyleLbl="node2" presStyleIdx="1" presStyleCnt="2"/>
      <dgm:spPr/>
    </dgm:pt>
    <dgm:pt modelId="{DC3AFD1E-6A16-40CC-B788-497EE88DF3FB}" type="pres">
      <dgm:prSet presAssocID="{3893E459-886D-4928-94A1-4A1A99CA4F9F}" presName="hierChild4" presStyleCnt="0"/>
      <dgm:spPr/>
    </dgm:pt>
    <dgm:pt modelId="{D40ED369-47C6-4D40-985D-B7158A51836A}" type="pres">
      <dgm:prSet presAssocID="{3893E459-886D-4928-94A1-4A1A99CA4F9F}" presName="hierChild5" presStyleCnt="0"/>
      <dgm:spPr/>
    </dgm:pt>
    <dgm:pt modelId="{A08A3D6F-2FFE-48C2-9C36-89C6EEF2C431}" type="pres">
      <dgm:prSet presAssocID="{7EEB71B2-FB7F-4377-9124-8A95711FA07A}" presName="hierChild3" presStyleCnt="0"/>
      <dgm:spPr/>
    </dgm:pt>
  </dgm:ptLst>
  <dgm:cxnLst>
    <dgm:cxn modelId="{848B5776-3901-4245-BD25-9E99C3A5E339}" type="presOf" srcId="{4769EB5E-3DFD-4860-BDD9-ACA9D34732EC}" destId="{F21E66D3-F784-4E94-A4E4-26058D273211}" srcOrd="0" destOrd="0" presId="urn:microsoft.com/office/officeart/2005/8/layout/orgChart1"/>
    <dgm:cxn modelId="{F9D3FFA4-35C3-4601-9853-CDF074EEC71E}" type="presOf" srcId="{7EEB71B2-FB7F-4377-9124-8A95711FA07A}" destId="{73BBA6F1-B5E7-47AB-B1B8-5FBD8F7462F1}" srcOrd="0" destOrd="0" presId="urn:microsoft.com/office/officeart/2005/8/layout/orgChart1"/>
    <dgm:cxn modelId="{C0031BD7-03A1-4E9F-A82A-7F0F3C9EA250}" type="presOf" srcId="{B4B997BE-63AA-4025-AAC6-B4DB3B485982}" destId="{6728D42C-4088-4E6F-85E2-16AB2293AD79}" srcOrd="0" destOrd="0" presId="urn:microsoft.com/office/officeart/2005/8/layout/orgChart1"/>
    <dgm:cxn modelId="{50CF7490-0ABA-4F92-8FBE-67BD4DF083AB}" srcId="{7EEB71B2-FB7F-4377-9124-8A95711FA07A}" destId="{4769EB5E-3DFD-4860-BDD9-ACA9D34732EC}" srcOrd="0" destOrd="0" parTransId="{5F055AD6-0E21-4ACD-B517-B713C75CBC6A}" sibTransId="{1C9CCB1B-104B-4B96-BDF4-E9D333B1A314}"/>
    <dgm:cxn modelId="{0DFD158C-8406-4DCC-8B09-3ED372EE49F2}" type="presOf" srcId="{7EEB71B2-FB7F-4377-9124-8A95711FA07A}" destId="{679AF209-BE99-4554-834D-F095BAA47F81}" srcOrd="1" destOrd="0" presId="urn:microsoft.com/office/officeart/2005/8/layout/orgChart1"/>
    <dgm:cxn modelId="{0067A494-CDF2-49A3-B29A-E66BC22FC9BC}" type="presOf" srcId="{4769EB5E-3DFD-4860-BDD9-ACA9D34732EC}" destId="{A56D81FA-AE39-4D25-8097-578C915C59AE}" srcOrd="1" destOrd="0" presId="urn:microsoft.com/office/officeart/2005/8/layout/orgChart1"/>
    <dgm:cxn modelId="{FC0B6A8F-9C15-44A6-84CA-C5B097497BCC}" srcId="{542A0942-F5DF-476C-BE29-AFAD0F90E3FC}" destId="{7EEB71B2-FB7F-4377-9124-8A95711FA07A}" srcOrd="0" destOrd="0" parTransId="{ED9E1EC3-59A9-4CE4-9663-7D01761B0BDE}" sibTransId="{AC97A188-4DD1-461D-857F-84022B59BE97}"/>
    <dgm:cxn modelId="{EB706444-77D7-45AF-9C97-0995F3335110}" srcId="{7EEB71B2-FB7F-4377-9124-8A95711FA07A}" destId="{3893E459-886D-4928-94A1-4A1A99CA4F9F}" srcOrd="1" destOrd="0" parTransId="{B4B997BE-63AA-4025-AAC6-B4DB3B485982}" sibTransId="{17FFFC22-D6D1-4E22-957F-694F4BC4AC16}"/>
    <dgm:cxn modelId="{1767AB66-CF5C-4B45-A756-E441036CAB8F}" type="presOf" srcId="{3893E459-886D-4928-94A1-4A1A99CA4F9F}" destId="{67624672-3A5E-4811-A807-8EC1A793FB66}" srcOrd="0" destOrd="0" presId="urn:microsoft.com/office/officeart/2005/8/layout/orgChart1"/>
    <dgm:cxn modelId="{C6C975B9-F0CF-4812-B20C-9319B8BD1D15}" type="presOf" srcId="{5F055AD6-0E21-4ACD-B517-B713C75CBC6A}" destId="{40FAF92B-580F-42F3-87E5-CFD4C5F45B21}" srcOrd="0" destOrd="0" presId="urn:microsoft.com/office/officeart/2005/8/layout/orgChart1"/>
    <dgm:cxn modelId="{5144DAF4-D375-4FF1-9357-28CD6AAD558C}" type="presOf" srcId="{542A0942-F5DF-476C-BE29-AFAD0F90E3FC}" destId="{9D0F9F27-1A03-44CD-A3D2-5A9496726E11}" srcOrd="0" destOrd="0" presId="urn:microsoft.com/office/officeart/2005/8/layout/orgChart1"/>
    <dgm:cxn modelId="{731F2508-8840-4E5E-8EDE-AC9973FC1680}" type="presOf" srcId="{3893E459-886D-4928-94A1-4A1A99CA4F9F}" destId="{DCBDACE1-0DC8-4FF0-88F7-AEDA9FB4AB5F}" srcOrd="1" destOrd="0" presId="urn:microsoft.com/office/officeart/2005/8/layout/orgChart1"/>
    <dgm:cxn modelId="{6CA6F9A6-A882-42BC-BB3C-5E3F5263B661}" type="presParOf" srcId="{9D0F9F27-1A03-44CD-A3D2-5A9496726E11}" destId="{085EDE82-2CA3-41BC-8993-11FDFF23A376}" srcOrd="0" destOrd="0" presId="urn:microsoft.com/office/officeart/2005/8/layout/orgChart1"/>
    <dgm:cxn modelId="{7213C917-3E86-4E03-9030-06FF6DC016E9}" type="presParOf" srcId="{085EDE82-2CA3-41BC-8993-11FDFF23A376}" destId="{EE5FB38D-FE71-4AC9-935C-326B0C8C4062}" srcOrd="0" destOrd="0" presId="urn:microsoft.com/office/officeart/2005/8/layout/orgChart1"/>
    <dgm:cxn modelId="{FB211884-B478-4527-BFB0-C73C4CC019F0}" type="presParOf" srcId="{EE5FB38D-FE71-4AC9-935C-326B0C8C4062}" destId="{73BBA6F1-B5E7-47AB-B1B8-5FBD8F7462F1}" srcOrd="0" destOrd="0" presId="urn:microsoft.com/office/officeart/2005/8/layout/orgChart1"/>
    <dgm:cxn modelId="{F54A4243-B8B4-4F7F-B47C-2A82FBC20EED}" type="presParOf" srcId="{EE5FB38D-FE71-4AC9-935C-326B0C8C4062}" destId="{679AF209-BE99-4554-834D-F095BAA47F81}" srcOrd="1" destOrd="0" presId="urn:microsoft.com/office/officeart/2005/8/layout/orgChart1"/>
    <dgm:cxn modelId="{C24A75FB-F29E-4E15-9F53-649C412BE8BC}" type="presParOf" srcId="{085EDE82-2CA3-41BC-8993-11FDFF23A376}" destId="{BF903D69-69E0-4237-9F21-70563CA8361E}" srcOrd="1" destOrd="0" presId="urn:microsoft.com/office/officeart/2005/8/layout/orgChart1"/>
    <dgm:cxn modelId="{DDCFFAF4-82FD-48A9-8137-1A6789C19726}" type="presParOf" srcId="{BF903D69-69E0-4237-9F21-70563CA8361E}" destId="{40FAF92B-580F-42F3-87E5-CFD4C5F45B21}" srcOrd="0" destOrd="0" presId="urn:microsoft.com/office/officeart/2005/8/layout/orgChart1"/>
    <dgm:cxn modelId="{B041A343-E10B-4208-8157-A85B902BED32}" type="presParOf" srcId="{BF903D69-69E0-4237-9F21-70563CA8361E}" destId="{4FC1BF97-0585-4112-A4A0-8FC8E81E638E}" srcOrd="1" destOrd="0" presId="urn:microsoft.com/office/officeart/2005/8/layout/orgChart1"/>
    <dgm:cxn modelId="{A1A6734F-A4E8-46A5-8FF4-2D47372D89DF}" type="presParOf" srcId="{4FC1BF97-0585-4112-A4A0-8FC8E81E638E}" destId="{7B347DA5-7B05-41B4-BB1D-279620D92643}" srcOrd="0" destOrd="0" presId="urn:microsoft.com/office/officeart/2005/8/layout/orgChart1"/>
    <dgm:cxn modelId="{23B68E3D-D3CB-4155-8376-12A8542E2A71}" type="presParOf" srcId="{7B347DA5-7B05-41B4-BB1D-279620D92643}" destId="{F21E66D3-F784-4E94-A4E4-26058D273211}" srcOrd="0" destOrd="0" presId="urn:microsoft.com/office/officeart/2005/8/layout/orgChart1"/>
    <dgm:cxn modelId="{1EC0466C-D2EA-4C8F-9F02-9532011F3895}" type="presParOf" srcId="{7B347DA5-7B05-41B4-BB1D-279620D92643}" destId="{A56D81FA-AE39-4D25-8097-578C915C59AE}" srcOrd="1" destOrd="0" presId="urn:microsoft.com/office/officeart/2005/8/layout/orgChart1"/>
    <dgm:cxn modelId="{10168CEA-A89D-464B-B94B-444872A4FD2A}" type="presParOf" srcId="{4FC1BF97-0585-4112-A4A0-8FC8E81E638E}" destId="{E1EA5FA1-2E27-41FC-85C1-2F438807B952}" srcOrd="1" destOrd="0" presId="urn:microsoft.com/office/officeart/2005/8/layout/orgChart1"/>
    <dgm:cxn modelId="{9504DBD0-378C-4D45-A9E6-C9F11F42B72D}" type="presParOf" srcId="{4FC1BF97-0585-4112-A4A0-8FC8E81E638E}" destId="{7A754250-1BBE-4231-8686-364BF42C4509}" srcOrd="2" destOrd="0" presId="urn:microsoft.com/office/officeart/2005/8/layout/orgChart1"/>
    <dgm:cxn modelId="{94DB7F9C-782F-429D-B6EB-EE46E364886E}" type="presParOf" srcId="{BF903D69-69E0-4237-9F21-70563CA8361E}" destId="{6728D42C-4088-4E6F-85E2-16AB2293AD79}" srcOrd="2" destOrd="0" presId="urn:microsoft.com/office/officeart/2005/8/layout/orgChart1"/>
    <dgm:cxn modelId="{F8EC87A0-6AB1-407E-BE6A-D6943B409D29}" type="presParOf" srcId="{BF903D69-69E0-4237-9F21-70563CA8361E}" destId="{24FF8836-0EE0-4792-9998-E6829D8F8F74}" srcOrd="3" destOrd="0" presId="urn:microsoft.com/office/officeart/2005/8/layout/orgChart1"/>
    <dgm:cxn modelId="{E85002AA-D082-41F9-9896-F2E16B3151D8}" type="presParOf" srcId="{24FF8836-0EE0-4792-9998-E6829D8F8F74}" destId="{67B4BA82-6A21-45AC-BAC6-17D8F4EB4E50}" srcOrd="0" destOrd="0" presId="urn:microsoft.com/office/officeart/2005/8/layout/orgChart1"/>
    <dgm:cxn modelId="{2F9D048A-1B64-470E-BCF3-3638209E643A}" type="presParOf" srcId="{67B4BA82-6A21-45AC-BAC6-17D8F4EB4E50}" destId="{67624672-3A5E-4811-A807-8EC1A793FB66}" srcOrd="0" destOrd="0" presId="urn:microsoft.com/office/officeart/2005/8/layout/orgChart1"/>
    <dgm:cxn modelId="{AA2814CF-2CE1-4647-898F-C9EB7DFD6289}" type="presParOf" srcId="{67B4BA82-6A21-45AC-BAC6-17D8F4EB4E50}" destId="{DCBDACE1-0DC8-4FF0-88F7-AEDA9FB4AB5F}" srcOrd="1" destOrd="0" presId="urn:microsoft.com/office/officeart/2005/8/layout/orgChart1"/>
    <dgm:cxn modelId="{92CC9EB1-3F42-4DDE-BF18-2ADB97D53A30}" type="presParOf" srcId="{24FF8836-0EE0-4792-9998-E6829D8F8F74}" destId="{DC3AFD1E-6A16-40CC-B788-497EE88DF3FB}" srcOrd="1" destOrd="0" presId="urn:microsoft.com/office/officeart/2005/8/layout/orgChart1"/>
    <dgm:cxn modelId="{854C02AC-5063-47DB-82BD-225E9EE6B1B3}" type="presParOf" srcId="{24FF8836-0EE0-4792-9998-E6829D8F8F74}" destId="{D40ED369-47C6-4D40-985D-B7158A51836A}" srcOrd="2" destOrd="0" presId="urn:microsoft.com/office/officeart/2005/8/layout/orgChart1"/>
    <dgm:cxn modelId="{107DB803-1218-4DE0-A9C4-6D510BBF2185}" type="presParOf" srcId="{085EDE82-2CA3-41BC-8993-11FDFF23A376}" destId="{A08A3D6F-2FFE-48C2-9C36-89C6EEF2C43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28D42C-4088-4E6F-85E2-16AB2293AD79}">
      <dsp:nvSpPr>
        <dsp:cNvPr id="0" name=""/>
        <dsp:cNvSpPr/>
      </dsp:nvSpPr>
      <dsp:spPr>
        <a:xfrm>
          <a:off x="4343400" y="1870500"/>
          <a:ext cx="2261436" cy="7849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480"/>
              </a:lnTo>
              <a:lnTo>
                <a:pt x="2261436" y="392480"/>
              </a:lnTo>
              <a:lnTo>
                <a:pt x="2261436" y="784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FAF92B-580F-42F3-87E5-CFD4C5F45B21}">
      <dsp:nvSpPr>
        <dsp:cNvPr id="0" name=""/>
        <dsp:cNvSpPr/>
      </dsp:nvSpPr>
      <dsp:spPr>
        <a:xfrm>
          <a:off x="2081963" y="1870500"/>
          <a:ext cx="2261436" cy="784961"/>
        </a:xfrm>
        <a:custGeom>
          <a:avLst/>
          <a:gdLst/>
          <a:ahLst/>
          <a:cxnLst/>
          <a:rect l="0" t="0" r="0" b="0"/>
          <a:pathLst>
            <a:path>
              <a:moveTo>
                <a:pt x="2261436" y="0"/>
              </a:moveTo>
              <a:lnTo>
                <a:pt x="2261436" y="392480"/>
              </a:lnTo>
              <a:lnTo>
                <a:pt x="0" y="392480"/>
              </a:lnTo>
              <a:lnTo>
                <a:pt x="0" y="7849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BBA6F1-B5E7-47AB-B1B8-5FBD8F7462F1}">
      <dsp:nvSpPr>
        <dsp:cNvPr id="0" name=""/>
        <dsp:cNvSpPr/>
      </dsp:nvSpPr>
      <dsp:spPr>
        <a:xfrm>
          <a:off x="2474444" y="1544"/>
          <a:ext cx="3737911" cy="1868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600" kern="1200" dirty="0" smtClean="0">
              <a:latin typeface="Times New Roman" pitchFamily="18" charset="0"/>
              <a:cs typeface="Times New Roman" pitchFamily="18" charset="0"/>
            </a:rPr>
            <a:t>Пухлини</a:t>
          </a:r>
          <a:endParaRPr lang="ru-RU" sz="5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74444" y="1544"/>
        <a:ext cx="3737911" cy="1868955"/>
      </dsp:txXfrm>
    </dsp:sp>
    <dsp:sp modelId="{F21E66D3-F784-4E94-A4E4-26058D273211}">
      <dsp:nvSpPr>
        <dsp:cNvPr id="0" name=""/>
        <dsp:cNvSpPr/>
      </dsp:nvSpPr>
      <dsp:spPr>
        <a:xfrm>
          <a:off x="213007" y="2655461"/>
          <a:ext cx="3737911" cy="1868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600" kern="1200" dirty="0" smtClean="0">
              <a:latin typeface="Times New Roman" pitchFamily="18" charset="0"/>
              <a:cs typeface="Times New Roman" pitchFamily="18" charset="0"/>
            </a:rPr>
            <a:t>Доброякісні</a:t>
          </a:r>
          <a:endParaRPr lang="ru-RU" sz="5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3007" y="2655461"/>
        <a:ext cx="3737911" cy="1868955"/>
      </dsp:txXfrm>
    </dsp:sp>
    <dsp:sp modelId="{67624672-3A5E-4811-A807-8EC1A793FB66}">
      <dsp:nvSpPr>
        <dsp:cNvPr id="0" name=""/>
        <dsp:cNvSpPr/>
      </dsp:nvSpPr>
      <dsp:spPr>
        <a:xfrm>
          <a:off x="4735880" y="2655461"/>
          <a:ext cx="3737911" cy="18689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5600" kern="1200" dirty="0" smtClean="0">
              <a:latin typeface="Times New Roman" pitchFamily="18" charset="0"/>
              <a:cs typeface="Times New Roman" pitchFamily="18" charset="0"/>
            </a:rPr>
            <a:t>Злоякісні </a:t>
          </a:r>
          <a:endParaRPr lang="ru-RU" sz="5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735880" y="2655461"/>
        <a:ext cx="3737911" cy="18689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ua-referat.com/%D0%9F%D1%83%D1%85%D0%BB%D0%B8%D0%BD%D0%B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uk-UA" sz="2800" dirty="0" smtClean="0"/>
              <a:t>Національний медичний університет ім. О.О.Богомольця</a:t>
            </a:r>
            <a:br>
              <a:rPr lang="uk-UA" sz="2800" dirty="0" smtClean="0"/>
            </a:br>
            <a:r>
              <a:rPr lang="uk-UA" sz="2800" dirty="0" smtClean="0"/>
              <a:t>кафедра загальної хірургії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1857364"/>
            <a:ext cx="8358214" cy="4357718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pPr algn="r"/>
            <a:r>
              <a:rPr lang="uk-UA" sz="2400" dirty="0" smtClean="0"/>
              <a:t>			</a:t>
            </a:r>
            <a:r>
              <a:rPr lang="uk-UA" sz="2400" dirty="0" smtClean="0"/>
              <a:t>Підготував: </a:t>
            </a:r>
            <a:r>
              <a:rPr lang="uk-UA" sz="2400" dirty="0" err="1" smtClean="0"/>
              <a:t>Остаповський</a:t>
            </a:r>
            <a:r>
              <a:rPr lang="uk-UA" sz="2400" dirty="0" smtClean="0"/>
              <a:t> Олексій</a:t>
            </a:r>
          </a:p>
          <a:p>
            <a:pPr algn="r"/>
            <a:r>
              <a:rPr lang="uk-UA" sz="2400" dirty="0" smtClean="0"/>
              <a:t>Студент  3 групи </a:t>
            </a:r>
          </a:p>
          <a:p>
            <a:pPr algn="r"/>
            <a:r>
              <a:rPr lang="uk-UA" sz="2400" dirty="0" smtClean="0"/>
              <a:t>Стоматологічного факультету</a:t>
            </a:r>
            <a:endParaRPr lang="ru-RU" sz="2400" dirty="0" smtClean="0"/>
          </a:p>
          <a:p>
            <a:endParaRPr lang="uk-UA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785918" y="2285992"/>
            <a:ext cx="65708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Клінічна онкологія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 	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tumor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baseline="-25000" dirty="0" smtClean="0">
                <a:latin typeface="Times New Roman" pitchFamily="18" charset="0"/>
                <a:cs typeface="Times New Roman" pitchFamily="18" charset="0"/>
              </a:rPr>
              <a:t>0 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ознаки первинної пухлини відсутні</a:t>
            </a:r>
            <a:endParaRPr lang="de-DE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de-DE" baseline="-250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uk-UA" baseline="-25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преінвазивний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внутрішньо епітеліальний рак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невелика пухлина </a:t>
            </a:r>
            <a:endParaRPr lang="de-DE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uk-UA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пухлина незначних розмірів</a:t>
            </a:r>
            <a:r>
              <a:rPr lang="uk-UA" baseline="-25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de-DE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de-DE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пухлина, яка займає сусідні органи і повністю обмежує їх рухомість</a:t>
            </a:r>
          </a:p>
          <a:p>
            <a:pPr>
              <a:buNone/>
            </a:pPr>
            <a:endParaRPr lang="ru-RU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Node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		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лімфовузлів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відсутні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ураження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регіонарних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лімфовузлів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поодинокі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рухомі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метастази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лімфатичних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вузлах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множинні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зазвичай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спаяні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собою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тканинами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метастази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лімфатичних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вузлах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de-DE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враження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парааортальних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регіонарних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лімфовузлів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недоступних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важкодоступних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видалення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Клінічно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пальпують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збільшені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розміщені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конгломератами. ЛВ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нормальних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непальпабельні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ультразвукового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сканування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діагностики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внутрішньогрудних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позаочеревинних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тазових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застосовують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МРТ,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УЗД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metastasis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M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віддалені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метастази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e-DE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оцінити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наявність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віддалених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метастази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e-DE" baseline="-25000" dirty="0" smtClean="0"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відділених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метастази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de-DE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наявні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віддалені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метастази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Класифікація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онкохворих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із злоякісними пухлинами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Іа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хворі з підозрою на онкологічне захворювання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Іб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хворі з передпухлинними захворюваннями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ІІ – хворі із  злоякісними пухлинами, які потребують спеціального лікування.</a:t>
            </a:r>
          </a:p>
          <a:p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ІІа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хворі із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злоякісними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пухлинами, які потребують радикального лікування.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ІІІ – практично здорові, що вилікувалися, від злоякісних пухлин(не мають рецидивів та метастаз)</a:t>
            </a:r>
          </a:p>
          <a:p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хворі із злоякісними пухлинами  на пізніх етапах захворювання,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ким призначають симптоматичне лікування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Доброякісні пухлини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uk-UA" b="1" dirty="0" smtClean="0"/>
              <a:t>		</a:t>
            </a:r>
            <a:r>
              <a:rPr lang="vi-VN" b="1" dirty="0" smtClean="0">
                <a:latin typeface="Times New Roman" pitchFamily="18" charset="0"/>
                <a:cs typeface="Times New Roman" pitchFamily="18" charset="0"/>
              </a:rPr>
              <a:t>Адено́ма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доброякісна пухлина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, що розвивається з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епітелію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 різних залозистих органів будовою подібна до відповідної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залози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. У більшості випадків є гормоно-залежною пухлиною. Іноді злоякісно перероджується.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Аденома щитоподібної залози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denoma_of_glandula-thyroid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5984" y="2143116"/>
            <a:ext cx="4481535" cy="35852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Аденома гіпофіза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ig_0HypophysealAdenom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8862" y="2031206"/>
            <a:ext cx="4638675" cy="3571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a7d73daa27c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2285992"/>
            <a:ext cx="7470021" cy="29880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/>
              <a:t>	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Папілома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de-DE" i="1" dirty="0" err="1" smtClean="0">
                <a:latin typeface="Times New Roman" pitchFamily="18" charset="0"/>
                <a:cs typeface="Times New Roman" pitchFamily="18" charset="0"/>
              </a:rPr>
              <a:t>papilla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i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сосочок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пухлина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плоского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перехідного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епітелію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кулясту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форму, тверда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м'яка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сосочкового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вигляду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ніби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цвітна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капуста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ягода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розміром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просяного зерна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великої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горошини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знаходиться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поверхні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шкіри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слизової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оболонки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широкій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вузькій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основі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ніжці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071678"/>
            <a:ext cx="4660195" cy="3490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/>
              <a:t>	</a:t>
            </a:r>
            <a:r>
              <a:rPr lang="uk-UA" b="1" i="1" dirty="0" smtClean="0"/>
              <a:t>	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Пухлина (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Tumor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патологічний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представлений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новостворенною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тканиною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відбулися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генетичного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апарату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призвели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порушення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регуляції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їхнього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диференціювання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32918990_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57430"/>
            <a:ext cx="4349953" cy="2986534"/>
          </a:xfrm>
        </p:spPr>
      </p:pic>
      <p:pic>
        <p:nvPicPr>
          <p:cNvPr id="5" name="Рисунок 4" descr="papilom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76716" y="2143116"/>
            <a:ext cx="4667284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/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Остеома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поодинока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пухлина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компактної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спонгіозної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кісткової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dirty="0" smtClean="0"/>
              <a:t>	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Губчасті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остеоми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чіткі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кулясту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овоїдну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грибоподібну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правильну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будову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ззовні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оточені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кортикальною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капсулою.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Компактні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остеоми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візуалізуються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нижній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щелепі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кулясту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щільність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вигляд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однорідної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диференціації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системнин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диспластичними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2c6768f6bc7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3255212" cy="4677860"/>
          </a:xfrm>
        </p:spPr>
      </p:pic>
      <p:pic>
        <p:nvPicPr>
          <p:cNvPr id="5" name="Рисунок 4" descr="1546_7332449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7166"/>
            <a:ext cx="3602345" cy="61960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	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Фіброма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доброякісна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пухлина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волокнистої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сполучної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Часто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поєднується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розростанням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інших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тканин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м'язової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фіброміоми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судинної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ангіофіброма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залозистої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фіброаденома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шкірі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слизових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оболонках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сухожиллях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молочній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залозі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ібро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4500593" cy="2949298"/>
          </a:xfrm>
        </p:spPr>
      </p:pic>
      <p:pic>
        <p:nvPicPr>
          <p:cNvPr id="5" name="Рисунок 4" descr="фі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3500438"/>
            <a:ext cx="4786346" cy="32554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dirty="0" smtClean="0"/>
              <a:t>	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Хондрома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доброякісна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пухлина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зустрічається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молодих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жінок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ділянці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гайморових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пазух,характеризуються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чітко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обмеженою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ділянкою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просвітлення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вкрапленнями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вапна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повільно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ростуть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метастазують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хондро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1643050"/>
            <a:ext cx="4357718" cy="44558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		</a:t>
            </a:r>
            <a:r>
              <a:rPr lang="ru-RU" b="1" dirty="0" err="1" smtClean="0"/>
              <a:t>Гемангіома</a:t>
            </a:r>
            <a:r>
              <a:rPr lang="ru-RU" dirty="0" smtClean="0"/>
              <a:t> — </a:t>
            </a:r>
            <a:r>
              <a:rPr lang="ru-RU" dirty="0" err="1" smtClean="0"/>
              <a:t>доброякісна</a:t>
            </a:r>
            <a:r>
              <a:rPr lang="ru-RU" dirty="0" smtClean="0"/>
              <a:t> </a:t>
            </a:r>
            <a:r>
              <a:rPr lang="ru-RU" dirty="0" err="1" smtClean="0"/>
              <a:t>пухлина</a:t>
            </a:r>
            <a:r>
              <a:rPr lang="ru-RU" dirty="0" smtClean="0"/>
              <a:t>, </a:t>
            </a:r>
            <a:r>
              <a:rPr lang="ru-RU" dirty="0" smtClean="0"/>
              <a:t>за </a:t>
            </a:r>
            <a:r>
              <a:rPr lang="ru-RU" dirty="0" err="1" smtClean="0"/>
              <a:t>походженням</a:t>
            </a:r>
            <a:r>
              <a:rPr lang="ru-RU" dirty="0" smtClean="0"/>
              <a:t> </a:t>
            </a:r>
            <a:r>
              <a:rPr lang="ru-RU" dirty="0" err="1" smtClean="0"/>
              <a:t>пов'язана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вадами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судинної</a:t>
            </a:r>
            <a:r>
              <a:rPr lang="ru-RU" dirty="0" smtClean="0"/>
              <a:t> </a:t>
            </a:r>
            <a:r>
              <a:rPr lang="ru-RU" dirty="0" err="1" smtClean="0"/>
              <a:t>системи</a:t>
            </a:r>
            <a:r>
              <a:rPr lang="ru-RU" dirty="0" smtClean="0"/>
              <a:t>. </a:t>
            </a:r>
            <a:r>
              <a:rPr lang="ru-RU" dirty="0" err="1" smtClean="0"/>
              <a:t>Може</a:t>
            </a:r>
            <a:r>
              <a:rPr lang="ru-RU" dirty="0" smtClean="0"/>
              <a:t> бути : </a:t>
            </a:r>
            <a:r>
              <a:rPr lang="ru-RU" dirty="0" err="1" smtClean="0"/>
              <a:t>артеріальною</a:t>
            </a:r>
            <a:r>
              <a:rPr lang="ru-RU" dirty="0" smtClean="0"/>
              <a:t> , </a:t>
            </a:r>
            <a:r>
              <a:rPr lang="ru-RU" dirty="0" err="1" smtClean="0"/>
              <a:t>капілярною</a:t>
            </a:r>
            <a:r>
              <a:rPr lang="ru-RU" dirty="0" smtClean="0"/>
              <a:t>, венозною, кавернозною та </a:t>
            </a:r>
            <a:r>
              <a:rPr lang="ru-RU" dirty="0" err="1" smtClean="0"/>
              <a:t>змішаною</a:t>
            </a:r>
            <a:r>
              <a:rPr lang="ru-RU" dirty="0" smtClean="0"/>
              <a:t>. </a:t>
            </a:r>
            <a:r>
              <a:rPr lang="ru-RU" dirty="0" err="1" smtClean="0"/>
              <a:t>Розташовуються</a:t>
            </a:r>
            <a:r>
              <a:rPr lang="ru-RU" dirty="0" smtClean="0"/>
              <a:t> у </a:t>
            </a:r>
            <a:r>
              <a:rPr lang="ru-RU" dirty="0" err="1" smtClean="0"/>
              <a:t>шкірі</a:t>
            </a:r>
            <a:r>
              <a:rPr lang="ru-RU" dirty="0" smtClean="0"/>
              <a:t>, </a:t>
            </a:r>
            <a:r>
              <a:rPr lang="ru-RU" dirty="0" err="1" smtClean="0"/>
              <a:t>підшкірній</a:t>
            </a:r>
            <a:r>
              <a:rPr lang="ru-RU" dirty="0" smtClean="0"/>
              <a:t> </a:t>
            </a:r>
            <a:r>
              <a:rPr lang="ru-RU" dirty="0" err="1" smtClean="0"/>
              <a:t>клітковині</a:t>
            </a:r>
            <a:r>
              <a:rPr lang="ru-RU" dirty="0" smtClean="0"/>
              <a:t>, </a:t>
            </a:r>
            <a:r>
              <a:rPr lang="ru-RU" dirty="0" err="1" smtClean="0"/>
              <a:t>м'язах</a:t>
            </a:r>
            <a:r>
              <a:rPr lang="ru-RU" dirty="0" smtClean="0"/>
              <a:t>, </a:t>
            </a:r>
            <a:r>
              <a:rPr lang="ru-RU" dirty="0" err="1" smtClean="0"/>
              <a:t>кістках</a:t>
            </a:r>
            <a:r>
              <a:rPr lang="ru-RU" dirty="0" smtClean="0"/>
              <a:t>, </a:t>
            </a:r>
            <a:r>
              <a:rPr lang="ru-RU" dirty="0" err="1" smtClean="0"/>
              <a:t>внутрішніх</a:t>
            </a:r>
            <a:r>
              <a:rPr lang="ru-RU" dirty="0" smtClean="0"/>
              <a:t> органах.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груженное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428736"/>
            <a:ext cx="5500726" cy="47278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/>
              <a:t>		</a:t>
            </a:r>
            <a:r>
              <a:rPr lang="uk-UA" b="1" dirty="0" smtClean="0"/>
              <a:t>Ліпома</a:t>
            </a:r>
            <a:r>
              <a:rPr lang="uk-UA" dirty="0" smtClean="0"/>
              <a:t> </a:t>
            </a:r>
            <a:r>
              <a:rPr lang="uk-UA" dirty="0" err="1" smtClean="0"/>
              <a:t>–доброякісна</a:t>
            </a:r>
            <a:r>
              <a:rPr lang="uk-UA" dirty="0" smtClean="0"/>
              <a:t> пухлина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жирової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,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множинна</a:t>
            </a:r>
            <a:r>
              <a:rPr lang="ru-RU" dirty="0" smtClean="0"/>
              <a:t>. </a:t>
            </a:r>
            <a:r>
              <a:rPr lang="ru-RU" dirty="0" err="1" smtClean="0"/>
              <a:t>Розвивається</a:t>
            </a:r>
            <a:r>
              <a:rPr lang="ru-RU" dirty="0" smtClean="0"/>
              <a:t> у </a:t>
            </a:r>
            <a:r>
              <a:rPr lang="ru-RU" dirty="0" err="1" smtClean="0"/>
              <a:t>шарі</a:t>
            </a:r>
            <a:r>
              <a:rPr lang="ru-RU" dirty="0" smtClean="0"/>
              <a:t> </a:t>
            </a:r>
            <a:r>
              <a:rPr lang="ru-RU" dirty="0" err="1" smtClean="0"/>
              <a:t>підшкірної</a:t>
            </a:r>
            <a:r>
              <a:rPr lang="ru-RU" dirty="0" smtClean="0"/>
              <a:t> </a:t>
            </a:r>
            <a:r>
              <a:rPr lang="ru-RU" dirty="0" err="1" smtClean="0"/>
              <a:t>з'єднувальної</a:t>
            </a:r>
            <a:r>
              <a:rPr lang="ru-RU" dirty="0" smtClean="0"/>
              <a:t> </a:t>
            </a:r>
            <a:r>
              <a:rPr lang="ru-RU" dirty="0" err="1" smtClean="0"/>
              <a:t>пухкої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та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проникнути</a:t>
            </a:r>
            <a:r>
              <a:rPr lang="ru-RU" dirty="0" smtClean="0"/>
              <a:t> </a:t>
            </a:r>
            <a:r>
              <a:rPr lang="ru-RU" dirty="0" err="1" smtClean="0"/>
              <a:t>вглиб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м'язами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судинами</a:t>
            </a:r>
            <a:r>
              <a:rPr lang="ru-RU" dirty="0" smtClean="0"/>
              <a:t> до </a:t>
            </a:r>
            <a:r>
              <a:rPr lang="ru-RU" dirty="0" err="1" smtClean="0"/>
              <a:t>надкісниці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Характеристики пухлини</a:t>
            </a:r>
            <a:r>
              <a:rPr lang="uk-UA" dirty="0" smtClean="0"/>
              <a:t>:</a:t>
            </a:r>
          </a:p>
          <a:p>
            <a:pPr>
              <a:buNone/>
            </a:pPr>
            <a:r>
              <a:rPr lang="uk-UA" dirty="0" smtClean="0"/>
              <a:t>-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незакінчений ріст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  автономність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  морфологічний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атипізм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біохімічний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атипізм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повна функціональна неспроможність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загруженное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4931008" cy="3929090"/>
          </a:xfrm>
        </p:spPr>
      </p:pic>
      <p:pic>
        <p:nvPicPr>
          <p:cNvPr id="5" name="Рисунок 4" descr="загруженно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1428735"/>
            <a:ext cx="3286148" cy="38923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				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uk-UA" dirty="0" smtClean="0"/>
              <a:t>	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Міоми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доброякісні пухлини, що ростуть з м’язової тканини. З поперечно посмугованої тканини (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рабдоміома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) та з гладенької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лейоміома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лейоміо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714488"/>
            <a:ext cx="5786478" cy="4339858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Тератома – пухлина, що виникає внаслідок порушення ембріонального розвитку. 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big_0teratoma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857232"/>
            <a:ext cx="3658486" cy="4525962"/>
          </a:xfrm>
        </p:spPr>
      </p:pic>
      <p:pic>
        <p:nvPicPr>
          <p:cNvPr id="6" name="Рисунок 5" descr="big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57166"/>
            <a:ext cx="3429024" cy="2571768"/>
          </a:xfrm>
          <a:prstGeom prst="rect">
            <a:avLst/>
          </a:prstGeom>
        </p:spPr>
      </p:pic>
      <p:pic>
        <p:nvPicPr>
          <p:cNvPr id="7" name="Рисунок 6" descr="teratom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357562"/>
            <a:ext cx="3286132" cy="328613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Злоякісні пухлини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	</a:t>
            </a:r>
            <a:r>
              <a:rPr lang="uk-UA" dirty="0" smtClean="0"/>
              <a:t>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Рак</a:t>
            </a:r>
            <a:r>
              <a:rPr lang="uk-UA" dirty="0" smtClean="0"/>
              <a:t> – злоякісна пухлина, </a:t>
            </a:r>
            <a:r>
              <a:rPr lang="ru-RU" dirty="0" err="1" smtClean="0"/>
              <a:t>щ</a:t>
            </a:r>
            <a:r>
              <a:rPr lang="ru-RU" dirty="0" err="1" smtClean="0"/>
              <a:t>о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низькодиференційованих</a:t>
            </a:r>
            <a:r>
              <a:rPr lang="ru-RU" dirty="0" smtClean="0"/>
              <a:t> </a:t>
            </a:r>
            <a:r>
              <a:rPr lang="ru-RU" dirty="0" err="1" smtClean="0"/>
              <a:t>клітин</a:t>
            </a:r>
            <a:r>
              <a:rPr lang="ru-RU" dirty="0" smtClean="0"/>
              <a:t> </a:t>
            </a:r>
            <a:r>
              <a:rPr lang="ru-RU" dirty="0" err="1" smtClean="0"/>
              <a:t>епітелію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	</a:t>
            </a:r>
            <a:r>
              <a:rPr lang="ru-RU" b="1" dirty="0" err="1" smtClean="0"/>
              <a:t>Мікроскопічні</a:t>
            </a:r>
            <a:r>
              <a:rPr lang="ru-RU" b="1" dirty="0" smtClean="0"/>
              <a:t> </a:t>
            </a:r>
            <a:r>
              <a:rPr lang="ru-RU" b="1" dirty="0" err="1" smtClean="0"/>
              <a:t>форми</a:t>
            </a:r>
            <a:r>
              <a:rPr lang="ru-RU" b="1" dirty="0" smtClean="0"/>
              <a:t> раку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b="1" dirty="0" smtClean="0"/>
              <a:t>"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Рак на 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місці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de-DE" sz="3800" dirty="0" err="1" smtClean="0">
                <a:latin typeface="Times New Roman" pitchFamily="18" charset="0"/>
                <a:cs typeface="Times New Roman" pitchFamily="18" charset="0"/>
              </a:rPr>
              <a:t>carcinoma</a:t>
            </a:r>
            <a:r>
              <a:rPr lang="de-DE" sz="3800" dirty="0" smtClean="0">
                <a:latin typeface="Times New Roman" pitchFamily="18" charset="0"/>
                <a:cs typeface="Times New Roman" pitchFamily="18" charset="0"/>
              </a:rPr>
              <a:t> in situ) - </a:t>
            </a:r>
            <a:r>
              <a:rPr lang="uk-UA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інфільтруючого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вираженим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клітинним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атипізмом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 Не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проростає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базальну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мембоану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Плоскоклітинний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епідермальний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) рак.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шкірі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слизових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оболонках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покритих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плоским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епітелієм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варіанти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Зроговілий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рак -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утворюються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ракові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перлини.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Незроговілий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 smtClean="0">
                <a:latin typeface="Times New Roman" pitchFamily="18" charset="0"/>
                <a:cs typeface="Times New Roman" pitchFamily="18" charset="0"/>
              </a:rPr>
              <a:t>плоскоклітинний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рак -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низька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диференціювання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без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ороговіння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Аденокарцинома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залозистий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рак).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Розвивається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призматичного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епітелію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вистилає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слизові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оболонки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епітелію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залоз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ступеня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диференціювання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виділяють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: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Високодиференційовану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Помірно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диференційовану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;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Низькодиференційовану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аденокарциному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Слизовий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колоїдний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) рак.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пухлини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продукують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слизу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Слизовий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рак - одна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низько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диференційованої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аденокарциноми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Солідний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рак.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Форма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низькодиференційованих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раку.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трабекулярном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будову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Дрібноклітинний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рак.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Форма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низькодиференційованих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раку.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Побудований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лімфоцітоподобних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Фіброзний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рак (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скірр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Побудований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малої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атипових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сильно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розвиненою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строми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800" b="1" dirty="0" err="1" smtClean="0">
                <a:latin typeface="Times New Roman" pitchFamily="18" charset="0"/>
                <a:cs typeface="Times New Roman" pitchFamily="18" charset="0"/>
              </a:rPr>
              <a:t>Медулярний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рак.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Низькодиференційовані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рак,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характеризується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переважанням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паренхіми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над стромою</a:t>
            </a: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цином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928802"/>
            <a:ext cx="2714644" cy="4316283"/>
          </a:xfrm>
        </p:spPr>
      </p:pic>
      <p:pic>
        <p:nvPicPr>
          <p:cNvPr id="5" name="Рисунок 4" descr="мелано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2357430"/>
            <a:ext cx="5303180" cy="3529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акова губ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071678"/>
            <a:ext cx="5119000" cy="3410534"/>
          </a:xfrm>
        </p:spPr>
      </p:pic>
      <p:pic>
        <p:nvPicPr>
          <p:cNvPr id="5" name="Рисунок 4" descr="рак губ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2143116"/>
            <a:ext cx="3357571" cy="33575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ма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2428868"/>
            <a:ext cx="3755582" cy="3286134"/>
          </a:xfrm>
        </p:spPr>
      </p:pic>
      <p:pic>
        <p:nvPicPr>
          <p:cNvPr id="5" name="Рисунок 4" descr="рак кишечни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2500306"/>
            <a:ext cx="3697018" cy="3190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Основні теорії походження пухлин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Теорія ембріональних </a:t>
            </a:r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зачатків Д. </a:t>
            </a:r>
            <a:r>
              <a:rPr lang="uk-UA" b="1" i="1" u="sng" dirty="0" err="1" smtClean="0">
                <a:latin typeface="Times New Roman" pitchFamily="18" charset="0"/>
                <a:cs typeface="Times New Roman" pitchFamily="18" charset="0"/>
              </a:rPr>
              <a:t>Конгейма</a:t>
            </a:r>
            <a:endParaRPr lang="uk-UA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На ранніх стадіях ембріонального розвитку в тій чи  іншій ділянці зародка утворюється, більше клітин, ніж потрібно для побудови.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Теорія подразнення </a:t>
            </a:r>
            <a:r>
              <a:rPr lang="uk-UA" b="1" i="1" u="sng" dirty="0" err="1" smtClean="0">
                <a:latin typeface="Times New Roman" pitchFamily="18" charset="0"/>
                <a:cs typeface="Times New Roman" pitchFamily="18" charset="0"/>
              </a:rPr>
              <a:t>Вірхова</a:t>
            </a:r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Злоякісні пухлини часто ростуть у ділянках хронічного подразнення тканин зовнішніми чинниками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Гормональна </a:t>
            </a:r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теорія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Всі гормони, незалежно від своєї хімічної будови, мають здатність збуджувати у всіх тканинах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проліферативні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процеси.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Генетична теорія</a:t>
            </a:r>
            <a:endParaRPr lang="de-DE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	Загальною ланкою 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онкогенезі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будь-якої пухлини є активізація власних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онкогенів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de-DE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u="sng" dirty="0" err="1" smtClean="0">
                <a:latin typeface="Times New Roman" pitchFamily="18" charset="0"/>
                <a:cs typeface="Times New Roman" pitchFamily="18" charset="0"/>
              </a:rPr>
              <a:t>Поліетіологічна</a:t>
            </a:r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 теорія</a:t>
            </a:r>
            <a:endParaRPr lang="uk-UA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Вірусно-генетична </a:t>
            </a:r>
            <a:r>
              <a:rPr lang="uk-UA" b="1" i="1" u="sng" dirty="0" smtClean="0">
                <a:latin typeface="Times New Roman" pitchFamily="18" charset="0"/>
                <a:cs typeface="Times New Roman" pitchFamily="18" charset="0"/>
              </a:rPr>
              <a:t>теорія</a:t>
            </a:r>
            <a:endParaRPr lang="uk-UA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		</a:t>
            </a:r>
            <a:r>
              <a:rPr lang="uk-UA" b="1" dirty="0" smtClean="0"/>
              <a:t>Саркома</a:t>
            </a:r>
            <a:r>
              <a:rPr lang="uk-UA" dirty="0" smtClean="0"/>
              <a:t> - злоякісна пухлина, що росте з сполучної тканини. Саркоми можуть бути </a:t>
            </a:r>
            <a:r>
              <a:rPr lang="uk-UA" b="1" dirty="0" smtClean="0"/>
              <a:t>вродженими</a:t>
            </a:r>
            <a:r>
              <a:rPr lang="uk-UA" dirty="0" smtClean="0"/>
              <a:t> та </a:t>
            </a:r>
            <a:r>
              <a:rPr lang="uk-UA" b="1" dirty="0" smtClean="0"/>
              <a:t>набутими</a:t>
            </a:r>
            <a:r>
              <a:rPr lang="uk-UA" dirty="0" smtClean="0"/>
              <a:t>. Виділяють три типи сарком : </a:t>
            </a:r>
            <a:r>
              <a:rPr lang="uk-UA" b="1" dirty="0" err="1" smtClean="0"/>
              <a:t>круглоклітинна</a:t>
            </a:r>
            <a:r>
              <a:rPr lang="uk-UA" dirty="0" smtClean="0"/>
              <a:t>, </a:t>
            </a:r>
            <a:r>
              <a:rPr lang="uk-UA" b="1" dirty="0" smtClean="0"/>
              <a:t>веретеноподібна</a:t>
            </a:r>
            <a:r>
              <a:rPr lang="uk-UA" dirty="0" smtClean="0"/>
              <a:t> та </a:t>
            </a:r>
            <a:r>
              <a:rPr lang="uk-UA" b="1" dirty="0" err="1" smtClean="0"/>
              <a:t>гігантськоклітинна</a:t>
            </a:r>
            <a:r>
              <a:rPr lang="uk-UA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285992"/>
            <a:ext cx="4235286" cy="3000396"/>
          </a:xfrm>
        </p:spPr>
      </p:pic>
      <p:pic>
        <p:nvPicPr>
          <p:cNvPr id="5" name="Рисунок 4" descr="element-583608-misc-kosti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643050"/>
            <a:ext cx="3914782" cy="4157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arkoma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857364"/>
            <a:ext cx="4760474" cy="3467103"/>
          </a:xfrm>
        </p:spPr>
      </p:pic>
      <p:pic>
        <p:nvPicPr>
          <p:cNvPr id="5" name="Рисунок 4" descr="mb4_00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500306"/>
            <a:ext cx="3817284" cy="2384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Лікування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uk-UA" dirty="0" smtClean="0"/>
          </a:p>
          <a:p>
            <a:pPr algn="ctr"/>
            <a:endParaRPr lang="uk-UA" dirty="0" smtClean="0"/>
          </a:p>
          <a:p>
            <a:pPr algn="ctr">
              <a:buNone/>
            </a:pPr>
            <a:r>
              <a:rPr lang="uk-UA" dirty="0" smtClean="0"/>
              <a:t> Основним методом лікування більшості злоякісних пухлин є оперативне втручання, решта – допоміжні.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Операції у хворих зі </a:t>
            </a:r>
            <a:r>
              <a:rPr lang="uk-UA" dirty="0" err="1" smtClean="0"/>
              <a:t>злоясними</a:t>
            </a:r>
            <a:r>
              <a:rPr lang="uk-UA" dirty="0" smtClean="0"/>
              <a:t> пухлинами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/>
              <a:t>Операції:</a:t>
            </a:r>
          </a:p>
          <a:p>
            <a:pPr>
              <a:buNone/>
            </a:pPr>
            <a:r>
              <a:rPr lang="uk-UA" dirty="0" smtClean="0"/>
              <a:t>-  </a:t>
            </a:r>
            <a:r>
              <a:rPr lang="uk-UA" b="1" dirty="0" smtClean="0"/>
              <a:t>Звичайні </a:t>
            </a:r>
            <a:r>
              <a:rPr lang="uk-UA" b="1" dirty="0" smtClean="0"/>
              <a:t>р</a:t>
            </a:r>
            <a:r>
              <a:rPr lang="uk-UA" b="1" dirty="0" smtClean="0"/>
              <a:t>адикальні </a:t>
            </a:r>
            <a:r>
              <a:rPr lang="uk-UA" dirty="0" smtClean="0"/>
              <a:t>(метою є оздоровити хвору людину, шляхом видалення пухлини в межах здорових тканин з регіональними ЛВ )</a:t>
            </a:r>
          </a:p>
          <a:p>
            <a:pPr>
              <a:buNone/>
            </a:pPr>
            <a:r>
              <a:rPr lang="uk-UA" dirty="0" smtClean="0"/>
              <a:t>- </a:t>
            </a:r>
            <a:r>
              <a:rPr lang="uk-UA" b="1" dirty="0" smtClean="0"/>
              <a:t>Розширенні</a:t>
            </a:r>
            <a:r>
              <a:rPr lang="uk-UA" dirty="0" smtClean="0"/>
              <a:t>( видалення </a:t>
            </a:r>
            <a:r>
              <a:rPr lang="uk-UA" dirty="0" smtClean="0"/>
              <a:t>органа або його частини (з пухлиною </a:t>
            </a:r>
            <a:r>
              <a:rPr lang="uk-UA" dirty="0" smtClean="0"/>
              <a:t>) з розширенням меж резекції і видаленням нової групи </a:t>
            </a:r>
            <a:r>
              <a:rPr lang="uk-UA" dirty="0" err="1" smtClean="0"/>
              <a:t>регіонарних</a:t>
            </a:r>
            <a:r>
              <a:rPr lang="uk-UA" dirty="0" smtClean="0"/>
              <a:t> метастазів</a:t>
            </a:r>
          </a:p>
          <a:p>
            <a:pPr>
              <a:buNone/>
            </a:pPr>
            <a:r>
              <a:rPr lang="uk-UA" dirty="0" smtClean="0"/>
              <a:t>-</a:t>
            </a:r>
            <a:r>
              <a:rPr lang="uk-UA" b="1" dirty="0" smtClean="0"/>
              <a:t> Комбіновані  </a:t>
            </a:r>
            <a:r>
              <a:rPr lang="uk-UA" dirty="0" smtClean="0"/>
              <a:t>(Разом з органом, що вражений пухлиною, видаляється частина або цілий орган,що лежить поряд)</a:t>
            </a:r>
          </a:p>
          <a:p>
            <a:pPr>
              <a:buNone/>
            </a:pPr>
            <a:r>
              <a:rPr lang="uk-UA" dirty="0" smtClean="0"/>
              <a:t>- </a:t>
            </a:r>
            <a:r>
              <a:rPr lang="uk-UA" b="1" dirty="0" err="1" smtClean="0"/>
              <a:t>Надрадикальними</a:t>
            </a:r>
            <a:r>
              <a:rPr lang="uk-UA" b="1" dirty="0" smtClean="0"/>
              <a:t> </a:t>
            </a:r>
            <a:r>
              <a:rPr lang="uk-UA" dirty="0" smtClean="0"/>
              <a:t>(видалення враженого органа та сусіднього)</a:t>
            </a:r>
          </a:p>
          <a:p>
            <a:pPr>
              <a:buNone/>
            </a:pPr>
            <a:r>
              <a:rPr lang="uk-UA" dirty="0" smtClean="0"/>
              <a:t>- </a:t>
            </a:r>
            <a:r>
              <a:rPr lang="uk-UA" b="1" dirty="0" smtClean="0"/>
              <a:t>Паліативні</a:t>
            </a:r>
            <a:r>
              <a:rPr lang="uk-UA" dirty="0" smtClean="0"/>
              <a:t> (видалення пухлини  не завжди в межах здорових тканин  і без видалення регіональних ЛВ)</a:t>
            </a:r>
          </a:p>
          <a:p>
            <a:pPr>
              <a:buNone/>
            </a:pPr>
            <a:r>
              <a:rPr lang="uk-UA" dirty="0" smtClean="0"/>
              <a:t>- </a:t>
            </a:r>
            <a:r>
              <a:rPr lang="uk-UA" b="1" dirty="0" smtClean="0"/>
              <a:t>Симптоматичні </a:t>
            </a:r>
            <a:r>
              <a:rPr lang="uk-UA" dirty="0" smtClean="0"/>
              <a:t>(усунення одного з найбільш виражених симптомів)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Допоміжні лікувальні заходи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Променева терапія</a:t>
            </a:r>
          </a:p>
          <a:p>
            <a:r>
              <a:rPr lang="uk-UA" dirty="0" smtClean="0"/>
              <a:t>Гормонотерапія</a:t>
            </a:r>
          </a:p>
          <a:p>
            <a:r>
              <a:rPr lang="uk-UA" dirty="0" smtClean="0"/>
              <a:t>Хіміотерапія</a:t>
            </a:r>
          </a:p>
          <a:p>
            <a:r>
              <a:rPr lang="uk-UA" dirty="0" smtClean="0"/>
              <a:t>Лазерна терапія</a:t>
            </a:r>
          </a:p>
          <a:p>
            <a:r>
              <a:rPr lang="uk-UA" dirty="0" smtClean="0"/>
              <a:t>Кріохірургія</a:t>
            </a:r>
          </a:p>
          <a:p>
            <a:r>
              <a:rPr lang="uk-UA" dirty="0" smtClean="0"/>
              <a:t>Гіпертермія</a:t>
            </a:r>
          </a:p>
          <a:p>
            <a:r>
              <a:rPr lang="uk-UA" dirty="0" smtClean="0"/>
              <a:t>Симптоматичне лікування</a:t>
            </a:r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Профілактика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Основою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профілактики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рака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завжди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вторинна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профілактика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раннє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своєчасне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хворих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Боротьба зі шкідливими звичками.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Профілактика злоякісних пухлин за М.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КУЗіним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dirty="0" smtClean="0"/>
              <a:t>1.Особиста профілактика</a:t>
            </a:r>
          </a:p>
          <a:p>
            <a:pPr algn="ctr">
              <a:buNone/>
            </a:pPr>
            <a:r>
              <a:rPr lang="uk-UA" dirty="0" smtClean="0"/>
              <a:t>(спостереження хворого за його власним здоров’ям)</a:t>
            </a:r>
            <a:endParaRPr lang="uk-UA" dirty="0" smtClean="0"/>
          </a:p>
          <a:p>
            <a:pPr>
              <a:buNone/>
            </a:pPr>
            <a:r>
              <a:rPr lang="uk-UA" b="1" dirty="0" smtClean="0"/>
              <a:t>2.Лікарська профілактика</a:t>
            </a:r>
          </a:p>
          <a:p>
            <a:pPr algn="ctr">
              <a:buNone/>
            </a:pPr>
            <a:r>
              <a:rPr lang="uk-UA" dirty="0" smtClean="0"/>
              <a:t>(контроль хворого за хворими з підвищеним ризиком,які мають схильність до злоякісних процесів)</a:t>
            </a:r>
          </a:p>
          <a:p>
            <a:pPr>
              <a:buNone/>
            </a:pPr>
            <a:r>
              <a:rPr lang="uk-UA" b="1" dirty="0" smtClean="0"/>
              <a:t>3.Загальна профілактика </a:t>
            </a:r>
          </a:p>
          <a:p>
            <a:pPr algn="ctr">
              <a:buNone/>
            </a:pPr>
            <a:r>
              <a:rPr lang="uk-UA" dirty="0" smtClean="0"/>
              <a:t>(очищення повітря, води, ґрунту</a:t>
            </a:r>
            <a:r>
              <a:rPr lang="uk-UA" dirty="0" smtClean="0"/>
              <a:t>, продуктів харчування</a:t>
            </a:r>
            <a:r>
              <a:rPr lang="uk-UA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Класифікація пухлин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 стадіями :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 –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пухлине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обмежана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органом, з якого вона росте. Метастазів немає.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Операбельні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ІІ – пухлина не виходить за межі органа, поодинокі метастази в сусідні лімфатичні регіональні вузли.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Операбельна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але повної впевненості в радикалізмі немає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ІІІ – пухлина великих розмірів, проростає в сусідні тканини і органи. Наявні численні метастази в регіональних лімфатичних вузлах. Не підлягає радикальну оперативному лікуванню.</a:t>
            </a:r>
          </a:p>
          <a:p>
            <a:pPr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– пухлина неоперабельна, прогноз дуже негативний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	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підставі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гістогенетичному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принципу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виділено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груп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пухлин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Епітеліальні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пухлини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специфічної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локалізації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органонеспеціфічні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Пухлини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екзо-і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ендокринних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залоз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епітеліальних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покривів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органоспецифічні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Мезенхімальні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ухлини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tooltip="Пухлини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Пухлини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меланінутворюючої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тканини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Пухлини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нервової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оболонок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мозку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Пухлини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Тератоми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клінічними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показниками</a:t>
            </a:r>
            <a:r>
              <a:rPr lang="ru-RU" dirty="0" smtClean="0"/>
              <a:t>: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Відмінність доброякісних та злоякісних пухлин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344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Доброякісні пухлини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Злоякісні пухлини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Клітини</a:t>
                      </a:r>
                      <a:r>
                        <a:rPr lang="uk-UA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повторяють клітини тканини, з якої була утворена пухлина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Атипія та поліморфізм клітин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Експансивний ріст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Ріст інфільтративний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 метастазують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Метастазують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 впливають на загальний стан</a:t>
                      </a:r>
                      <a:r>
                        <a:rPr lang="uk-UA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хворого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Викликають інтоксикацію,</a:t>
                      </a:r>
                      <a:r>
                        <a:rPr lang="uk-UA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кахексію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Оточуються</a:t>
                      </a:r>
                      <a:r>
                        <a:rPr lang="uk-UA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капсулою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Не оточені капсулою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20" marR="965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Практично не викликають</a:t>
                      </a:r>
                      <a:r>
                        <a:rPr lang="uk-UA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рецидивів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20" marR="96520"/>
                </a:tc>
                <a:tc>
                  <a:txBody>
                    <a:bodyPr/>
                    <a:lstStyle/>
                    <a:p>
                      <a:r>
                        <a:rPr lang="uk-UA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Здатні викликати  рецидиви.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6520" marR="965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ОСНОВИ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TNM-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класифікації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 (tumor) 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величина і місцеве розповсюдження пухлини.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(node)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- наявність і характеристика метастазів в регіональних лімфатичних судин.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(metastasis)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- наявність віддалених метастазів.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188</TotalTime>
  <Words>541</Words>
  <Application>Microsoft Office PowerPoint</Application>
  <PresentationFormat>Экран (4:3)</PresentationFormat>
  <Paragraphs>138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Трек</vt:lpstr>
      <vt:lpstr>Національний медичний університет ім. О.О.Богомольця кафедра загальної хірургії</vt:lpstr>
      <vt:lpstr>Слайд 2</vt:lpstr>
      <vt:lpstr>Слайд 3</vt:lpstr>
      <vt:lpstr>Основні теорії походження пухлин</vt:lpstr>
      <vt:lpstr>Класифікація пухлин</vt:lpstr>
      <vt:lpstr>Слайд 6</vt:lpstr>
      <vt:lpstr>За клінічними показниками:</vt:lpstr>
      <vt:lpstr>Відмінність доброякісних та злоякісних пухлин</vt:lpstr>
      <vt:lpstr>ОСНОВИ TNM-класифікації.</vt:lpstr>
      <vt:lpstr>    tumor</vt:lpstr>
      <vt:lpstr>   Node </vt:lpstr>
      <vt:lpstr>   metastasis</vt:lpstr>
      <vt:lpstr>Класифікація онкохворих із злоякісними пухлинами </vt:lpstr>
      <vt:lpstr>Доброякісні пухлини</vt:lpstr>
      <vt:lpstr>Аденома щитоподібної залози</vt:lpstr>
      <vt:lpstr>Аденома гіпофіза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    </vt:lpstr>
      <vt:lpstr>Слайд 32</vt:lpstr>
      <vt:lpstr>Слайд 33</vt:lpstr>
      <vt:lpstr>Слайд 34</vt:lpstr>
      <vt:lpstr>Злоякісні пухлини</vt:lpstr>
      <vt:lpstr> Мікроскопічні форми раку </vt:lpstr>
      <vt:lpstr>Слайд 37</vt:lpstr>
      <vt:lpstr>Слайд 38</vt:lpstr>
      <vt:lpstr>Слайд 39</vt:lpstr>
      <vt:lpstr>Слайд 40</vt:lpstr>
      <vt:lpstr>Слайд 41</vt:lpstr>
      <vt:lpstr>Слайд 42</vt:lpstr>
      <vt:lpstr>Лікування</vt:lpstr>
      <vt:lpstr>Операції у хворих зі злоясними пухлинами</vt:lpstr>
      <vt:lpstr>Допоміжні лікувальні заходи</vt:lpstr>
      <vt:lpstr>Профілактика</vt:lpstr>
      <vt:lpstr>Профілактика злоякісних пухлин за М. КУЗіним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Національний медичний університет ім. О.О.Богомольця кафедра загальної хірургії</dc:title>
  <dc:creator>Alex</dc:creator>
  <cp:lastModifiedBy>Alex</cp:lastModifiedBy>
  <cp:revision>21</cp:revision>
  <dcterms:created xsi:type="dcterms:W3CDTF">2013-04-06T17:31:47Z</dcterms:created>
  <dcterms:modified xsi:type="dcterms:W3CDTF">2013-04-07T19:44:52Z</dcterms:modified>
</cp:coreProperties>
</file>