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9" r:id="rId14"/>
    <p:sldId id="270" r:id="rId15"/>
    <p:sldId id="271" r:id="rId16"/>
    <p:sldId id="273" r:id="rId17"/>
    <p:sldId id="275" r:id="rId18"/>
    <p:sldId id="267" r:id="rId19"/>
    <p:sldId id="26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BED7F-925E-4060-B6F1-9EC32087D331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66FA9-DB7B-46AF-BE1E-72282F55D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F4CD-247F-48E5-84B6-A993693DDCAC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BF994-B555-43EE-B3C2-F37F3E54A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6A489-D5B8-4646-8D80-A39DDF960D5C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E7E6-2E4C-44BA-BB05-A2B54491D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3E8BA-D1E4-4756-BE95-5FFEC696CFA3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A30B8-902A-4C5D-B4FD-5507515A9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D0405-B7DE-47AA-B6D0-0A3093960B7E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9F56-FF0A-41D2-B9D6-FD1737E72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37D71-C33F-4179-B7DC-5078D20B761E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BC2C2-F740-48F4-B612-B1E6212BF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7FBE-3E43-4C27-9274-1D6E67EF18FA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9177B-20D0-46AE-9C03-3BB6C146C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86DB-9982-4DAB-8490-2204E7EA1037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8E97-1680-4EC9-8C8E-6C40ABA80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40DD5-E7A6-4BC5-8495-019E61FA3C74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D5A0C-DBD1-4DF0-915F-B42F558F3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C49C7-BBC9-4BDE-A9F4-1DE2411E3BC4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554B5-A6CE-4D5D-A809-35CB8F0BD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4C5AA-BF39-42FD-BC89-E8E2B6186772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9E64-002F-4074-A38F-C8ABE3A15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CF1C-AC2A-451E-97AF-2FF71B33E5BB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F7CB1-8D3C-4927-8703-D1FC835FB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58968A-4F4A-4EFB-877C-84F7D12D8BA1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29F92E-D61D-4958-9648-2EDFB3C8F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 descr="images (3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 rot="257642">
            <a:off x="1120775" y="703263"/>
            <a:ext cx="6602413" cy="4211637"/>
          </a:xfrm>
        </p:spPr>
        <p:txBody>
          <a:bodyPr/>
          <a:lstStyle/>
          <a:p>
            <a:r>
              <a:rPr lang="ru-RU" sz="6000" b="1" smtClean="0">
                <a:latin typeface="Monotype Corsiva" pitchFamily="66" charset="0"/>
              </a:rPr>
              <a:t>Стан </a:t>
            </a:r>
            <a:r>
              <a:rPr lang="uk-UA" sz="6000" b="1" smtClean="0">
                <a:latin typeface="Monotype Corsiva" pitchFamily="66" charset="0"/>
              </a:rPr>
              <a:t>літератури </a:t>
            </a:r>
            <a:r>
              <a:rPr lang="ru-RU" sz="6000" b="1" smtClean="0">
                <a:latin typeface="Monotype Corsiva" pitchFamily="66" charset="0"/>
              </a:rPr>
              <a:t>на українських землях в 14-16 столітті. Розвиток друкарства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3" descr="загруженное (5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63" y="4187825"/>
            <a:ext cx="3500437" cy="2670175"/>
          </a:xfrm>
        </p:spPr>
      </p:pic>
      <p:pic>
        <p:nvPicPr>
          <p:cNvPr id="21506" name="Рисунок 4" descr="загруженное (4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429000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143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Monotype Corsiva" pitchFamily="66" charset="0"/>
              </a:rPr>
              <a:t>Заснування перших друкарень у Львові </a:t>
            </a:r>
            <a:r>
              <a:rPr lang="ru-RU" b="1" dirty="0" err="1" smtClean="0">
                <a:latin typeface="Monotype Corsiva" pitchFamily="66" charset="0"/>
              </a:rPr>
              <a:t>і</a:t>
            </a:r>
            <a:r>
              <a:rPr lang="ru-RU" b="1" dirty="0" smtClean="0">
                <a:latin typeface="Monotype Corsiva" pitchFamily="66" charset="0"/>
              </a:rPr>
              <a:t> Острозі припадає на час піднесення суспільно-політичного руху.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3" descr="0028-035-Bukvar-ivana-fjodorov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0"/>
            <a:ext cx="6500813" cy="3929063"/>
          </a:xfrm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3786188"/>
            <a:ext cx="8229600" cy="2500312"/>
          </a:xfrm>
        </p:spPr>
        <p:txBody>
          <a:bodyPr/>
          <a:lstStyle/>
          <a:p>
            <a:r>
              <a:rPr lang="ru-RU" b="1" smtClean="0">
                <a:latin typeface="Monotype Corsiva" pitchFamily="66" charset="0"/>
              </a:rPr>
              <a:t>Першим острозьким виданням була грецько-церковнослов’янська "Азбука" (Буквар) з датою 18 червня 1578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50"/>
          </a:xfrm>
        </p:spPr>
        <p:txBody>
          <a:bodyPr/>
          <a:lstStyle/>
          <a:p>
            <a:r>
              <a:rPr lang="ru-RU" sz="3200" b="1" smtClean="0">
                <a:latin typeface="Monotype Corsiva" pitchFamily="66" charset="0"/>
              </a:rPr>
              <a:t>Друкарня Острозької Академії була втіленням в Україні витвореного у Західній Європі типу видавничого закладу при школі вищого типу і науково-літературному гуртку книжників.</a:t>
            </a:r>
          </a:p>
        </p:txBody>
      </p:sp>
      <p:pic>
        <p:nvPicPr>
          <p:cNvPr id="2355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2428875"/>
            <a:ext cx="7000875" cy="4071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img4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69925" y="274638"/>
            <a:ext cx="7802563" cy="58515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img11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69925" y="274638"/>
            <a:ext cx="7802563" cy="585152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img13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69925" y="274638"/>
            <a:ext cx="7802563" cy="585152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3" name="Picture 7" descr="img15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69925" y="274638"/>
            <a:ext cx="7802563" cy="58515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img16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69925" y="274638"/>
            <a:ext cx="7802563" cy="58515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543425" cy="6286500"/>
          </a:xfrm>
        </p:spPr>
        <p:txBody>
          <a:bodyPr/>
          <a:lstStyle/>
          <a:p>
            <a:r>
              <a:rPr lang="ru-RU" sz="3200" b="1" smtClean="0">
                <a:latin typeface="Monotype Corsiva" pitchFamily="66" charset="0"/>
              </a:rPr>
              <a:t>Друковану книгу використовували не тільки в богослужіннях, а й для домашнього читання, у шкільному навчанні. Нерідко друки переписувалися. Все це засвідчує функціонування друкованої книги як істотного чинника культурного життя</a:t>
            </a:r>
          </a:p>
        </p:txBody>
      </p:sp>
      <p:pic>
        <p:nvPicPr>
          <p:cNvPr id="24578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29250" y="1357313"/>
            <a:ext cx="3000375" cy="4071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uk-UA" sz="8800" b="1" smtClean="0">
                <a:solidFill>
                  <a:srgbClr val="FF3399"/>
                </a:solidFill>
                <a:latin typeface="Monotype Corsiva" pitchFamily="66" charset="0"/>
              </a:rPr>
              <a:t>Дякую за увагу!</a:t>
            </a:r>
            <a:endParaRPr lang="ru-RU" sz="8800" b="1" smtClean="0">
              <a:solidFill>
                <a:srgbClr val="FF339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img9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60350"/>
            <a:ext cx="7802562" cy="5851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Содержимое 3" descr="1331321387_uspenka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0"/>
            <a:ext cx="7215187" cy="6572250"/>
          </a:xfrm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215313" cy="2225675"/>
          </a:xfrm>
        </p:spPr>
        <p:txBody>
          <a:bodyPr/>
          <a:lstStyle/>
          <a:p>
            <a:pPr algn="l"/>
            <a:r>
              <a:rPr lang="ru-RU" sz="4000" b="1" smtClean="0">
                <a:solidFill>
                  <a:srgbClr val="C00000"/>
                </a:solidFill>
                <a:latin typeface="Monotype Corsiva" pitchFamily="66" charset="0"/>
              </a:rPr>
              <a:t>        Львівсько-Успенське                    </a:t>
            </a:r>
            <a:br>
              <a:rPr lang="ru-RU" sz="4000" b="1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C00000"/>
                </a:solidFill>
                <a:latin typeface="Monotype Corsiva" pitchFamily="66" charset="0"/>
              </a:rPr>
              <a:t>           братство                              </a:t>
            </a:r>
            <a:r>
              <a:rPr lang="ru-RU" sz="5400" b="1" smtClean="0">
                <a:solidFill>
                  <a:srgbClr val="C00000"/>
                </a:solidFill>
                <a:latin typeface="Monotype Corsiva" pitchFamily="66" charset="0"/>
              </a:rPr>
              <a:t>1439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7"/>
          </a:xfrm>
        </p:spPr>
        <p:txBody>
          <a:bodyPr/>
          <a:lstStyle/>
          <a:p>
            <a:r>
              <a:rPr lang="ru-RU" sz="6000" b="1" smtClean="0">
                <a:solidFill>
                  <a:schemeClr val="bg1"/>
                </a:solidFill>
                <a:latin typeface="Monotype Corsiva" pitchFamily="66" charset="0"/>
              </a:rPr>
              <a:t>Віленсько-Кушнірське</a:t>
            </a:r>
            <a:br>
              <a:rPr lang="ru-RU" sz="6000" b="1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000" b="1" smtClean="0">
                <a:solidFill>
                  <a:schemeClr val="bg1"/>
                </a:solidFill>
                <a:latin typeface="Monotype Corsiva" pitchFamily="66" charset="0"/>
              </a:rPr>
              <a:t> 1458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1785938"/>
            <a:ext cx="6572250" cy="4429125"/>
          </a:xfrm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500187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  <a:t>Освіта — найкраща зброя для захисту своєї віри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Содержимое 5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6643687" cy="5726112"/>
          </a:xfrm>
        </p:spPr>
        <p:txBody>
          <a:bodyPr/>
          <a:lstStyle/>
          <a:p>
            <a:r>
              <a:rPr lang="ru-RU" b="1" smtClean="0">
                <a:latin typeface="Monotype Corsiva" pitchFamily="66" charset="0"/>
              </a:rPr>
              <a:t>"Навчати й любити </a:t>
            </a:r>
            <a:br>
              <a:rPr lang="ru-RU" b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>всіх дітей однаково" —</a:t>
            </a:r>
            <a:br>
              <a:rPr lang="ru-RU" b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> ось заповідь педагогів </a:t>
            </a:r>
            <a:br>
              <a:rPr lang="ru-RU" b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>братських шкіл.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50" cy="2082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smtClean="0">
                <a:latin typeface="Monotype Corsiva" pitchFamily="66" charset="0"/>
              </a:rPr>
              <a:t>Учні  оволодівали програмою "семи вільних наук", яка поділялася на тривіум (граматика, діалектика (логіка), риторика) і квадривіум (музика, арифметика, геометрія, астрономія). </a:t>
            </a:r>
          </a:p>
        </p:txBody>
      </p:sp>
      <p:pic>
        <p:nvPicPr>
          <p:cNvPr id="1843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2571750"/>
            <a:ext cx="4857750" cy="3929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5186363" cy="6143625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  <a:latin typeface="Monotype Corsiva" pitchFamily="66" charset="0"/>
              </a:rPr>
              <a:t>Окремі братські школи переросли у вищі навчальні заклади, як, наприклад, Киево-Могилянська Академія</a:t>
            </a:r>
          </a:p>
        </p:txBody>
      </p:sp>
      <p:pic>
        <p:nvPicPr>
          <p:cNvPr id="19458" name="Содержимое 3" descr="mohyl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286500" y="500063"/>
            <a:ext cx="2571750" cy="2786062"/>
          </a:xfrm>
        </p:spPr>
      </p:pic>
      <p:pic>
        <p:nvPicPr>
          <p:cNvPr id="19459" name="Рисунок 4" descr="загруженное (3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4000500"/>
            <a:ext cx="2714625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000625" y="1857375"/>
            <a:ext cx="3786188" cy="3071813"/>
          </a:xfrm>
        </p:spPr>
        <p:txBody>
          <a:bodyPr/>
          <a:lstStyle/>
          <a:p>
            <a:r>
              <a:rPr lang="ru-RU" sz="6600" b="1" smtClean="0">
                <a:solidFill>
                  <a:srgbClr val="C00000"/>
                </a:solidFill>
                <a:latin typeface="Monotype Corsiva" pitchFamily="66" charset="0"/>
              </a:rPr>
              <a:t>Розвиток друкарства</a:t>
            </a:r>
            <a:endParaRPr lang="ru-RU" sz="660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148</Words>
  <PresentationFormat>Экран (4:3)</PresentationFormat>
  <Paragraphs>13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Calibri</vt:lpstr>
      <vt:lpstr>Arial</vt:lpstr>
      <vt:lpstr>Monotype Corsiva</vt:lpstr>
      <vt:lpstr>Тема Office</vt:lpstr>
      <vt:lpstr>Стан літератури на українських землях в 14-16 столітті. Розвиток друкарства</vt:lpstr>
      <vt:lpstr>Слайд 2</vt:lpstr>
      <vt:lpstr>        Львівсько-Успенське                                братство                              1439</vt:lpstr>
      <vt:lpstr>Віленсько-Кушнірське  1458 р.</vt:lpstr>
      <vt:lpstr>Освіта — найкраща зброя для захисту своєї віри</vt:lpstr>
      <vt:lpstr>"Навчати й любити  всіх дітей однаково" —  ось заповідь педагогів  братських шкіл.</vt:lpstr>
      <vt:lpstr>Учні  оволодівали програмою "семи вільних наук", яка поділялася на тривіум (граматика, діалектика (логіка), риторика) і квадривіум (музика, арифметика, геометрія, астрономія). </vt:lpstr>
      <vt:lpstr>Окремі братські школи переросли у вищі навчальні заклади, як, наприклад, Киево-Могилянська Академія</vt:lpstr>
      <vt:lpstr>Розвиток друкарства</vt:lpstr>
      <vt:lpstr>Заснування перших друкарень у Львові і Острозі припадає на час піднесення суспільно-політичного руху. </vt:lpstr>
      <vt:lpstr>Першим острозьким виданням була грецько-церковнослов’янська "Азбука" (Буквар) з датою 18 червня 1578 р.</vt:lpstr>
      <vt:lpstr>Друкарня Острозької Академії була втіленням в Україні витвореного у Західній Європі типу видавничого закладу при школі вищого типу і науково-літературному гуртку книжників.</vt:lpstr>
      <vt:lpstr>Слайд 13</vt:lpstr>
      <vt:lpstr>Слайд 14</vt:lpstr>
      <vt:lpstr>Слайд 15</vt:lpstr>
      <vt:lpstr>Слайд 16</vt:lpstr>
      <vt:lpstr>Слайд 17</vt:lpstr>
      <vt:lpstr>Друковану книгу використовували не тільки в богослужіннях, а й для домашнього читання, у шкільному навчанні. Нерідко друки переписувалися. Все це засвідчує функціонування друкованої книги як істотного чинника культурного життя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 освіти на українських землях 14-16 століття. Розвиток друкарства</dc:title>
  <dc:creator>Иосиф</dc:creator>
  <cp:lastModifiedBy>1</cp:lastModifiedBy>
  <cp:revision>11</cp:revision>
  <dcterms:created xsi:type="dcterms:W3CDTF">2014-10-10T14:38:22Z</dcterms:created>
  <dcterms:modified xsi:type="dcterms:W3CDTF">2014-10-10T18:58:55Z</dcterms:modified>
</cp:coreProperties>
</file>