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FE886C-9CA4-438B-B436-AF74B46B8E43}" type="datetimeFigureOut">
              <a:rPr lang="uk-UA" smtClean="0"/>
              <a:pPr/>
              <a:t>17.05.2017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CD90C8-F047-4F28-841F-57B5B6E5DA8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andex.ua/images/search?source=wiz&amp;img_url=https://curtisdward.files.wordpress.com/2014/03/saint_catherines_monastery_mount_sinai-book-codex_sinaiticus-hd.jpg&amp;p=2&amp;text=%D1%84%D0%BE%D1%82%D0%BE%20%D0%B1%D1%96%D0%B1%D0%BB%D1%96%D1%97&amp;noreask=1&amp;pos=80&amp;rpt=simage&amp;lr=143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786190"/>
            <a:ext cx="4429156" cy="2500330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Підготувала :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учениця 8-А класу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Борщівської </a:t>
            </a:r>
            <a:r>
              <a:rPr lang="uk-UA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ЗОШ </a:t>
            </a:r>
            <a:r>
              <a:rPr lang="uk-UA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І-ІІІ</a:t>
            </a:r>
            <a:r>
              <a:rPr lang="uk-UA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ст.№1</a:t>
            </a:r>
          </a:p>
          <a:p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Магус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Ірина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62966" cy="2986328"/>
          </a:xfrm>
        </p:spPr>
        <p:txBody>
          <a:bodyPr/>
          <a:lstStyle/>
          <a:p>
            <a:r>
              <a:rPr lang="uk-UA" sz="7200" dirty="0" smtClean="0">
                <a:solidFill>
                  <a:schemeClr val="tx2">
                    <a:lumMod val="75000"/>
                  </a:schemeClr>
                </a:solidFill>
              </a:rPr>
              <a:t>Біблія.</a:t>
            </a:r>
            <a:br>
              <a:rPr lang="uk-UA" sz="7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7200" dirty="0" smtClean="0">
                <a:solidFill>
                  <a:schemeClr val="tx2">
                    <a:lumMod val="75000"/>
                  </a:schemeClr>
                </a:solidFill>
              </a:rPr>
              <a:t> Все про Біблію</a:t>
            </a:r>
            <a:endParaRPr lang="uk-UA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1143008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Продовження Нового Заповіту</a:t>
            </a:r>
            <a:endParaRPr lang="uk-UA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643050"/>
            <a:ext cx="7924800" cy="4500594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перші</a:t>
            </a:r>
            <a:r>
              <a:rPr lang="ru-RU" dirty="0" smtClean="0"/>
              <a:t> три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Християнської</a:t>
            </a:r>
            <a:r>
              <a:rPr lang="ru-RU" dirty="0" smtClean="0"/>
              <a:t> Церкви, </a:t>
            </a:r>
            <a:r>
              <a:rPr lang="ru-RU" dirty="0" err="1" smtClean="0"/>
              <a:t>християни</a:t>
            </a:r>
            <a:r>
              <a:rPr lang="ru-RU" dirty="0" smtClean="0"/>
              <a:t>, схоже, не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загальновизнаного</a:t>
            </a:r>
            <a:r>
              <a:rPr lang="ru-RU" dirty="0" smtClean="0"/>
              <a:t> </a:t>
            </a:r>
            <a:r>
              <a:rPr lang="ru-RU" dirty="0" err="1" smtClean="0"/>
              <a:t>Новозавітнього</a:t>
            </a:r>
            <a:r>
              <a:rPr lang="ru-RU" dirty="0" smtClean="0"/>
              <a:t> канону. </a:t>
            </a:r>
            <a:r>
              <a:rPr lang="ru-RU" dirty="0" err="1" smtClean="0"/>
              <a:t>Новозавітній</a:t>
            </a:r>
            <a:r>
              <a:rPr lang="ru-RU" dirty="0" smtClean="0"/>
              <a:t> канон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викладений</a:t>
            </a:r>
            <a:r>
              <a:rPr lang="ru-RU" dirty="0" smtClean="0"/>
              <a:t> </a:t>
            </a:r>
            <a:r>
              <a:rPr lang="ru-RU" dirty="0" err="1" smtClean="0"/>
              <a:t>Афанасієм</a:t>
            </a:r>
            <a:r>
              <a:rPr lang="ru-RU" dirty="0" smtClean="0"/>
              <a:t>, </a:t>
            </a:r>
            <a:r>
              <a:rPr lang="ru-RU" dirty="0" err="1" smtClean="0"/>
              <a:t>єпископом</a:t>
            </a:r>
            <a:r>
              <a:rPr lang="ru-RU" dirty="0" smtClean="0"/>
              <a:t> </a:t>
            </a:r>
            <a:r>
              <a:rPr lang="ru-RU" dirty="0" err="1" smtClean="0"/>
              <a:t>Александрії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367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листі</a:t>
            </a:r>
            <a:r>
              <a:rPr lang="ru-RU" dirty="0" smtClean="0"/>
              <a:t> </a:t>
            </a:r>
            <a:r>
              <a:rPr lang="ru-RU" dirty="0" err="1" smtClean="0"/>
              <a:t>написаному</a:t>
            </a:r>
            <a:r>
              <a:rPr lang="ru-RU" dirty="0" smtClean="0"/>
              <a:t> церквам в </a:t>
            </a:r>
            <a:r>
              <a:rPr lang="ru-RU" dirty="0" err="1" smtClean="0"/>
              <a:t>Єгипті</a:t>
            </a:r>
            <a:r>
              <a:rPr lang="ru-RU" dirty="0" smtClean="0"/>
              <a:t>. До того часу канон став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сталим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   Таким чином </a:t>
            </a:r>
            <a:r>
              <a:rPr lang="ru-RU" dirty="0" err="1" smtClean="0"/>
              <a:t>затвердження</a:t>
            </a:r>
            <a:r>
              <a:rPr lang="ru-RU" dirty="0" smtClean="0"/>
              <a:t> канону </a:t>
            </a:r>
            <a:r>
              <a:rPr lang="ru-RU" dirty="0" err="1" smtClean="0"/>
              <a:t>Вселенським</a:t>
            </a:r>
            <a:r>
              <a:rPr lang="ru-RU" dirty="0" smtClean="0"/>
              <a:t> Собором стало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формальним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визнанням</a:t>
            </a:r>
            <a:r>
              <a:rPr lang="ru-RU" dirty="0" smtClean="0"/>
              <a:t>, а не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відбором</a:t>
            </a:r>
            <a:r>
              <a:rPr lang="ru-RU" dirty="0" smtClean="0"/>
              <a:t> книг,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включити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сам Бог </a:t>
            </a:r>
            <a:r>
              <a:rPr lang="ru-RU" dirty="0" err="1" smtClean="0"/>
              <a:t>діяв</a:t>
            </a:r>
            <a:r>
              <a:rPr lang="ru-RU" dirty="0" smtClean="0"/>
              <a:t> через </a:t>
            </a:r>
            <a:r>
              <a:rPr lang="ru-RU" dirty="0" err="1" smtClean="0"/>
              <a:t>вірних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людей, </a:t>
            </a:r>
            <a:r>
              <a:rPr lang="ru-RU" dirty="0" err="1" smtClean="0"/>
              <a:t>скеровуючи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стадіях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священних</a:t>
            </a:r>
            <a:r>
              <a:rPr lang="ru-RU" dirty="0" smtClean="0"/>
              <a:t> книг,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повній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викладають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волю для людей.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2857488" y="1928802"/>
            <a:ext cx="1857388" cy="21431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http://tainy.net/wp-content/uploads/2012/12/4427030_larg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929618" cy="569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929190" y="2285992"/>
            <a:ext cx="1857388" cy="35719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http://uk.shram.kiev.ua/img/fun/codex-gigas/BYS4a6412_codex_gigas-1280x87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643866" cy="56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2500306"/>
            <a:ext cx="2071702" cy="571504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http://otkritka.my-clubs.ru/cards_alb/7727/351903/img/img_a491b7a70af490e2f070cf5a1a30e38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786742" cy="59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924800" cy="1000132"/>
          </a:xfrm>
        </p:spPr>
        <p:txBody>
          <a:bodyPr/>
          <a:lstStyle/>
          <a:p>
            <a:r>
              <a:rPr lang="uk-UA" smtClean="0">
                <a:solidFill>
                  <a:schemeClr val="accent6">
                    <a:lumMod val="75000"/>
                  </a:schemeClr>
                </a:solidFill>
              </a:rPr>
              <a:t>               Висновок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643050"/>
            <a:ext cx="7924800" cy="428628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 наші дні необхідно, щоб у викладанні Закону Божого мали місце елементи апологетики (захисту віри), що раніше, за усталеного і твердого способу життя, не було потрібно.</a:t>
            </a:r>
            <a:endParaRPr lang="uk-UA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86314" y="1525892"/>
            <a:ext cx="71438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5720" y="642918"/>
            <a:ext cx="5429288" cy="457203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9322" y="357166"/>
            <a:ext cx="2771780" cy="5705484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Слово «Біблія» - грецьке, воно означає – «книги». Але якщо трохи заглибитись  у значення цього слова, то виявиться, що в основі його лежить географічна назва – найменування стародавнього сирійського міста (греки звали його </a:t>
            </a:r>
            <a:r>
              <a:rPr lang="uk-UA" sz="2000" dirty="0" err="1" smtClean="0">
                <a:solidFill>
                  <a:srgbClr val="FFFF00"/>
                </a:solidFill>
              </a:rPr>
              <a:t>Библос</a:t>
            </a:r>
            <a:r>
              <a:rPr lang="uk-UA" sz="2000" dirty="0" smtClean="0">
                <a:solidFill>
                  <a:srgbClr val="FFFF00"/>
                </a:solidFill>
              </a:rPr>
              <a:t>).  </a:t>
            </a:r>
            <a:r>
              <a:rPr lang="uk-UA" sz="2000" dirty="0" smtClean="0"/>
              <a:t> 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hlinkClick r:id="rId2"/>
              </a:rPr>
              <a:t/>
            </a:r>
            <a:br>
              <a:rPr lang="uk-UA" dirty="0">
                <a:hlinkClick r:id="rId2"/>
              </a:rPr>
            </a:br>
            <a:endParaRPr lang="uk-UA" dirty="0">
              <a:hlinkClick r:id="rId2"/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  <a:hlinkClick r:id="rId2"/>
              </a:rPr>
              <a:t>  </a:t>
            </a:r>
            <a:endParaRPr kumimoji="0" lang="uk-UA" sz="12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cs typeface="Arial" pitchFamily="34" charset="0"/>
              </a:rPr>
              <a:t>7</a:t>
            </a:r>
            <a:r>
              <a:rPr kumimoji="0" lang="uk-UA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cs typeface="Arial" pitchFamily="34" charset="0"/>
                <a:hlinkClick r:id="rId2"/>
              </a:rPr>
              <a:t>00×466</a:t>
            </a:r>
            <a:endParaRPr kumimoji="0" lang="uk-U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cs typeface="Arial" pitchFamily="34" charset="0"/>
              </a:rPr>
            </a:br>
            <a:endParaRPr kumimoji="0" 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1026" name="Picture 2" descr="&amp;quot;Фото&amp;quot; 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538999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gazetaprotestant.ru/wp-content/uploads/2015/06/%D0%B1%D0%B8%D0%B1%D0%BB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900" y="1524000"/>
            <a:ext cx="81221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Біблія – світло спасіння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унил Иосиф Бхопал со своей рукописной Библией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    Найбільша рукописна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іблія.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924800" cy="1143008"/>
          </a:xfrm>
        </p:spPr>
        <p:txBody>
          <a:bodyPr/>
          <a:lstStyle/>
          <a:p>
            <a:r>
              <a:rPr lang="uk-UA" dirty="0" smtClean="0"/>
              <a:t>            </a:t>
            </a:r>
            <a:r>
              <a:rPr lang="uk-UA" dirty="0" smtClean="0">
                <a:solidFill>
                  <a:srgbClr val="FFFF00"/>
                </a:solidFill>
              </a:rPr>
              <a:t>Старий Заповіт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571612"/>
            <a:ext cx="7924800" cy="437198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 </a:t>
            </a:r>
            <a:r>
              <a:rPr lang="ru-RU" sz="2400" dirty="0" err="1" smtClean="0">
                <a:solidFill>
                  <a:srgbClr val="FFFF00"/>
                </a:solidFill>
              </a:rPr>
              <a:t>Старий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Заповіт</a:t>
            </a:r>
            <a:r>
              <a:rPr lang="ru-RU" sz="2400" dirty="0" smtClean="0"/>
              <a:t> </a:t>
            </a:r>
            <a:r>
              <a:rPr lang="ru-RU" sz="2400" dirty="0" err="1" smtClean="0"/>
              <a:t>або</a:t>
            </a:r>
            <a:r>
              <a:rPr lang="ru-RU" sz="2400" dirty="0" smtClean="0"/>
              <a:t> </a:t>
            </a:r>
            <a:r>
              <a:rPr lang="ru-RU" sz="2400" dirty="0" err="1" smtClean="0">
                <a:solidFill>
                  <a:srgbClr val="FFFF00"/>
                </a:solidFill>
              </a:rPr>
              <a:t>Старий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Завіт</a:t>
            </a:r>
            <a:r>
              <a:rPr lang="ru-RU" sz="2400" dirty="0" smtClean="0"/>
              <a:t> — перша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по </a:t>
            </a:r>
            <a:r>
              <a:rPr lang="ru-RU" sz="2400" dirty="0" err="1" smtClean="0"/>
              <a:t>обсягу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четвертих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Біблії</a:t>
            </a:r>
            <a:r>
              <a:rPr lang="ru-RU" sz="2400" dirty="0" smtClean="0"/>
              <a:t>. </a:t>
            </a:r>
            <a:r>
              <a:rPr lang="ru-RU" sz="2400" dirty="0" err="1" smtClean="0"/>
              <a:t>Старий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нараховує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50 книг у </a:t>
            </a:r>
            <a:r>
              <a:rPr lang="ru-RU" sz="2400" dirty="0" err="1" smtClean="0">
                <a:solidFill>
                  <a:srgbClr val="002060"/>
                </a:solidFill>
              </a:rPr>
              <a:t>православних</a:t>
            </a:r>
            <a:r>
              <a:rPr lang="ru-RU" sz="2400" dirty="0" smtClean="0">
                <a:solidFill>
                  <a:srgbClr val="002060"/>
                </a:solidFill>
              </a:rPr>
              <a:t>, 45 у </a:t>
            </a:r>
            <a:r>
              <a:rPr lang="ru-RU" sz="2400" dirty="0" err="1" smtClean="0">
                <a:solidFill>
                  <a:srgbClr val="002060"/>
                </a:solidFill>
              </a:rPr>
              <a:t>католиків</a:t>
            </a:r>
            <a:r>
              <a:rPr lang="ru-RU" sz="2400" dirty="0" smtClean="0">
                <a:solidFill>
                  <a:srgbClr val="002060"/>
                </a:solidFill>
              </a:rPr>
              <a:t>, та 39 у </a:t>
            </a:r>
            <a:r>
              <a:rPr lang="ru-RU" sz="2400" dirty="0" err="1" smtClean="0">
                <a:solidFill>
                  <a:srgbClr val="002060"/>
                </a:solidFill>
              </a:rPr>
              <a:t>протестантів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написаних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староєврейською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. У них </a:t>
            </a:r>
            <a:r>
              <a:rPr lang="ru-RU" sz="2400" dirty="0" err="1" smtClean="0"/>
              <a:t>розповідається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, </a:t>
            </a:r>
            <a:r>
              <a:rPr lang="ru-RU" sz="2400" dirty="0" err="1" smtClean="0"/>
              <a:t>гріхопадіння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взаємини</a:t>
            </a:r>
            <a:r>
              <a:rPr lang="ru-RU" sz="2400" dirty="0" smtClean="0"/>
              <a:t> Бога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вибраним</a:t>
            </a:r>
            <a:r>
              <a:rPr lang="ru-RU" sz="2400" dirty="0" smtClean="0"/>
              <a:t> ним народом </a:t>
            </a:r>
            <a:r>
              <a:rPr lang="ru-RU" sz="2400" dirty="0" err="1" smtClean="0"/>
              <a:t>Ізраїлю</a:t>
            </a:r>
            <a:r>
              <a:rPr lang="ru-RU" sz="2400" dirty="0" smtClean="0"/>
              <a:t>. Через увесь </a:t>
            </a:r>
            <a:r>
              <a:rPr lang="ru-RU" sz="2400" dirty="0" err="1" smtClean="0"/>
              <a:t>Старий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Заповіт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простежується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обіцянка</a:t>
            </a:r>
            <a:r>
              <a:rPr lang="ru-RU" sz="2400" dirty="0" smtClean="0"/>
              <a:t> Бога </a:t>
            </a:r>
            <a:r>
              <a:rPr lang="ru-RU" sz="2400" dirty="0" err="1" smtClean="0"/>
              <a:t>відновити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посередництвом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Месії</a:t>
            </a:r>
            <a:r>
              <a:rPr lang="ru-RU" sz="2400" dirty="0" smtClean="0"/>
              <a:t> (спасителя) </a:t>
            </a:r>
            <a:r>
              <a:rPr lang="ru-RU" sz="2400" dirty="0" err="1" smtClean="0"/>
              <a:t>зруйновані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гріхом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Богом.</a:t>
            </a:r>
            <a:endParaRPr lang="uk-U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0042"/>
            <a:ext cx="7924800" cy="107157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       Новий Заповіт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57364"/>
            <a:ext cx="7924800" cy="4086236"/>
          </a:xfrm>
        </p:spPr>
        <p:txBody>
          <a:bodyPr>
            <a:normAutofit lnSpcReduction="10000"/>
          </a:bodyPr>
          <a:lstStyle/>
          <a:p>
            <a:r>
              <a:rPr lang="vi-VN" sz="2400" dirty="0" smtClean="0"/>
              <a:t> Новий Заповіт — друга частина Біблії, що містить у собі </a:t>
            </a:r>
            <a:r>
              <a:rPr lang="vi-VN" sz="2400" dirty="0" smtClean="0">
                <a:solidFill>
                  <a:srgbClr val="7030A0"/>
                </a:solidFill>
              </a:rPr>
              <a:t>27 книг. </a:t>
            </a:r>
            <a:r>
              <a:rPr lang="vi-VN" sz="2400" dirty="0" smtClean="0"/>
              <a:t>У Новому Заповіті розповідається про прихід на землю Месії (Христа) від Бога, Сина Божого, щоби він помер за людей і таким чином відкупив їх (від успадкованого ними від першого чоловіка Адама, та його дружини, Єви) гріха (про що розповідається і у Старому Заповіті). Будучи на землі, і проповідуючи про Небесне Царство Боже, Ісус (Месія) вибрав дванадцять апостолів (один з яких зрадив його) і доручив їм поширювати його вчення по цілому (знаному в той час) світі.</a:t>
            </a:r>
            <a:br>
              <a:rPr lang="vi-VN" sz="2400" dirty="0" smtClean="0"/>
            </a:br>
            <a:endParaRPr lang="vi-VN" sz="2400" dirty="0" smtClean="0"/>
          </a:p>
          <a:p>
            <a:endParaRPr lang="vi-V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3870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Євангелії</a:t>
            </a:r>
            <a:r>
              <a:rPr lang="ru-RU" dirty="0" smtClean="0"/>
              <a:t> у Новому </a:t>
            </a:r>
            <a:r>
              <a:rPr lang="ru-RU" dirty="0" err="1" smtClean="0"/>
              <a:t>Заповіті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книги, де </a:t>
            </a:r>
            <a:r>
              <a:rPr lang="ru-RU" dirty="0" err="1" smtClean="0"/>
              <a:t>розповідається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про </a:t>
            </a:r>
            <a:r>
              <a:rPr lang="ru-RU" dirty="0" err="1" smtClean="0"/>
              <a:t>виникнення</a:t>
            </a:r>
            <a:r>
              <a:rPr lang="ru-RU" dirty="0" smtClean="0"/>
              <a:t> та </a:t>
            </a:r>
            <a:r>
              <a:rPr lang="ru-RU" dirty="0" err="1" smtClean="0"/>
              <a:t>існування</a:t>
            </a:r>
            <a:r>
              <a:rPr lang="ru-RU" dirty="0" smtClean="0"/>
              <a:t> перших </a:t>
            </a:r>
            <a:r>
              <a:rPr lang="ru-RU" dirty="0" err="1" smtClean="0"/>
              <a:t>общини</a:t>
            </a:r>
            <a:r>
              <a:rPr lang="ru-RU" dirty="0" smtClean="0"/>
              <a:t> </a:t>
            </a:r>
            <a:r>
              <a:rPr lang="ru-RU" dirty="0" err="1" smtClean="0"/>
              <a:t>християнства</a:t>
            </a:r>
            <a:r>
              <a:rPr lang="ru-RU" dirty="0" smtClean="0"/>
              <a:t>. </a:t>
            </a:r>
            <a:r>
              <a:rPr lang="ru-RU" dirty="0" err="1" smtClean="0"/>
              <a:t>Апостоли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посланнях</a:t>
            </a:r>
            <a:r>
              <a:rPr lang="ru-RU" dirty="0" smtClean="0"/>
              <a:t> (листах) до </a:t>
            </a:r>
            <a:r>
              <a:rPr lang="ru-RU" dirty="0" err="1" smtClean="0"/>
              <a:t>церков</a:t>
            </a:r>
            <a:r>
              <a:rPr lang="ru-RU" dirty="0" smtClean="0"/>
              <a:t> </a:t>
            </a:r>
            <a:r>
              <a:rPr lang="ru-RU" dirty="0" err="1" smtClean="0"/>
              <a:t>навчають</a:t>
            </a:r>
            <a:r>
              <a:rPr lang="ru-RU" dirty="0" smtClean="0"/>
              <a:t> </a:t>
            </a:r>
            <a:r>
              <a:rPr lang="ru-RU" dirty="0" err="1" smtClean="0"/>
              <a:t>то́му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́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для </a:t>
            </a:r>
            <a:r>
              <a:rPr lang="ru-RU" dirty="0" err="1" smtClean="0"/>
              <a:t>спасіння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поради</a:t>
            </a:r>
            <a:r>
              <a:rPr lang="ru-RU" dirty="0" smtClean="0"/>
              <a:t> для </a:t>
            </a:r>
            <a:r>
              <a:rPr lang="ru-RU" dirty="0" err="1" smtClean="0"/>
              <a:t>повсякденного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   </a:t>
            </a:r>
            <a:r>
              <a:rPr lang="ru-RU" dirty="0" err="1" smtClean="0"/>
              <a:t>Остання</a:t>
            </a:r>
            <a:r>
              <a:rPr lang="ru-RU" dirty="0" smtClean="0"/>
              <a:t> книга Нового </a:t>
            </a:r>
            <a:r>
              <a:rPr lang="ru-RU" dirty="0" err="1" smtClean="0"/>
              <a:t>Заповіту</a:t>
            </a:r>
            <a:r>
              <a:rPr lang="ru-RU" dirty="0" smtClean="0"/>
              <a:t>: </a:t>
            </a:r>
            <a:r>
              <a:rPr lang="ru-RU" dirty="0" err="1" smtClean="0"/>
              <a:t>Об'явлення</a:t>
            </a:r>
            <a:r>
              <a:rPr lang="ru-RU" dirty="0" smtClean="0"/>
              <a:t> — </a:t>
            </a:r>
            <a:r>
              <a:rPr lang="ru-RU" dirty="0" err="1" smtClean="0"/>
              <a:t>символічною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розповідає</a:t>
            </a:r>
            <a:r>
              <a:rPr lang="ru-RU" dirty="0" smtClean="0"/>
              <a:t> про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прихід</a:t>
            </a:r>
            <a:r>
              <a:rPr lang="ru-RU" dirty="0" smtClean="0"/>
              <a:t> Христа на землю в </a:t>
            </a:r>
            <a:r>
              <a:rPr lang="ru-RU" dirty="0" err="1" smtClean="0"/>
              <a:t>якості</a:t>
            </a:r>
            <a:r>
              <a:rPr lang="ru-RU" dirty="0" smtClean="0"/>
              <a:t> Царя </a:t>
            </a:r>
            <a:r>
              <a:rPr lang="ru-RU" dirty="0" err="1" smtClean="0"/>
              <a:t>Божого</a:t>
            </a:r>
            <a:r>
              <a:rPr lang="ru-RU" dirty="0" smtClean="0"/>
              <a:t> Небесного Царства; про кару для тих, </a:t>
            </a:r>
            <a:r>
              <a:rPr lang="ru-RU" dirty="0" err="1" smtClean="0"/>
              <a:t>хто</a:t>
            </a:r>
            <a:r>
              <a:rPr lang="ru-RU" dirty="0" smtClean="0"/>
              <a:t> не </a:t>
            </a:r>
            <a:r>
              <a:rPr lang="ru-RU" dirty="0" err="1" smtClean="0"/>
              <a:t>повірив</a:t>
            </a:r>
            <a:r>
              <a:rPr lang="ru-RU" dirty="0" smtClean="0"/>
              <a:t> у Христа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виконував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волю; про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співцарів</a:t>
            </a:r>
            <a:r>
              <a:rPr lang="ru-RU" dirty="0" smtClean="0"/>
              <a:t>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царстві</a:t>
            </a:r>
            <a:r>
              <a:rPr lang="ru-RU" dirty="0" smtClean="0"/>
              <a:t>, </a:t>
            </a:r>
            <a:r>
              <a:rPr lang="ru-RU" dirty="0" err="1" smtClean="0"/>
              <a:t>правлячих</a:t>
            </a:r>
            <a:r>
              <a:rPr lang="ru-RU" dirty="0" smtClean="0"/>
              <a:t> над </a:t>
            </a:r>
            <a:r>
              <a:rPr lang="ru-RU" dirty="0" err="1" smtClean="0"/>
              <a:t>підданими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; про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збудоване</a:t>
            </a:r>
            <a:r>
              <a:rPr lang="ru-RU" dirty="0" smtClean="0"/>
              <a:t> Богом; про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роспустниці</a:t>
            </a:r>
            <a:r>
              <a:rPr lang="ru-RU" dirty="0" smtClean="0"/>
              <a:t>, названою «Вавилон Великий», </a:t>
            </a:r>
            <a:r>
              <a:rPr lang="ru-RU" dirty="0" err="1" smtClean="0"/>
              <a:t>символічним</a:t>
            </a:r>
            <a:r>
              <a:rPr lang="ru-RU" dirty="0" smtClean="0"/>
              <a:t> </a:t>
            </a:r>
            <a:r>
              <a:rPr lang="ru-RU" dirty="0" err="1" smtClean="0"/>
              <a:t>звіром</a:t>
            </a:r>
            <a:r>
              <a:rPr lang="ru-RU" dirty="0" smtClean="0"/>
              <a:t>; про </a:t>
            </a:r>
            <a:r>
              <a:rPr lang="ru-RU" dirty="0" err="1" smtClean="0"/>
              <a:t>війну</a:t>
            </a:r>
            <a:r>
              <a:rPr lang="ru-RU" dirty="0" smtClean="0"/>
              <a:t> Бога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земними</a:t>
            </a:r>
            <a:r>
              <a:rPr lang="ru-RU" dirty="0" smtClean="0"/>
              <a:t> царями — Армагеддон, </a:t>
            </a:r>
            <a:r>
              <a:rPr lang="ru-RU" dirty="0" err="1" smtClean="0"/>
              <a:t>провокуємі</a:t>
            </a:r>
            <a:r>
              <a:rPr lang="ru-RU" dirty="0" smtClean="0"/>
              <a:t> </a:t>
            </a:r>
            <a:r>
              <a:rPr lang="ru-RU" dirty="0" err="1" smtClean="0"/>
              <a:t>Божим</a:t>
            </a:r>
            <a:r>
              <a:rPr lang="ru-RU" dirty="0" smtClean="0"/>
              <a:t> ворогом — </a:t>
            </a:r>
            <a:r>
              <a:rPr lang="ru-RU" dirty="0" err="1" smtClean="0"/>
              <a:t>Дияволом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42996"/>
          </a:xfrm>
        </p:spPr>
        <p:txBody>
          <a:bodyPr/>
          <a:lstStyle/>
          <a:p>
            <a:r>
              <a:rPr lang="uk-UA" dirty="0" smtClean="0"/>
              <a:t>                   </a:t>
            </a:r>
            <a:r>
              <a:rPr lang="uk-UA" dirty="0" smtClean="0">
                <a:solidFill>
                  <a:srgbClr val="7030A0"/>
                </a:solidFill>
              </a:rPr>
              <a:t>Новий Заповіт</a:t>
            </a:r>
            <a:endParaRPr lang="uk-U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924800" cy="785818"/>
          </a:xfrm>
        </p:spPr>
        <p:txBody>
          <a:bodyPr/>
          <a:lstStyle/>
          <a:p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</a:rPr>
              <a:t>Продовження Старого заповіту</a:t>
            </a:r>
            <a:endParaRPr lang="uk-UA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071546"/>
            <a:ext cx="7924800" cy="4872054"/>
          </a:xfrm>
        </p:spPr>
        <p:txBody>
          <a:bodyPr>
            <a:noAutofit/>
          </a:bodyPr>
          <a:lstStyle/>
          <a:p>
            <a:r>
              <a:rPr lang="uk-UA" sz="2400" dirty="0" smtClean="0"/>
              <a:t>Більшість вчених вважає, що книги Старого Заповіту створювались або складались у період між 12-м та 2-м століттями до </a:t>
            </a:r>
            <a:r>
              <a:rPr lang="uk-UA" sz="2400" dirty="0" err="1" smtClean="0"/>
              <a:t>н.е</a:t>
            </a:r>
            <a:r>
              <a:rPr lang="uk-UA" sz="2400" dirty="0" smtClean="0"/>
              <a:t>, тобто до народження Ісуса Христа. Основою формування канону Старого Заповіту служили перекладені з єврейської мови грецькі тексти </a:t>
            </a:r>
            <a:r>
              <a:rPr lang="uk-UA" sz="2400" dirty="0" err="1" smtClean="0"/>
              <a:t>Септуаґінти</a:t>
            </a:r>
            <a:r>
              <a:rPr lang="uk-UA" sz="2400" dirty="0" smtClean="0"/>
              <a:t> (2 ст. до н.е.), а пізніше латинський переклад </a:t>
            </a:r>
            <a:r>
              <a:rPr lang="uk-UA" sz="2400" dirty="0" err="1" smtClean="0"/>
              <a:t>Вульґати</a:t>
            </a:r>
            <a:r>
              <a:rPr lang="uk-UA" sz="2400" dirty="0" smtClean="0"/>
              <a:t> (4 ст. н.е.). Канон Старого Заповіту має деякі відмінності у різних християнських конфесій. Всі конфесії визнають єврейський канон, що містить 39 книг (т. </a:t>
            </a:r>
            <a:r>
              <a:rPr lang="uk-UA" sz="2400" dirty="0" err="1" smtClean="0"/>
              <a:t>зв</a:t>
            </a:r>
            <a:r>
              <a:rPr lang="uk-UA" sz="2400" dirty="0" smtClean="0"/>
              <a:t>. «</a:t>
            </a:r>
            <a:r>
              <a:rPr lang="uk-UA" sz="2400" dirty="0" err="1" smtClean="0"/>
              <a:t>протоканонічні</a:t>
            </a:r>
            <a:r>
              <a:rPr lang="uk-UA" sz="2400" dirty="0" smtClean="0"/>
              <a:t> книги»), православні та католицькі видання включають також одинадцять </a:t>
            </a:r>
            <a:r>
              <a:rPr lang="uk-UA" sz="2400" dirty="0" err="1" smtClean="0"/>
              <a:t>второканонічних</a:t>
            </a:r>
            <a:r>
              <a:rPr lang="uk-UA" sz="2400" dirty="0" smtClean="0"/>
              <a:t> книг, які деякими протестантськими організаціями вважаються апокрифами.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924800" cy="857256"/>
          </a:xfrm>
        </p:spPr>
        <p:txBody>
          <a:bodyPr/>
          <a:lstStyle/>
          <a:p>
            <a:r>
              <a:rPr lang="uk-UA" sz="4000" dirty="0" smtClean="0"/>
              <a:t>    </a:t>
            </a:r>
            <a:r>
              <a:rPr lang="uk-UA" sz="4000" dirty="0" smtClean="0">
                <a:solidFill>
                  <a:srgbClr val="7030A0"/>
                </a:solidFill>
              </a:rPr>
              <a:t>Продовження Нового Заповіту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11196735" y="6857998"/>
            <a:ext cx="45719" cy="171401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14422"/>
            <a:ext cx="81044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Новозавітнього</a:t>
            </a:r>
            <a:r>
              <a:rPr lang="ru-RU" sz="2000" dirty="0"/>
              <a:t> канону </a:t>
            </a:r>
            <a:r>
              <a:rPr lang="ru-RU" sz="2000" dirty="0" err="1"/>
              <a:t>полягав</a:t>
            </a:r>
            <a:r>
              <a:rPr lang="ru-RU" sz="2000" dirty="0"/>
              <a:t> в </a:t>
            </a:r>
            <a:r>
              <a:rPr lang="ru-RU" sz="2000" dirty="0" err="1"/>
              <a:t>об'єднанні</a:t>
            </a:r>
            <a:r>
              <a:rPr lang="ru-RU" sz="2000" dirty="0"/>
              <a:t> книг,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Християни</a:t>
            </a:r>
            <a:r>
              <a:rPr lang="ru-RU" sz="2000" dirty="0"/>
              <a:t> </a:t>
            </a:r>
            <a:r>
              <a:rPr lang="ru-RU" sz="2000" dirty="0" err="1"/>
              <a:t>знайшли</a:t>
            </a:r>
            <a:r>
              <a:rPr lang="ru-RU" sz="2000" dirty="0"/>
              <a:t> </a:t>
            </a:r>
            <a:r>
              <a:rPr lang="ru-RU" sz="2000" dirty="0" err="1"/>
              <a:t>Богонатхненними</a:t>
            </a:r>
            <a:r>
              <a:rPr lang="ru-RU" sz="2000" dirty="0"/>
              <a:t> для </a:t>
            </a:r>
            <a:r>
              <a:rPr lang="ru-RU" sz="2000" dirty="0" err="1"/>
              <a:t>поклоніння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повчання</a:t>
            </a:r>
            <a:r>
              <a:rPr lang="ru-RU" sz="2000" dirty="0"/>
              <a:t> в </a:t>
            </a:r>
            <a:r>
              <a:rPr lang="ru-RU" sz="2000" dirty="0" err="1"/>
              <a:t>тій</a:t>
            </a:r>
            <a:r>
              <a:rPr lang="ru-RU" sz="2000" dirty="0"/>
              <a:t> </a:t>
            </a:r>
            <a:r>
              <a:rPr lang="ru-RU" sz="2000" dirty="0" err="1"/>
              <a:t>історичній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, </a:t>
            </a:r>
            <a:r>
              <a:rPr lang="ru-RU" sz="2000" dirty="0" err="1"/>
              <a:t>в</a:t>
            </a:r>
            <a:r>
              <a:rPr lang="ru-RU" sz="2000" dirty="0"/>
              <a:t> </a:t>
            </a:r>
            <a:r>
              <a:rPr lang="ru-RU" sz="2000" dirty="0" err="1"/>
              <a:t>якій</a:t>
            </a:r>
            <a:r>
              <a:rPr lang="ru-RU" sz="2000" dirty="0"/>
              <a:t> вони жили, а </a:t>
            </a:r>
            <a:r>
              <a:rPr lang="ru-RU" sz="2000" dirty="0" err="1"/>
              <a:t>також</a:t>
            </a:r>
            <a:r>
              <a:rPr lang="ru-RU" sz="2000" dirty="0"/>
              <a:t> такими,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суперечать</a:t>
            </a:r>
            <a:r>
              <a:rPr lang="ru-RU" sz="2000" dirty="0"/>
              <a:t> Старому </a:t>
            </a:r>
            <a:r>
              <a:rPr lang="ru-RU" sz="2000" dirty="0" err="1"/>
              <a:t>Заповіту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       </a:t>
            </a:r>
            <a:r>
              <a:rPr lang="ru-RU" sz="2000" dirty="0" err="1"/>
              <a:t>Всупереч</a:t>
            </a:r>
            <a:r>
              <a:rPr lang="ru-RU" sz="2000" dirty="0"/>
              <a:t> </a:t>
            </a:r>
            <a:r>
              <a:rPr lang="ru-RU" sz="2000" dirty="0" err="1"/>
              <a:t>поширеній</a:t>
            </a:r>
            <a:r>
              <a:rPr lang="ru-RU" sz="2000" dirty="0"/>
              <a:t> </a:t>
            </a:r>
            <a:r>
              <a:rPr lang="ru-RU" sz="2000" dirty="0" err="1"/>
              <a:t>хибній</a:t>
            </a:r>
            <a:r>
              <a:rPr lang="ru-RU" sz="2000" dirty="0"/>
              <a:t> </a:t>
            </a:r>
            <a:r>
              <a:rPr lang="ru-RU" sz="2000" dirty="0" err="1"/>
              <a:t>думці</a:t>
            </a:r>
            <a:r>
              <a:rPr lang="ru-RU" sz="2000" dirty="0"/>
              <a:t> </a:t>
            </a:r>
            <a:r>
              <a:rPr lang="ru-RU" sz="2000" dirty="0" err="1"/>
              <a:t>Новозавітній</a:t>
            </a:r>
            <a:r>
              <a:rPr lang="ru-RU" sz="2000" dirty="0"/>
              <a:t> канон не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швидкоруч</a:t>
            </a:r>
            <a:r>
              <a:rPr lang="ru-RU" sz="2000" dirty="0"/>
              <a:t> </a:t>
            </a:r>
            <a:r>
              <a:rPr lang="ru-RU" sz="2000" dirty="0" err="1"/>
              <a:t>створений</a:t>
            </a:r>
            <a:r>
              <a:rPr lang="ru-RU" sz="2000" dirty="0"/>
              <a:t> на великому бюрократичному Церковному </a:t>
            </a:r>
            <a:r>
              <a:rPr lang="ru-RU" sz="2000" dirty="0" err="1"/>
              <a:t>соборі</a:t>
            </a:r>
            <a:r>
              <a:rPr lang="ru-RU" sz="2000" dirty="0"/>
              <a:t>, а </a:t>
            </a:r>
            <a:r>
              <a:rPr lang="ru-RU" sz="2000" dirty="0" err="1"/>
              <a:t>швидше</a:t>
            </a:r>
            <a:r>
              <a:rPr lang="ru-RU" sz="2000" dirty="0"/>
              <a:t> </a:t>
            </a:r>
            <a:r>
              <a:rPr lang="ru-RU" sz="2000" dirty="0" err="1"/>
              <a:t>розвинувся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кількох</a:t>
            </a:r>
            <a:r>
              <a:rPr lang="ru-RU" sz="2000" dirty="0"/>
              <a:t> </a:t>
            </a:r>
            <a:r>
              <a:rPr lang="ru-RU" sz="2000" dirty="0" err="1"/>
              <a:t>століть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не говорить,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офіційні</a:t>
            </a:r>
            <a:r>
              <a:rPr lang="ru-RU" sz="2000" dirty="0"/>
              <a:t> </a:t>
            </a:r>
            <a:r>
              <a:rPr lang="ru-RU" sz="2000" dirty="0" err="1"/>
              <a:t>Собори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  <a:r>
              <a:rPr lang="ru-RU" sz="2000" dirty="0" err="1"/>
              <a:t>взагалі</a:t>
            </a:r>
            <a:r>
              <a:rPr lang="ru-RU" sz="2000" dirty="0"/>
              <a:t> не </a:t>
            </a:r>
            <a:r>
              <a:rPr lang="ru-RU" sz="2000" dirty="0" err="1"/>
              <a:t>торкалися</a:t>
            </a:r>
            <a:r>
              <a:rPr lang="ru-RU" sz="2000" dirty="0"/>
              <a:t> </a:t>
            </a:r>
            <a:r>
              <a:rPr lang="ru-RU" sz="2000" dirty="0" err="1"/>
              <a:t>даного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       У той же час думка про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повного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чіткого</a:t>
            </a:r>
            <a:r>
              <a:rPr lang="ru-RU" sz="2000" dirty="0"/>
              <a:t> </a:t>
            </a:r>
            <a:r>
              <a:rPr lang="ru-RU" sz="2000" dirty="0" err="1"/>
              <a:t>Новозавітнього</a:t>
            </a:r>
            <a:r>
              <a:rPr lang="ru-RU" sz="2000" dirty="0"/>
              <a:t> канону </a:t>
            </a:r>
            <a:r>
              <a:rPr lang="ru-RU" sz="2000" dirty="0" err="1"/>
              <a:t>із</a:t>
            </a:r>
            <a:r>
              <a:rPr lang="ru-RU" sz="2000" dirty="0"/>
              <a:t> самого початку,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Апостолів</a:t>
            </a:r>
            <a:r>
              <a:rPr lang="ru-RU" sz="2000" dirty="0"/>
              <a:t>, не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історичного</a:t>
            </a:r>
            <a:r>
              <a:rPr lang="ru-RU" sz="2000" dirty="0"/>
              <a:t> </a:t>
            </a:r>
            <a:r>
              <a:rPr lang="ru-RU" sz="2000" dirty="0" err="1"/>
              <a:t>підґрунтя</a:t>
            </a:r>
            <a:r>
              <a:rPr lang="ru-RU" sz="2000" dirty="0"/>
              <a:t>. Канон Нового </a:t>
            </a:r>
            <a:r>
              <a:rPr lang="ru-RU" sz="2000" dirty="0" err="1"/>
              <a:t>Заповіту</a:t>
            </a:r>
            <a:r>
              <a:rPr lang="ru-RU" sz="2000" dirty="0"/>
              <a:t>, як </a:t>
            </a:r>
            <a:r>
              <a:rPr lang="ru-RU" sz="2000" dirty="0" err="1"/>
              <a:t>і</a:t>
            </a:r>
            <a:r>
              <a:rPr lang="ru-RU" sz="2000" dirty="0"/>
              <a:t> Старого </a:t>
            </a:r>
            <a:r>
              <a:rPr lang="ru-RU" sz="2000" dirty="0" err="1"/>
              <a:t>є</a:t>
            </a:r>
            <a:r>
              <a:rPr lang="ru-RU" sz="2000" dirty="0"/>
              <a:t> результатом </a:t>
            </a:r>
            <a:r>
              <a:rPr lang="ru-RU" sz="2000" dirty="0" err="1"/>
              <a:t>розвитку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підсилювався</a:t>
            </a:r>
            <a:r>
              <a:rPr lang="ru-RU" sz="2000" dirty="0"/>
              <a:t> </a:t>
            </a:r>
            <a:r>
              <a:rPr lang="ru-RU" sz="2000" dirty="0" err="1"/>
              <a:t>полемікою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скептиками, як </a:t>
            </a:r>
            <a:r>
              <a:rPr lang="ru-RU" sz="2000" dirty="0" err="1"/>
              <a:t>всередині</a:t>
            </a:r>
            <a:r>
              <a:rPr lang="ru-RU" sz="2000" dirty="0"/>
              <a:t> Церкви, так </a:t>
            </a:r>
            <a:r>
              <a:rPr lang="ru-RU" sz="2000" dirty="0" err="1"/>
              <a:t>і</a:t>
            </a:r>
            <a:r>
              <a:rPr lang="ru-RU" sz="2000" dirty="0"/>
              <a:t> за </a:t>
            </a:r>
            <a:r>
              <a:rPr lang="ru-RU" sz="2000" dirty="0" err="1"/>
              <a:t>її</a:t>
            </a:r>
            <a:r>
              <a:rPr lang="ru-RU" sz="2000" dirty="0"/>
              <a:t> межами.</a:t>
            </a:r>
            <a:endParaRPr lang="uk-UA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339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Біблія.  Все про Біблію</vt:lpstr>
      <vt:lpstr>Слайд 2</vt:lpstr>
      <vt:lpstr>            Біблія – світло спасіння</vt:lpstr>
      <vt:lpstr>      Найбільша рукописна Біблія.</vt:lpstr>
      <vt:lpstr>            Старий Заповіт</vt:lpstr>
      <vt:lpstr>              Новий Заповіт</vt:lpstr>
      <vt:lpstr>                   Новий Заповіт</vt:lpstr>
      <vt:lpstr>Продовження Старого заповіту</vt:lpstr>
      <vt:lpstr>    Продовження Нового Заповіту</vt:lpstr>
      <vt:lpstr>Продовження Нового Заповіту</vt:lpstr>
      <vt:lpstr>Слайд 11</vt:lpstr>
      <vt:lpstr>Слайд 12</vt:lpstr>
      <vt:lpstr>Слайд 13</vt:lpstr>
      <vt:lpstr>               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Біблія.  Все про Біблію</dc:title>
  <dc:creator>md</dc:creator>
  <cp:lastModifiedBy>md</cp:lastModifiedBy>
  <cp:revision>19</cp:revision>
  <dcterms:created xsi:type="dcterms:W3CDTF">2016-09-11T17:09:56Z</dcterms:created>
  <dcterms:modified xsi:type="dcterms:W3CDTF">2017-05-17T10:38:50Z</dcterms:modified>
</cp:coreProperties>
</file>