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uk-UA" sz="2800">
                        <a:solidFill>
                          <a:srgbClr val="2F1311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uk-UA" sz="2800">
                        <a:solidFill>
                          <a:srgbClr val="2F1311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426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6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DBC4D5-B8EA-4201-9220-AA2383618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9AA7D4-2EC2-49F0-A302-D3248A91C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6D7300-BD8B-4E75-B335-7C89A4F1C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0C25E6-153E-47C3-8EE3-338A0ABF0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2CFF05-4D75-46F1-8E69-0E0919CF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78B8F1-374E-4E4F-9A99-11E2BB27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F68E67-6286-4040-9EA0-AFBD0203C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77781A-F4B7-4F0C-916B-641266F60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E2A44D-510E-42DC-B043-FFBA9D134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99107B-C247-4BB9-A3B9-6336B25CE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0A4784-9CC3-4107-9A82-B83EC604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1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31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uk-UA" sz="2800">
                        <a:solidFill>
                          <a:srgbClr val="2F1311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931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uk-UA" sz="2800">
                        <a:solidFill>
                          <a:srgbClr val="2F1311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sp>
                <p:nvSpPr>
                  <p:cNvPr id="931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197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198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199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20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32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uk-UA" sz="2800">
                      <a:solidFill>
                        <a:srgbClr val="2F131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32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 sz="2800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  <p:sp>
          <p:nvSpPr>
            <p:cNvPr id="932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uk-UA">
                <a:solidFill>
                  <a:srgbClr val="2F131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4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F131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4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F131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4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F131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6624D-9A52-449C-BC0D-7B1DB083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7462838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u="sng" smtClean="0"/>
              <a:t>Гроші у  американських індійців</a:t>
            </a:r>
            <a:r>
              <a:rPr lang="ru-RU" smtClean="0"/>
              <a:t>: Черепашки блакитного або бузкового кольору, які розрізували на циліндри та нанизували на нитку. Дуже цінували білі та особливо чорні черепашки.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3" t="2667" r="9334" b="3999"/>
          <a:stretch>
            <a:fillRect/>
          </a:stretch>
        </p:blipFill>
        <p:spPr bwMode="auto">
          <a:xfrm rot="1454784">
            <a:off x="4724400" y="35052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лавик\Desktop\Дякую за уваг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0072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u="sng" smtClean="0"/>
              <a:t> </a:t>
            </a:r>
            <a:r>
              <a:rPr lang="ru-RU" sz="2400" i="1" u="sng" smtClean="0">
                <a:solidFill>
                  <a:srgbClr val="FF3399"/>
                </a:solidFill>
              </a:rPr>
              <a:t>У давній Греції</a:t>
            </a:r>
            <a:r>
              <a:rPr lang="ru-RU" sz="2400" smtClean="0">
                <a:solidFill>
                  <a:srgbClr val="FF3399"/>
                </a:solidFill>
              </a:rPr>
              <a:t> були корови.</a:t>
            </a:r>
          </a:p>
          <a:p>
            <a:pPr algn="ctr" eaLnBrk="1" hangingPunct="1">
              <a:buFontTx/>
              <a:buNone/>
            </a:pPr>
            <a:r>
              <a:rPr lang="ru-RU" sz="2400" i="1" u="sng" smtClean="0">
                <a:solidFill>
                  <a:srgbClr val="370928"/>
                </a:solidFill>
              </a:rPr>
              <a:t>Росія, XVII століття</a:t>
            </a:r>
            <a:r>
              <a:rPr lang="ru-RU" sz="2400" smtClean="0">
                <a:solidFill>
                  <a:srgbClr val="370928"/>
                </a:solidFill>
              </a:rPr>
              <a:t>: Хутро - "м'яке золото" вимірювалось квадратами.</a:t>
            </a:r>
          </a:p>
          <a:p>
            <a:pPr algn="ctr" eaLnBrk="1" hangingPunct="1">
              <a:buFontTx/>
              <a:buNone/>
            </a:pPr>
            <a:r>
              <a:rPr lang="ru-RU" sz="2400" i="1" u="sng" smtClean="0">
                <a:solidFill>
                  <a:schemeClr val="accent2"/>
                </a:solidFill>
              </a:rPr>
              <a:t>Нігерія, Ефіопія, XVII століття</a:t>
            </a:r>
            <a:r>
              <a:rPr lang="ru-RU" sz="2400" smtClean="0">
                <a:solidFill>
                  <a:schemeClr val="accent2"/>
                </a:solidFill>
              </a:rPr>
              <a:t>: Сіль (у кубиках)</a:t>
            </a:r>
            <a:r>
              <a:rPr lang="ru-RU" sz="2400" smtClean="0"/>
              <a:t> </a:t>
            </a:r>
          </a:p>
        </p:txBody>
      </p:sp>
      <p:pic>
        <p:nvPicPr>
          <p:cNvPr id="14339" name="Picture 4" descr="MPj0438661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576A9"/>
              </a:clrFrom>
              <a:clrTo>
                <a:srgbClr val="5576A9">
                  <a:alpha val="0"/>
                </a:srgbClr>
              </a:clrTo>
            </a:clrChange>
          </a:blip>
          <a:srcRect t="5084" b="10170"/>
          <a:stretch>
            <a:fillRect/>
          </a:stretch>
        </p:blipFill>
        <p:spPr bwMode="auto">
          <a:xfrm>
            <a:off x="0" y="1981200"/>
            <a:ext cx="2709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3070C"/>
              </a:clrFrom>
              <a:clrTo>
                <a:srgbClr val="33070C">
                  <a:alpha val="0"/>
                </a:srgbClr>
              </a:clrTo>
            </a:clrChange>
          </a:blip>
          <a:srcRect l="12666" t="7333" r="36667" b="4668"/>
          <a:stretch>
            <a:fillRect/>
          </a:stretch>
        </p:blipFill>
        <p:spPr bwMode="auto">
          <a:xfrm>
            <a:off x="6172200" y="2514600"/>
            <a:ext cx="144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7497763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i="1" u="sng" smtClean="0"/>
              <a:t>Ісландія</a:t>
            </a:r>
            <a:r>
              <a:rPr lang="ru-RU" sz="2800" smtClean="0"/>
              <a:t>: Сушена риба. </a:t>
            </a:r>
            <a:br>
              <a:rPr lang="ru-RU" sz="2800" smtClean="0"/>
            </a:br>
            <a:r>
              <a:rPr lang="ru-RU" sz="2800" smtClean="0"/>
              <a:t>    Підкова = 1 рибка.</a:t>
            </a:r>
            <a:br>
              <a:rPr lang="ru-RU" sz="2800" smtClean="0"/>
            </a:br>
            <a:r>
              <a:rPr lang="ru-RU" sz="2800" smtClean="0"/>
              <a:t>    Пара взуття = 3 рибки.</a:t>
            </a:r>
            <a:br>
              <a:rPr lang="ru-RU" sz="2800" smtClean="0"/>
            </a:br>
            <a:r>
              <a:rPr lang="ru-RU" sz="2800" smtClean="0"/>
              <a:t>    Діжка олії = 120 рибок.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i="1" u="sng" smtClean="0"/>
          </a:p>
          <a:p>
            <a:pPr eaLnBrk="1" hangingPunct="1">
              <a:lnSpc>
                <a:spcPct val="80000"/>
              </a:lnSpc>
            </a:pPr>
            <a:r>
              <a:rPr lang="ru-RU" sz="2800" i="1" u="sng" smtClean="0"/>
              <a:t>Африка</a:t>
            </a:r>
            <a:r>
              <a:rPr lang="ru-RU" sz="2800" smtClean="0"/>
              <a:t>: Морські черепашки "зімбо", "каурі", "оліветте"; бавовняна тканина, її ділили на шматки.</a:t>
            </a:r>
          </a:p>
          <a:p>
            <a:pPr eaLnBrk="1" hangingPunct="1">
              <a:lnSpc>
                <a:spcPct val="80000"/>
              </a:lnSpc>
            </a:pPr>
            <a:endParaRPr lang="ru-RU" sz="2800" i="1" u="sng" smtClean="0"/>
          </a:p>
          <a:p>
            <a:pPr eaLnBrk="1" hangingPunct="1">
              <a:lnSpc>
                <a:spcPct val="80000"/>
              </a:lnSpc>
            </a:pPr>
            <a:r>
              <a:rPr lang="ru-RU" sz="2800" i="1" u="sng" smtClean="0"/>
              <a:t>Канада, 1865 рік</a:t>
            </a:r>
            <a:r>
              <a:rPr lang="ru-RU" sz="2800" smtClean="0"/>
              <a:t>: Через нестачу паперу губернатор французької частини Канади вилучив всі гральні карти, написав на кожній суму і поставив свій підпис. Карти використовувались як гроші, доки не прийшли кораблі з Франції.</a:t>
            </a:r>
            <a:endParaRPr lang="ru-RU" sz="2800" i="1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7386638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u="sng" smtClean="0"/>
              <a:t>Тропічні острови</a:t>
            </a:r>
            <a:r>
              <a:rPr lang="ru-RU" sz="2400" smtClean="0"/>
              <a:t>: Величезні кам'яні колеса з діркою посередині - феї. Вага - 250 кілограмів. За ці гроші купували землю або жінку.</a:t>
            </a:r>
            <a:endParaRPr lang="ru-RU" sz="2400" i="1" u="sng" smtClean="0"/>
          </a:p>
          <a:p>
            <a:pPr eaLnBrk="1" hangingPunct="1">
              <a:lnSpc>
                <a:spcPct val="90000"/>
              </a:lnSpc>
            </a:pPr>
            <a:r>
              <a:rPr lang="ru-RU" sz="2400" i="1" u="sng" smtClean="0"/>
              <a:t>У давніх людей</a:t>
            </a:r>
            <a:r>
              <a:rPr lang="ru-RU" sz="2400" smtClean="0"/>
              <a:t>: Шкіри, роги бізонів; зуби акули, пір'я рідкісного птаха. </a:t>
            </a:r>
            <a:endParaRPr lang="ru-RU" sz="2400" i="1" u="sng" smtClean="0"/>
          </a:p>
          <a:p>
            <a:pPr eaLnBrk="1" hangingPunct="1">
              <a:lnSpc>
                <a:spcPct val="90000"/>
              </a:lnSpc>
            </a:pPr>
            <a:r>
              <a:rPr lang="ru-RU" sz="2400" i="1" u="sng" smtClean="0"/>
              <a:t>Віргінія, 1642 р</a:t>
            </a:r>
            <a:r>
              <a:rPr lang="ru-RU" sz="2400" smtClean="0"/>
              <a:t>.: тютюн - майже 200 років.</a:t>
            </a:r>
            <a:endParaRPr lang="ru-RU" sz="2400" i="1" u="sng" smtClean="0"/>
          </a:p>
          <a:p>
            <a:pPr eaLnBrk="1" hangingPunct="1">
              <a:lnSpc>
                <a:spcPct val="90000"/>
              </a:lnSpc>
            </a:pPr>
            <a:r>
              <a:rPr lang="ru-RU" sz="2400" i="1" u="sng" smtClean="0"/>
              <a:t>Німеччина</a:t>
            </a:r>
            <a:r>
              <a:rPr lang="ru-RU" sz="2400" u="sng" smtClean="0"/>
              <a:t>:</a:t>
            </a:r>
            <a:r>
              <a:rPr lang="ru-RU" sz="2400" smtClean="0"/>
              <a:t> Цигарки. Під час Другої світової війни військовополонені використовували цигарки, за які купували печиво, цукор, джем, шоколад.</a:t>
            </a:r>
            <a:endParaRPr lang="ru-RU" sz="2400" i="1" u="sng" smtClean="0"/>
          </a:p>
          <a:p>
            <a:pPr eaLnBrk="1" hangingPunct="1">
              <a:lnSpc>
                <a:spcPct val="90000"/>
              </a:lnSpc>
            </a:pPr>
            <a:r>
              <a:rPr lang="ru-RU" sz="2400" i="1" u="sng" smtClean="0"/>
              <a:t>Китай</a:t>
            </a:r>
            <a:r>
              <a:rPr lang="ru-RU" sz="2400" smtClean="0"/>
              <a:t>: Мідь, золото, олово у зливках.</a:t>
            </a:r>
            <a:endParaRPr lang="ru-RU" sz="2400" i="1" u="sng" smtClean="0"/>
          </a:p>
          <a:p>
            <a:pPr eaLnBrk="1" hangingPunct="1">
              <a:lnSpc>
                <a:spcPct val="90000"/>
              </a:lnSpc>
            </a:pPr>
            <a:r>
              <a:rPr lang="ru-RU" sz="2400" i="1" u="sng" smtClean="0"/>
              <a:t>У всьому світі</a:t>
            </a:r>
            <a:r>
              <a:rPr lang="ru-RU" sz="2400" smtClean="0"/>
              <a:t>: Золото.  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   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811713"/>
            <a:ext cx="35814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500042"/>
            <a:ext cx="2951153" cy="5595959"/>
          </a:xfrm>
        </p:spPr>
        <p:txBody>
          <a:bodyPr/>
          <a:lstStyle/>
          <a:p>
            <a:r>
              <a:rPr lang="ru-RU" sz="2000" dirty="0" smtClean="0"/>
              <a:t>З </a:t>
            </a:r>
            <a:r>
              <a:rPr lang="ru-RU" sz="2000" dirty="0" err="1" smtClean="0"/>
              <a:t>найдавніших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грішми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: </a:t>
            </a:r>
            <a:r>
              <a:rPr lang="ru-RU" sz="2000" dirty="0" err="1" smtClean="0"/>
              <a:t>хутра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металеві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сокири</a:t>
            </a:r>
            <a:r>
              <a:rPr lang="ru-RU" sz="2000" dirty="0" smtClean="0"/>
              <a:t>, </a:t>
            </a:r>
            <a:r>
              <a:rPr lang="ru-RU" sz="2000" dirty="0" err="1" smtClean="0"/>
              <a:t>мушлі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каурі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еквівалентом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благородні</a:t>
            </a:r>
            <a:r>
              <a:rPr lang="ru-RU" sz="2000" dirty="0" smtClean="0"/>
              <a:t> метали: золото та </a:t>
            </a:r>
            <a:r>
              <a:rPr lang="ru-RU" sz="2000" dirty="0" err="1" smtClean="0"/>
              <a:t>срібло</a:t>
            </a:r>
            <a:r>
              <a:rPr lang="ru-RU" sz="2000" dirty="0" smtClean="0"/>
              <a:t>.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набирають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монет</a:t>
            </a:r>
            <a:endParaRPr lang="ru-RU" sz="2000" dirty="0"/>
          </a:p>
        </p:txBody>
      </p:sp>
      <p:pic>
        <p:nvPicPr>
          <p:cNvPr id="4" name="Рисунок 5" descr="sob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51" y="357182"/>
            <a:ext cx="20716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715014" y="1071557"/>
            <a:ext cx="1285875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трелка вниз 5"/>
          <p:cNvSpPr/>
          <p:nvPr/>
        </p:nvSpPr>
        <p:spPr>
          <a:xfrm>
            <a:off x="7000889" y="1214432"/>
            <a:ext cx="571500" cy="135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Рисунок 8" descr="4f324a8365e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14620"/>
            <a:ext cx="22066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0800000">
            <a:off x="5000639" y="3357557"/>
            <a:ext cx="1500187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Рисунок 10" descr="vkladyvat-dengi-v-sereb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701" y="3071807"/>
            <a:ext cx="17192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gold_ba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701" y="4643432"/>
            <a:ext cx="1714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5214951" y="5143495"/>
            <a:ext cx="1428750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Рисунок 14" descr="mone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1326" y="4714870"/>
            <a:ext cx="2095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сучасній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грошовій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системі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функціонують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859593">
            <a:off x="928662" y="1857364"/>
            <a:ext cx="928687" cy="1857375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0113904">
            <a:off x="3906352" y="1529094"/>
            <a:ext cx="714375" cy="107156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428997" y="3214686"/>
            <a:ext cx="857250" cy="7143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50" y="3929063"/>
            <a:ext cx="2214563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</a:rPr>
              <a:t>Паперов</a:t>
            </a:r>
            <a:r>
              <a:rPr lang="uk-UA" sz="3600" dirty="0">
                <a:solidFill>
                  <a:srgbClr val="FF0000"/>
                </a:solidFill>
              </a:rPr>
              <a:t>і гроші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643182"/>
            <a:ext cx="26431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FF0000"/>
                </a:solidFill>
              </a:rPr>
              <a:t>Кредитні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гроші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47" y="4143374"/>
            <a:ext cx="121443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Вексель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4857760"/>
            <a:ext cx="1357312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Банкнота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2" y="5572124"/>
            <a:ext cx="92868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Чек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59" y="4500561"/>
            <a:ext cx="157162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Кредитна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картка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09" y="5286374"/>
            <a:ext cx="142875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Електронні гроші</a:t>
            </a:r>
            <a:endParaRPr lang="en-US" dirty="0"/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 rot="5400000">
            <a:off x="3982634" y="4054080"/>
            <a:ext cx="1214446" cy="3929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571211" y="4644229"/>
            <a:ext cx="1716082" cy="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893608" y="4036221"/>
            <a:ext cx="714371" cy="2143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6357955" y="4000502"/>
            <a:ext cx="1643061" cy="9286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0000"/>
                </a:solidFill>
                <a:latin typeface="Arial" charset="0"/>
              </a:rPr>
              <a:t>Найбільш актуальними в сучасних умовах є такі властивості грошей: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latin typeface="Arial" charset="0"/>
              </a:rPr>
              <a:t>стабільність вартості,</a:t>
            </a:r>
          </a:p>
          <a:p>
            <a:r>
              <a:rPr lang="uk-UA" sz="2400" dirty="0" smtClean="0">
                <a:latin typeface="Arial" charset="0"/>
              </a:rPr>
              <a:t>економічність,</a:t>
            </a:r>
            <a:endParaRPr lang="ru-RU" sz="2400" dirty="0" smtClean="0">
              <a:latin typeface="Arial" charset="0"/>
            </a:endParaRPr>
          </a:p>
          <a:p>
            <a:r>
              <a:rPr lang="uk-UA" sz="2400" dirty="0" smtClean="0">
                <a:latin typeface="Arial" charset="0"/>
              </a:rPr>
              <a:t>тривалість використання,</a:t>
            </a:r>
            <a:endParaRPr lang="ru-RU" sz="2400" dirty="0" smtClean="0">
              <a:latin typeface="Arial" charset="0"/>
            </a:endParaRPr>
          </a:p>
          <a:p>
            <a:r>
              <a:rPr lang="uk-UA" sz="2400" dirty="0" smtClean="0">
                <a:latin typeface="Arial" charset="0"/>
              </a:rPr>
              <a:t>однорідність,</a:t>
            </a:r>
            <a:r>
              <a:rPr lang="ru-RU" sz="2400" dirty="0" smtClean="0"/>
              <a:t> </a:t>
            </a:r>
            <a:endParaRPr lang="ru-RU" sz="2400" dirty="0" smtClean="0">
              <a:latin typeface="Arial" charset="0"/>
            </a:endParaRPr>
          </a:p>
          <a:p>
            <a:r>
              <a:rPr lang="uk-UA" sz="2400" dirty="0" smtClean="0">
                <a:latin typeface="Arial" charset="0"/>
              </a:rPr>
              <a:t>подільність,</a:t>
            </a:r>
            <a:r>
              <a:rPr lang="uk-UA" sz="2400" dirty="0" smtClean="0"/>
              <a:t> </a:t>
            </a:r>
            <a:endParaRPr lang="uk-UA" sz="2400" dirty="0" smtClean="0">
              <a:latin typeface="Arial" charset="0"/>
            </a:endParaRPr>
          </a:p>
          <a:p>
            <a:r>
              <a:rPr lang="uk-UA" sz="2400" dirty="0" smtClean="0">
                <a:latin typeface="Arial" charset="0"/>
              </a:rPr>
              <a:t>портативність.</a:t>
            </a:r>
            <a:r>
              <a:rPr lang="ru-RU" sz="2400" dirty="0" smtClean="0"/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3143248"/>
            <a:ext cx="4394200" cy="329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/>
          </p:cNvSpPr>
          <p:nvPr/>
        </p:nvSpPr>
        <p:spPr bwMode="auto">
          <a:xfrm>
            <a:off x="0" y="500042"/>
            <a:ext cx="785814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Стабільність вартості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Будь-яка форма грошей, якщо вона знецінюється, не може ефективно виконувати функцію засобу платежу і нагромадження вартості.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Економічність.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Дає змогу суспільству мінімізувати витрати на виготовлення грошей і забезпечити ними потреби обороту.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uk-U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Довгостроковість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використання готівки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Є важливим способом забезпечення економічності готівки.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Однорідність грошей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 властивістю, яка вимагається від усіх форм грошей.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гроші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повинні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бути 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однорідними та </a:t>
            </a:r>
            <a:r>
              <a:rPr kumimoji="0" lang="uk-UA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взаємозамінюваними</a:t>
            </a:r>
            <a:r>
              <a:rPr kumimoji="0" 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263525" y="785813"/>
            <a:ext cx="3522657" cy="5310187"/>
          </a:xfrm>
        </p:spPr>
        <p:txBody>
          <a:bodyPr/>
          <a:lstStyle/>
          <a:p>
            <a:r>
              <a:rPr lang="uk-UA" sz="2200" dirty="0" smtClean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uk-UA" sz="2200" dirty="0" smtClean="0">
                <a:solidFill>
                  <a:srgbClr val="FF0000"/>
                </a:solidFill>
              </a:rPr>
              <a:t>одільність.</a:t>
            </a:r>
            <a:r>
              <a:rPr lang="uk-UA" sz="2200" dirty="0" smtClean="0"/>
              <a:t> Для здійснення платежів швидко, без додаткових витрат, гроші повинні легко ділитися на будь-які частини.</a:t>
            </a:r>
            <a:r>
              <a:rPr lang="ru-RU" sz="2200" dirty="0" smtClean="0"/>
              <a:t> </a:t>
            </a:r>
          </a:p>
          <a:p>
            <a:r>
              <a:rPr lang="uk-UA" sz="2200" dirty="0" smtClean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uk-UA" sz="2200" dirty="0" smtClean="0">
                <a:solidFill>
                  <a:srgbClr val="FF0000"/>
                </a:solidFill>
              </a:rPr>
              <a:t>ортативність.</a:t>
            </a:r>
            <a:r>
              <a:rPr lang="uk-UA" sz="2200" dirty="0" smtClean="0"/>
              <a:t> Вони мають бути такими, щоб їх легко було носити, зручно ними користуватися в повсякденному житті.</a:t>
            </a:r>
            <a:r>
              <a:rPr lang="ru-RU" sz="2200" dirty="0" smtClean="0"/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9058" y="3378181"/>
            <a:ext cx="3359150" cy="2236788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9058" y="785794"/>
            <a:ext cx="3384550" cy="223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Кимоно</vt:lpstr>
      <vt:lpstr>Слайд 1</vt:lpstr>
      <vt:lpstr>Слайд 2</vt:lpstr>
      <vt:lpstr>Слайд 3</vt:lpstr>
      <vt:lpstr>Слайд 4</vt:lpstr>
      <vt:lpstr>Слайд 5</vt:lpstr>
      <vt:lpstr>У сучасній грошовій системі функціонують:</vt:lpstr>
      <vt:lpstr>Найбільш актуальними в сучасних умовах є такі властивості грошей: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Гроші. Історія виникнення та еволюція грошей. Властивості,  різновиди грошей</dc:title>
  <dc:creator>Діма</dc:creator>
  <cp:lastModifiedBy>Славик</cp:lastModifiedBy>
  <cp:revision>5</cp:revision>
  <dcterms:created xsi:type="dcterms:W3CDTF">2010-02-25T11:31:42Z</dcterms:created>
  <dcterms:modified xsi:type="dcterms:W3CDTF">2013-11-10T11:13:50Z</dcterms:modified>
</cp:coreProperties>
</file>