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57" r:id="rId5"/>
    <p:sldId id="259" r:id="rId6"/>
    <p:sldId id="258" r:id="rId7"/>
    <p:sldId id="262" r:id="rId8"/>
    <p:sldId id="260" r:id="rId9"/>
    <p:sldId id="261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6400800" cy="3857652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Інфаркт міокарда</a:t>
            </a:r>
            <a:r>
              <a:rPr lang="uk-UA" sz="2800" b="0" dirty="0" smtClean="0"/>
              <a:t> — </a:t>
            </a:r>
            <a:r>
              <a:rPr lang="uk-UA" sz="2600" b="0" dirty="0" smtClean="0"/>
              <a:t>крайній ступінь ішемічної хвороби серця, який характеризується розвитком ішемічного некрозу ділянки міокарда, що виник внаслідок абсолютної або відносної недостатності кровопостачання у цій ділянці.</a:t>
            </a:r>
            <a:endParaRPr lang="uk-UA" sz="2600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688" y="357166"/>
            <a:ext cx="8715468" cy="2357430"/>
          </a:xfrm>
        </p:spPr>
        <p:txBody>
          <a:bodyPr>
            <a:noAutofit/>
          </a:bodyPr>
          <a:lstStyle/>
          <a:p>
            <a:r>
              <a:rPr lang="uk-UA" sz="5400" b="1" dirty="0" smtClean="0"/>
              <a:t>Гострий інфаркт міокарда</a:t>
            </a:r>
            <a:r>
              <a:rPr lang="uk-UA" sz="5400" dirty="0" smtClean="0"/>
              <a:t/>
            </a:r>
            <a:br>
              <a:rPr lang="uk-UA" sz="5400" dirty="0" smtClean="0"/>
            </a:br>
            <a:endParaRPr lang="ru-RU" sz="54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20" y="2500306"/>
            <a:ext cx="8643998" cy="3786214"/>
          </a:xfrm>
        </p:spPr>
        <p:txBody>
          <a:bodyPr>
            <a:normAutofit/>
          </a:bodyPr>
          <a:lstStyle/>
          <a:p>
            <a:pPr algn="l" fontAlgn="base">
              <a:buFont typeface="Arial" pitchFamily="34" charset="0"/>
              <a:buChar char="•"/>
            </a:pPr>
            <a:r>
              <a:rPr lang="ru-RU" sz="3200" b="0" dirty="0" err="1" smtClean="0"/>
              <a:t>Нітрогліцерин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під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язик</a:t>
            </a:r>
            <a:r>
              <a:rPr lang="ru-RU" sz="3200" b="0" dirty="0" smtClean="0"/>
              <a:t>;</a:t>
            </a:r>
          </a:p>
          <a:p>
            <a:pPr algn="l" fontAlgn="base">
              <a:buFont typeface="Arial" pitchFamily="34" charset="0"/>
              <a:buChar char="•"/>
            </a:pPr>
            <a:r>
              <a:rPr lang="ru-RU" sz="3200" b="0" dirty="0" err="1" smtClean="0"/>
              <a:t>Введення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анальгетиків</a:t>
            </a:r>
            <a:r>
              <a:rPr lang="ru-RU" sz="3200" b="0" dirty="0" smtClean="0"/>
              <a:t> (</a:t>
            </a:r>
            <a:r>
              <a:rPr lang="ru-RU" sz="3200" b="0" dirty="0" err="1" smtClean="0"/>
              <a:t>промедол</a:t>
            </a:r>
            <a:r>
              <a:rPr lang="ru-RU" sz="3200" b="0" dirty="0" smtClean="0"/>
              <a:t>, </a:t>
            </a:r>
            <a:r>
              <a:rPr lang="ru-RU" sz="3200" b="0" dirty="0" err="1" smtClean="0"/>
              <a:t>морфін</a:t>
            </a:r>
            <a:r>
              <a:rPr lang="ru-RU" sz="3200" b="0" dirty="0" smtClean="0"/>
              <a:t>);</a:t>
            </a:r>
          </a:p>
          <a:p>
            <a:pPr algn="l" fontAlgn="base">
              <a:buFont typeface="Arial" pitchFamily="34" charset="0"/>
              <a:buChar char="•"/>
            </a:pPr>
            <a:r>
              <a:rPr lang="ru-RU" sz="3200" b="0" dirty="0" err="1" smtClean="0"/>
              <a:t>Аспірин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або</a:t>
            </a:r>
            <a:r>
              <a:rPr lang="ru-RU" sz="3200" b="0" dirty="0" smtClean="0"/>
              <a:t> гепарин;</a:t>
            </a:r>
          </a:p>
          <a:p>
            <a:pPr algn="l" fontAlgn="base">
              <a:buFont typeface="Arial" pitchFamily="34" charset="0"/>
              <a:buChar char="•"/>
            </a:pPr>
            <a:r>
              <a:rPr lang="ru-RU" sz="3200" b="0" dirty="0" err="1" smtClean="0"/>
              <a:t>Антиаритмічні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препарати</a:t>
            </a:r>
            <a:r>
              <a:rPr lang="ru-RU" sz="3200" b="0" dirty="0" smtClean="0"/>
              <a:t> при </a:t>
            </a:r>
            <a:r>
              <a:rPr lang="ru-RU" sz="3200" b="0" dirty="0" err="1" smtClean="0"/>
              <a:t>необхідності</a:t>
            </a:r>
            <a:r>
              <a:rPr lang="ru-RU" sz="3200" b="0" dirty="0" smtClean="0"/>
              <a:t>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428604"/>
            <a:ext cx="8786874" cy="1738314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Основні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принципи</a:t>
            </a:r>
            <a:r>
              <a:rPr lang="ru-RU" sz="3200" dirty="0" smtClean="0"/>
              <a:t> </a:t>
            </a:r>
            <a:r>
              <a:rPr lang="ru-RU" sz="3200" dirty="0" err="1" smtClean="0"/>
              <a:t>допомоги</a:t>
            </a:r>
            <a:r>
              <a:rPr lang="ru-RU" sz="3200" dirty="0" smtClean="0"/>
              <a:t> до </a:t>
            </a:r>
            <a:r>
              <a:rPr lang="ru-RU" sz="3200" dirty="0" err="1" smtClean="0"/>
              <a:t>приїзду</a:t>
            </a:r>
            <a:r>
              <a:rPr lang="ru-RU" sz="3200" dirty="0" smtClean="0"/>
              <a:t> в </a:t>
            </a:r>
            <a:r>
              <a:rPr lang="ru-RU" sz="3200" dirty="0" err="1" smtClean="0"/>
              <a:t>стаціонар</a:t>
            </a:r>
            <a:r>
              <a:rPr lang="ru-RU" sz="3200" dirty="0" smtClean="0"/>
              <a:t> - </a:t>
            </a:r>
            <a:r>
              <a:rPr lang="ru-RU" sz="3200" dirty="0" err="1" smtClean="0"/>
              <a:t>адекватне</a:t>
            </a:r>
            <a:r>
              <a:rPr lang="ru-RU" sz="3200" dirty="0" smtClean="0"/>
              <a:t> </a:t>
            </a:r>
            <a:r>
              <a:rPr lang="ru-RU" sz="3200" dirty="0" err="1" smtClean="0"/>
              <a:t>знеболення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профілактика</a:t>
            </a:r>
            <a:r>
              <a:rPr lang="ru-RU" sz="3200" dirty="0" smtClean="0"/>
              <a:t> тромбозу. При </a:t>
            </a:r>
            <a:r>
              <a:rPr lang="ru-RU" sz="3200" dirty="0" err="1" smtClean="0"/>
              <a:t>цьому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застосовують</a:t>
            </a:r>
            <a:r>
              <a:rPr lang="ru-RU" sz="3200" dirty="0" smtClean="0"/>
              <a:t>:</a:t>
            </a:r>
            <a:endParaRPr lang="ru-RU" sz="32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688" y="642918"/>
            <a:ext cx="86440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Підводячи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підсумок</a:t>
            </a:r>
            <a:r>
              <a:rPr lang="ru-RU" sz="2800" dirty="0" smtClean="0"/>
              <a:t>, </a:t>
            </a:r>
            <a:r>
              <a:rPr lang="ru-RU" sz="2800" dirty="0" err="1" smtClean="0"/>
              <a:t>важливо</a:t>
            </a:r>
            <a:r>
              <a:rPr lang="ru-RU" sz="2800" dirty="0" smtClean="0"/>
              <a:t> </a:t>
            </a:r>
            <a:r>
              <a:rPr lang="ru-RU" sz="2800" dirty="0" err="1" smtClean="0"/>
              <a:t>пам'ятати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уникнути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інфаркту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дотриманні</a:t>
            </a:r>
            <a:r>
              <a:rPr lang="ru-RU" sz="2800" dirty="0" smtClean="0"/>
              <a:t> здорового способу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, </a:t>
            </a:r>
            <a:r>
              <a:rPr lang="ru-RU" sz="2800" dirty="0" err="1" smtClean="0"/>
              <a:t>гарної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активності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відсутності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шкідливих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звичок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правильному </a:t>
            </a:r>
            <a:r>
              <a:rPr lang="ru-RU" sz="2800" dirty="0" err="1" smtClean="0"/>
              <a:t>харчуванні</a:t>
            </a:r>
            <a:r>
              <a:rPr lang="ru-RU" sz="2800" dirty="0" smtClean="0"/>
              <a:t>. </a:t>
            </a:r>
            <a:r>
              <a:rPr lang="ru-RU" sz="2800" dirty="0" err="1" smtClean="0"/>
              <a:t>Турбота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своє</a:t>
            </a:r>
            <a:r>
              <a:rPr lang="ru-RU" sz="2800" dirty="0" smtClean="0"/>
              <a:t> </a:t>
            </a:r>
            <a:r>
              <a:rPr lang="ru-RU" sz="2800" dirty="0" err="1" smtClean="0"/>
              <a:t>здоров'я</a:t>
            </a:r>
            <a:r>
              <a:rPr lang="ru-RU" sz="2800" dirty="0" smtClean="0"/>
              <a:t>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силу кожному </a:t>
            </a:r>
            <a:r>
              <a:rPr lang="ru-RU" sz="2800" dirty="0" err="1" smtClean="0"/>
              <a:t>з</a:t>
            </a:r>
            <a:r>
              <a:rPr lang="ru-RU" sz="2800" dirty="0" smtClean="0"/>
              <a:t> нас. </a:t>
            </a:r>
            <a:r>
              <a:rPr lang="ru-RU" sz="2800" dirty="0" err="1" smtClean="0"/>
              <a:t>Однак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ж </a:t>
            </a:r>
            <a:r>
              <a:rPr lang="ru-RU" sz="2800" dirty="0" err="1" smtClean="0"/>
              <a:t>така</a:t>
            </a:r>
            <a:r>
              <a:rPr lang="ru-RU" sz="2800" dirty="0" smtClean="0"/>
              <a:t> </a:t>
            </a:r>
            <a:r>
              <a:rPr lang="ru-RU" sz="2800" dirty="0" err="1" smtClean="0"/>
              <a:t>біда</a:t>
            </a:r>
            <a:r>
              <a:rPr lang="ru-RU" sz="2800" dirty="0" smtClean="0"/>
              <a:t> все-таки </a:t>
            </a:r>
            <a:r>
              <a:rPr lang="ru-RU" sz="2800" dirty="0" err="1" smtClean="0"/>
              <a:t>спіткала</a:t>
            </a:r>
            <a:r>
              <a:rPr lang="ru-RU" sz="2800" dirty="0" smtClean="0"/>
              <a:t>, не </a:t>
            </a:r>
            <a:r>
              <a:rPr lang="ru-RU" sz="2800" dirty="0" err="1" smtClean="0"/>
              <a:t>варто</a:t>
            </a:r>
            <a:r>
              <a:rPr lang="ru-RU" sz="2800" dirty="0" smtClean="0"/>
              <a:t> </a:t>
            </a:r>
            <a:r>
              <a:rPr lang="ru-RU" sz="2800" dirty="0" err="1" smtClean="0"/>
              <a:t>чекати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витрачати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дорогоцінний</a:t>
            </a:r>
            <a:r>
              <a:rPr lang="ru-RU" sz="2800" dirty="0" smtClean="0"/>
              <a:t> час, </a:t>
            </a:r>
            <a:r>
              <a:rPr lang="ru-RU" sz="2800" dirty="0" err="1" smtClean="0"/>
              <a:t>потрібно</a:t>
            </a:r>
            <a:r>
              <a:rPr lang="ru-RU" sz="2800" dirty="0" smtClean="0"/>
              <a:t> </a:t>
            </a:r>
            <a:r>
              <a:rPr lang="ru-RU" sz="2800" dirty="0" err="1" smtClean="0"/>
              <a:t>негайно</a:t>
            </a:r>
            <a:r>
              <a:rPr lang="ru-RU" sz="2800" dirty="0" smtClean="0"/>
              <a:t> </a:t>
            </a:r>
            <a:r>
              <a:rPr lang="ru-RU" sz="2800" dirty="0" err="1" smtClean="0"/>
              <a:t>звертатися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лікаря</a:t>
            </a:r>
            <a:r>
              <a:rPr lang="ru-RU" sz="2800" dirty="0" smtClean="0"/>
              <a:t>. </a:t>
            </a:r>
            <a:r>
              <a:rPr lang="ru-RU" sz="2800" b="1" dirty="0" err="1" smtClean="0"/>
              <a:t>Хворі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які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отримали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адекватне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лікування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хорошу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реабілітацію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живуть</a:t>
            </a:r>
            <a:r>
              <a:rPr lang="ru-RU" sz="2800" b="1" dirty="0" smtClean="0"/>
              <a:t> не один </a:t>
            </a:r>
            <a:r>
              <a:rPr lang="ru-RU" sz="2800" b="1" dirty="0" err="1" smtClean="0"/>
              <a:t>рік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після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перенесеного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інфаркту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85794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/>
              <a:t>Дякую за </a:t>
            </a:r>
            <a:r>
              <a:rPr lang="uk-UA" sz="4800" b="1" dirty="0" smtClean="0"/>
              <a:t>увагу</a:t>
            </a:r>
            <a:endParaRPr lang="ru-RU" sz="4800" b="1" dirty="0" smtClean="0"/>
          </a:p>
          <a:p>
            <a:pPr algn="ctr"/>
            <a:endParaRPr lang="ru-RU" sz="4800" dirty="0"/>
          </a:p>
        </p:txBody>
      </p:sp>
      <p:pic>
        <p:nvPicPr>
          <p:cNvPr id="3" name="Рисунок 2" descr="0dCBae2JjD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143116"/>
            <a:ext cx="1984865" cy="2179460"/>
          </a:xfrm>
          <a:prstGeom prst="rect">
            <a:avLst/>
          </a:prstGeom>
        </p:spPr>
      </p:pic>
      <p:pic>
        <p:nvPicPr>
          <p:cNvPr id="4" name="Рисунок 3" descr="0dCBae2JjD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96821">
            <a:off x="2433312" y="3534231"/>
            <a:ext cx="1447850" cy="1589796"/>
          </a:xfrm>
          <a:prstGeom prst="rect">
            <a:avLst/>
          </a:prstGeom>
        </p:spPr>
      </p:pic>
      <p:pic>
        <p:nvPicPr>
          <p:cNvPr id="5" name="Рисунок 4" descr="0dCBae2JjD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490756">
            <a:off x="6340879" y="1727400"/>
            <a:ext cx="2293624" cy="2518490"/>
          </a:xfrm>
          <a:prstGeom prst="rect">
            <a:avLst/>
          </a:prstGeom>
        </p:spPr>
      </p:pic>
      <p:pic>
        <p:nvPicPr>
          <p:cNvPr id="6" name="Рисунок 5" descr="0dCBae2JjD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46951">
            <a:off x="685828" y="4022410"/>
            <a:ext cx="1563937" cy="1717264"/>
          </a:xfrm>
          <a:prstGeom prst="rect">
            <a:avLst/>
          </a:prstGeom>
        </p:spPr>
      </p:pic>
      <p:pic>
        <p:nvPicPr>
          <p:cNvPr id="7" name="Рисунок 6" descr="0dCBae2JjD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20564">
            <a:off x="6499024" y="3975122"/>
            <a:ext cx="1921127" cy="2109473"/>
          </a:xfrm>
          <a:prstGeom prst="rect">
            <a:avLst/>
          </a:prstGeom>
        </p:spPr>
      </p:pic>
      <p:pic>
        <p:nvPicPr>
          <p:cNvPr id="8" name="Рисунок 7" descr="0dCBae2JjD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785926"/>
            <a:ext cx="1187611" cy="1304044"/>
          </a:xfrm>
          <a:prstGeom prst="rect">
            <a:avLst/>
          </a:prstGeom>
        </p:spPr>
      </p:pic>
      <p:pic>
        <p:nvPicPr>
          <p:cNvPr id="9" name="Рисунок 8" descr="uCZRUu7lA4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3357562"/>
            <a:ext cx="2335216" cy="2359457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5720" y="0"/>
            <a:ext cx="2362200" cy="1571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214282" y="928670"/>
            <a:ext cx="2571768" cy="6429420"/>
          </a:xfrm>
        </p:spPr>
        <p:txBody>
          <a:bodyPr>
            <a:noAutofit/>
          </a:bodyPr>
          <a:lstStyle/>
          <a:p>
            <a:r>
              <a:rPr lang="ru-RU" sz="2000" b="1" dirty="0" err="1" smtClean="0"/>
              <a:t>Інфаркт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міокарда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являє</a:t>
            </a:r>
            <a:r>
              <a:rPr lang="ru-RU" sz="2000" b="1" dirty="0" smtClean="0"/>
              <a:t> собою некроз (</a:t>
            </a:r>
            <a:r>
              <a:rPr lang="ru-RU" sz="2000" b="1" dirty="0" err="1" smtClean="0"/>
              <a:t>омертвіння</a:t>
            </a:r>
            <a:r>
              <a:rPr lang="ru-RU" sz="2000" b="1" dirty="0" smtClean="0"/>
              <a:t>) </a:t>
            </a:r>
            <a:r>
              <a:rPr lang="ru-RU" sz="2000" b="1" dirty="0" err="1" smtClean="0"/>
              <a:t>ділянки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серцевого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м'яза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внаслідок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повного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припинення</a:t>
            </a:r>
            <a:r>
              <a:rPr lang="ru-RU" sz="2000" b="1" dirty="0" smtClean="0"/>
              <a:t> току </a:t>
            </a:r>
            <a:r>
              <a:rPr lang="ru-RU" sz="2000" b="1" dirty="0" err="1" smtClean="0"/>
              <a:t>крові</a:t>
            </a:r>
            <a:r>
              <a:rPr lang="ru-RU" sz="2000" b="1" dirty="0" smtClean="0"/>
              <a:t> по </a:t>
            </a:r>
            <a:r>
              <a:rPr lang="ru-RU" sz="2000" b="1" dirty="0" err="1" smtClean="0"/>
              <a:t>коронарних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артеріях</a:t>
            </a:r>
            <a:r>
              <a:rPr lang="ru-RU" sz="2000" b="1" dirty="0" smtClean="0"/>
              <a:t>. </a:t>
            </a:r>
            <a:r>
              <a:rPr lang="ru-RU" sz="2000" b="1" dirty="0" err="1" smtClean="0"/>
              <a:t>Причи-ни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розвитку</a:t>
            </a:r>
            <a:r>
              <a:rPr lang="ru-RU" sz="2000" b="1" dirty="0" smtClean="0"/>
              <a:t> добре </a:t>
            </a:r>
            <a:r>
              <a:rPr lang="ru-RU" sz="2000" b="1" dirty="0" err="1" smtClean="0"/>
              <a:t>відомі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описані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pic>
        <p:nvPicPr>
          <p:cNvPr id="9" name="Содержимое 8" descr="diagnoz_6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642918"/>
            <a:ext cx="3500462" cy="3643338"/>
          </a:xfrm>
        </p:spPr>
      </p:pic>
      <p:pic>
        <p:nvPicPr>
          <p:cNvPr id="10" name="Рисунок 9" descr="200px-AMI_schem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3286124"/>
            <a:ext cx="2571768" cy="285752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9286908" y="2571744"/>
            <a:ext cx="347642" cy="16732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1895468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Є </a:t>
            </a:r>
            <a:r>
              <a:rPr lang="ru-RU" sz="2000" dirty="0" err="1" smtClean="0"/>
              <a:t>певні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відмінності</a:t>
            </a:r>
            <a:r>
              <a:rPr lang="ru-RU" sz="2000" dirty="0" smtClean="0"/>
              <a:t> у </a:t>
            </a:r>
            <a:r>
              <a:rPr lang="ru-RU" sz="2000" dirty="0" err="1" smtClean="0"/>
              <a:t>виникненні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інфаркту</a:t>
            </a:r>
            <a:r>
              <a:rPr lang="ru-RU" sz="2000" dirty="0" smtClean="0"/>
              <a:t> </a:t>
            </a:r>
            <a:r>
              <a:rPr lang="ru-RU" sz="2000" dirty="0" err="1" smtClean="0"/>
              <a:t>серцевого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м'яза</a:t>
            </a:r>
            <a:r>
              <a:rPr lang="ru-RU" sz="2000" dirty="0" smtClean="0"/>
              <a:t> в </a:t>
            </a:r>
            <a:r>
              <a:rPr lang="ru-RU" sz="2000" dirty="0" err="1" smtClean="0"/>
              <a:t>залежності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статевої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приналежності</a:t>
            </a:r>
            <a:r>
              <a:rPr lang="ru-RU" sz="2000" dirty="0" smtClean="0"/>
              <a:t>. </a:t>
            </a:r>
            <a:r>
              <a:rPr lang="ru-RU" sz="2000" dirty="0" err="1" smtClean="0"/>
              <a:t>Згідно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даними</a:t>
            </a:r>
            <a:r>
              <a:rPr lang="ru-RU" sz="2000" dirty="0" smtClean="0"/>
              <a:t>, у </a:t>
            </a:r>
            <a:r>
              <a:rPr lang="ru-RU" sz="2000" dirty="0" err="1" smtClean="0"/>
              <a:t>чоловіків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віком</a:t>
            </a:r>
            <a:r>
              <a:rPr lang="ru-RU" sz="2000" dirty="0" smtClean="0"/>
              <a:t> 45-50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інфаркт</a:t>
            </a:r>
            <a:r>
              <a:rPr lang="ru-RU" sz="2000" dirty="0" smtClean="0"/>
              <a:t> в </a:t>
            </a:r>
            <a:r>
              <a:rPr lang="ru-RU" sz="2000" dirty="0" err="1" smtClean="0"/>
              <a:t>серці</a:t>
            </a:r>
            <a:r>
              <a:rPr lang="ru-RU" sz="2000" dirty="0" smtClean="0"/>
              <a:t> </a:t>
            </a:r>
            <a:r>
              <a:rPr lang="ru-RU" sz="2000" dirty="0" err="1" smtClean="0"/>
              <a:t>зустрічається</a:t>
            </a:r>
            <a:r>
              <a:rPr lang="ru-RU" sz="2000" dirty="0" smtClean="0"/>
              <a:t> у 4-5 </a:t>
            </a:r>
            <a:r>
              <a:rPr lang="ru-RU" sz="2000" dirty="0" err="1" smtClean="0"/>
              <a:t>разів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частіше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</a:t>
            </a:r>
            <a:r>
              <a:rPr lang="ru-RU" sz="2000" dirty="0" smtClean="0"/>
              <a:t> </a:t>
            </a:r>
            <a:r>
              <a:rPr lang="ru-RU" sz="2000" dirty="0" err="1" smtClean="0"/>
              <a:t>жіночого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пояснюється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пізнім</a:t>
            </a:r>
            <a:r>
              <a:rPr lang="ru-RU" sz="2000" dirty="0" smtClean="0"/>
              <a:t> </a:t>
            </a:r>
            <a:r>
              <a:rPr lang="ru-RU" sz="2000" dirty="0" err="1" smtClean="0"/>
              <a:t>виникненням</a:t>
            </a:r>
            <a:r>
              <a:rPr lang="ru-RU" sz="2000" dirty="0" smtClean="0"/>
              <a:t> атеросклерозу у </a:t>
            </a:r>
            <a:r>
              <a:rPr lang="ru-RU" sz="2000" dirty="0" err="1" smtClean="0"/>
              <a:t>жінок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причини </a:t>
            </a:r>
            <a:r>
              <a:rPr lang="ru-RU" sz="2000" dirty="0" err="1" smtClean="0"/>
              <a:t>наявності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гормонів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естрогенів</a:t>
            </a:r>
            <a:r>
              <a:rPr lang="ru-RU" sz="2000" dirty="0" smtClean="0"/>
              <a:t>, </a:t>
            </a:r>
            <a:r>
              <a:rPr lang="ru-RU" sz="2000" dirty="0" err="1" smtClean="0"/>
              <a:t>надають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захисну</a:t>
            </a:r>
            <a:r>
              <a:rPr lang="ru-RU" sz="2000" dirty="0" smtClean="0"/>
              <a:t> </a:t>
            </a:r>
            <a:r>
              <a:rPr lang="ru-RU" sz="2000" dirty="0" err="1" smtClean="0"/>
              <a:t>дію</a:t>
            </a:r>
            <a:r>
              <a:rPr lang="ru-RU" sz="2000" dirty="0" smtClean="0"/>
              <a:t>. До 65-70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ця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різниця</a:t>
            </a:r>
            <a:r>
              <a:rPr lang="ru-RU" sz="2000" dirty="0" smtClean="0"/>
              <a:t> </a:t>
            </a:r>
            <a:r>
              <a:rPr lang="ru-RU" sz="2000" dirty="0" err="1" smtClean="0"/>
              <a:t>зникає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</a:t>
            </a:r>
            <a:r>
              <a:rPr lang="ru-RU" sz="2000" dirty="0" smtClean="0"/>
              <a:t>  </a:t>
            </a:r>
            <a:r>
              <a:rPr lang="ru-RU" sz="2000" dirty="0" err="1" smtClean="0"/>
              <a:t>хворих</a:t>
            </a:r>
            <a:r>
              <a:rPr lang="ru-RU" sz="2000" dirty="0" smtClean="0"/>
              <a:t> </a:t>
            </a:r>
            <a:r>
              <a:rPr lang="ru-RU" sz="2000" dirty="0" err="1" smtClean="0"/>
              <a:t>близько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половини</a:t>
            </a:r>
            <a:r>
              <a:rPr lang="ru-RU" sz="2000" dirty="0" smtClean="0"/>
              <a:t>   -      </a:t>
            </a:r>
            <a:r>
              <a:rPr lang="ru-RU" sz="2000" dirty="0" err="1" smtClean="0"/>
              <a:t>жінки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7" name="Рисунок 6" descr="nfarkt-mokarda-simptomi-oznaki-atipovih-form-u-zhnok-cholovkv-lkuvannya-persha-dopomoga_45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857496"/>
            <a:ext cx="8215370" cy="3071834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/>
              <a:t>Щорічно в США реєструється </a:t>
            </a:r>
            <a:r>
              <a:rPr lang="uk-UA" sz="2400" b="1" i="1" dirty="0" smtClean="0"/>
              <a:t>800 000 </a:t>
            </a:r>
            <a:r>
              <a:rPr lang="uk-UA" sz="2400" i="1" dirty="0" smtClean="0"/>
              <a:t>людей з гострим інфарктом міокарда, з яких </a:t>
            </a:r>
            <a:r>
              <a:rPr lang="uk-UA" sz="2400" b="1" i="1" dirty="0" smtClean="0"/>
              <a:t>213 000 </a:t>
            </a:r>
            <a:r>
              <a:rPr lang="uk-UA" sz="2400" i="1" dirty="0" smtClean="0"/>
              <a:t>помирають. У більшості випадків причиною ранньої смертності при гострому інфаркті міокарда є шлуночкові аритмії</a:t>
            </a:r>
            <a:r>
              <a:rPr lang="uk-UA" sz="2400" dirty="0" smtClean="0"/>
              <a:t>.</a:t>
            </a:r>
            <a:endParaRPr lang="uk-U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2285992"/>
            <a:ext cx="8715436" cy="3928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accent1"/>
                </a:solidFill>
              </a:rPr>
              <a:t>Фактори ризику:</a:t>
            </a:r>
            <a:endParaRPr lang="uk-UA" sz="2400" i="1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Діабет;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Куріння тютюну;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Високий вміст жирів в їжі;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Високий кров'яний тиск;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Наявність ішемічної хвороби серця у родичів;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Ожиріння;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Вік;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Стрес; 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Алкоголь.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1"/>
                </a:solidFill>
              </a:rPr>
              <a:t>Лікування</a:t>
            </a:r>
            <a:endParaRPr lang="uk-UA" b="1" dirty="0">
              <a:solidFill>
                <a:schemeClr val="accent1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61672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Головним принципом невідкладного лікування є відновлення кровопостачання у </a:t>
            </a:r>
            <a:r>
              <a:rPr lang="uk-UA" sz="3200" dirty="0" err="1" smtClean="0"/>
              <a:t>ішемізованій</a:t>
            </a:r>
            <a:r>
              <a:rPr lang="uk-UA" sz="3200" dirty="0" smtClean="0"/>
              <a:t> ділянці. З цією метою використовують </a:t>
            </a:r>
            <a:r>
              <a:rPr lang="uk-UA" sz="3200" dirty="0" err="1" smtClean="0"/>
              <a:t>тромболітики</a:t>
            </a:r>
            <a:r>
              <a:rPr lang="uk-UA" sz="3200" dirty="0" smtClean="0"/>
              <a:t> </a:t>
            </a:r>
            <a:r>
              <a:rPr lang="uk-UA" sz="3200" dirty="0" err="1" smtClean="0"/>
              <a:t>.Тромболізис</a:t>
            </a:r>
            <a:r>
              <a:rPr lang="uk-UA" sz="3200" dirty="0" smtClean="0"/>
              <a:t> доцільно використовувати у перші години після початку ангінозного нападу. Крім того, процедура має низку небезпечних ускладнень (кровотечі</a:t>
            </a:r>
            <a:r>
              <a:rPr lang="ru-RU" sz="3200" dirty="0" smtClean="0"/>
              <a:t>).</a:t>
            </a:r>
            <a:endParaRPr lang="ru-RU" sz="32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142900"/>
            <a:ext cx="9001156" cy="1428760"/>
          </a:xfrm>
        </p:spPr>
        <p:txBody>
          <a:bodyPr>
            <a:normAutofit/>
          </a:bodyPr>
          <a:lstStyle/>
          <a:p>
            <a:pPr algn="l"/>
            <a:r>
              <a:rPr lang="uk-UA" sz="2400" dirty="0" smtClean="0"/>
              <a:t>Ліворуч - </a:t>
            </a:r>
            <a:r>
              <a:rPr lang="uk-UA" sz="2400" dirty="0" err="1" smtClean="0"/>
              <a:t>контрастована</a:t>
            </a:r>
            <a:r>
              <a:rPr lang="uk-UA" sz="2400" dirty="0" smtClean="0"/>
              <a:t> коронарна артерія до лікування, праворуч - після. На правому знімку видно дистальні відділи коронарної судини</a:t>
            </a:r>
            <a:endParaRPr lang="uk-UA" sz="2400" dirty="0"/>
          </a:p>
        </p:txBody>
      </p:sp>
      <p:pic>
        <p:nvPicPr>
          <p:cNvPr id="4" name="Содержимое 3" descr="HWI_PTC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19" y="1285860"/>
            <a:ext cx="8572561" cy="5143536"/>
          </a:xfr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/>
              <a:t>Принципи допомоги хворим інфарктом зводяться до поетапного надання лікувальних заходів:</a:t>
            </a:r>
            <a:endParaRPr lang="uk-U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357298"/>
            <a:ext cx="842968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sz="2400" dirty="0" err="1" smtClean="0"/>
              <a:t>Догоспітальний</a:t>
            </a:r>
            <a:r>
              <a:rPr lang="uk-UA" sz="2400" dirty="0" smtClean="0"/>
              <a:t> етап - передбачає транспортування хворого і надання необхідних заходів бригадою швидкої допомоги;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На госпітальному етапі тривають підтримка основних функцій організму, профілактика та боротьба з тромбоутвореннями, порушеннями ритму серця та іншими ускладненнями в умовах відділень інтенсивної терапії стаціонару;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Етап реабілітаційних заходів - у спеціалізованих санаторіях для кардіологічних хворих;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smtClean="0"/>
              <a:t>Етап диспансерного нагляду та амбулаторного лікування - здійснюється в поліклініках і </a:t>
            </a:r>
            <a:r>
              <a:rPr lang="uk-UA" sz="2400" dirty="0" err="1" smtClean="0"/>
              <a:t>кардіоцентрах</a:t>
            </a:r>
            <a:r>
              <a:rPr lang="uk-UA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Ділянки тіла в яких виникає біль внаслідок</a:t>
            </a:r>
            <a:r>
              <a:rPr lang="uk-UA" sz="3600" b="1" dirty="0" smtClean="0"/>
              <a:t> </a:t>
            </a:r>
            <a:r>
              <a:rPr lang="uk-UA" sz="3600" dirty="0" err="1" smtClean="0"/>
              <a:t>інфаркта</a:t>
            </a:r>
            <a:r>
              <a:rPr lang="uk-UA" sz="3600" dirty="0" smtClean="0"/>
              <a:t> міокарда.</a:t>
            </a: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7" name="Содержимое 6" descr="200px-AMI_pain_front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310065"/>
            <a:ext cx="4429156" cy="5047893"/>
          </a:xfrm>
        </p:spPr>
      </p:pic>
      <p:pic>
        <p:nvPicPr>
          <p:cNvPr id="8" name="Содержимое 7" descr="200px-AMI_pain_back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357298"/>
            <a:ext cx="4357718" cy="5024556"/>
          </a:xfr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Найбільш часте розташування інфаркту міокарда - стінка лівого шлуночка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5" name="Содержимое 4" descr="imgpreview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1" y="1643051"/>
            <a:ext cx="3929090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111111111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0628" y="1643050"/>
            <a:ext cx="3871942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362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Гострий інфаркт міокарда </vt:lpstr>
      <vt:lpstr>Слайд 2</vt:lpstr>
      <vt:lpstr>Є певні відмінності у виникненні інфаркту серцевого м'яза в залежності від статевої приналежності. Згідно з різними даними, у чоловіків віком 45-50 років інфаркт в серці зустрічається у 4-5 разів частіше, ніж серед жіночого населення. Це пояснюється більш пізнім виникненням атеросклерозу у жінок з причини наявності гормонів естрогенів, надають захисну дію. До 65-70 років ця різниця зникає, і серед  хворих близько половини   -      жінки.</vt:lpstr>
      <vt:lpstr>Слайд 4</vt:lpstr>
      <vt:lpstr>Лікування</vt:lpstr>
      <vt:lpstr>Ліворуч - контрастована коронарна артерія до лікування, праворуч - після. На правому знімку видно дистальні відділи коронарної судини</vt:lpstr>
      <vt:lpstr>Принципи допомоги хворим інфарктом зводяться до поетапного надання лікувальних заходів:</vt:lpstr>
      <vt:lpstr>Ділянки тіла в яких виникає біль внаслідок інфаркта міокарда. </vt:lpstr>
      <vt:lpstr>Найбільш часте розташування інфаркту міокарда - стінка лівого шлуночка.</vt:lpstr>
      <vt:lpstr>Основні принципи допомоги до приїзду в стаціонар - адекватне знеболення та профілактика тромбозу. При цьому застосовують: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43</cp:revision>
  <dcterms:modified xsi:type="dcterms:W3CDTF">2017-04-09T14:04:00Z</dcterms:modified>
</cp:coreProperties>
</file>