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720"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ru-RU"/>
              <a:t>Образец заголовка</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6/25/2017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ru-RU"/>
              <a:t>Вставка рисунка</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6/25/2017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ru-RU"/>
              <a:t>Образец заголовка</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6/25/2017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6/25/2017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ru-RU"/>
              <a:t>Образец заголовка</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6/25/2017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ru-RU"/>
              <a:t>Образец заголовка</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dirty="0"/>
              <a:t>6/25/2017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a:t>Вставка рисунка</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a:t>Вставка рисунка</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a:t>Вставка рисунка</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dirty="0"/>
              <a:t>6/25/2017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ru-RU"/>
              <a:t>Образец заголовка</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dirty="0"/>
              <a:t>6/25/2017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41410" y="3073397"/>
            <a:ext cx="4878391" cy="271780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3073397"/>
            <a:ext cx="4875210" cy="271780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6/25/2017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6/25/2017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6/25/2017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9.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77404" y="1622114"/>
            <a:ext cx="9077397" cy="1117218"/>
          </a:xfrm>
        </p:spPr>
        <p:txBody>
          <a:bodyPr>
            <a:normAutofit fontScale="90000"/>
          </a:bodyPr>
          <a:lstStyle/>
          <a:p>
            <a:r>
              <a:rPr lang="ru-RU" dirty="0" err="1" smtClean="0"/>
              <a:t>Електричний</a:t>
            </a:r>
            <a:r>
              <a:rPr lang="ru-RU" dirty="0" smtClean="0"/>
              <a:t>  струм  у                      </a:t>
            </a:r>
            <a:r>
              <a:rPr lang="ru-RU" dirty="0" err="1" smtClean="0"/>
              <a:t>вакуумі</a:t>
            </a:r>
            <a:endParaRPr lang="ru-RU" dirty="0"/>
          </a:p>
        </p:txBody>
      </p:sp>
      <p:sp>
        <p:nvSpPr>
          <p:cNvPr id="3" name="Подзаголовок 2"/>
          <p:cNvSpPr>
            <a:spLocks noGrp="1"/>
          </p:cNvSpPr>
          <p:nvPr>
            <p:ph type="subTitle" idx="1"/>
          </p:nvPr>
        </p:nvSpPr>
        <p:spPr>
          <a:xfrm>
            <a:off x="9245050" y="5427829"/>
            <a:ext cx="2861010" cy="1655762"/>
          </a:xfrm>
        </p:spPr>
        <p:txBody>
          <a:bodyPr>
            <a:normAutofit/>
          </a:bodyPr>
          <a:lstStyle/>
          <a:p>
            <a:r>
              <a:rPr lang="ru-RU" dirty="0" smtClean="0"/>
              <a:t>Роботу </a:t>
            </a:r>
            <a:r>
              <a:rPr lang="ru-RU" dirty="0" err="1" smtClean="0"/>
              <a:t>виконала</a:t>
            </a:r>
            <a:r>
              <a:rPr lang="ru-RU" dirty="0" smtClean="0"/>
              <a:t>           </a:t>
            </a:r>
          </a:p>
          <a:p>
            <a:r>
              <a:rPr lang="ru-RU" dirty="0" smtClean="0"/>
              <a:t>_____________________</a:t>
            </a:r>
          </a:p>
          <a:p>
            <a:r>
              <a:rPr lang="ru-RU" dirty="0" smtClean="0"/>
              <a:t>_____________________</a:t>
            </a:r>
            <a:r>
              <a:rPr lang="ru-RU" dirty="0" smtClean="0"/>
              <a:t>    </a:t>
            </a:r>
            <a:endParaRPr lang="ru-RU" dirty="0"/>
          </a:p>
        </p:txBody>
      </p:sp>
    </p:spTree>
    <p:extLst>
      <p:ext uri="{BB962C8B-B14F-4D97-AF65-F5344CB8AC3E}">
        <p14:creationId xmlns:p14="http://schemas.microsoft.com/office/powerpoint/2010/main" val="1481725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10800000" flipV="1">
            <a:off x="1539253" y="434284"/>
            <a:ext cx="5934508" cy="682464"/>
          </a:xfrm>
        </p:spPr>
        <p:txBody>
          <a:bodyPr/>
          <a:lstStyle/>
          <a:p>
            <a:r>
              <a:rPr lang="ru-RU"/>
              <a:t>Вакуум - </a:t>
            </a:r>
          </a:p>
        </p:txBody>
      </p:sp>
      <p:sp>
        <p:nvSpPr>
          <p:cNvPr id="5" name="Текст 4"/>
          <p:cNvSpPr>
            <a:spLocks noGrp="1"/>
          </p:cNvSpPr>
          <p:nvPr>
            <p:ph type="body" sz="half" idx="2"/>
          </p:nvPr>
        </p:nvSpPr>
        <p:spPr>
          <a:xfrm>
            <a:off x="1189433" y="1221210"/>
            <a:ext cx="5849784" cy="4456022"/>
          </a:xfrm>
        </p:spPr>
        <p:txBody>
          <a:bodyPr/>
          <a:lstStyle/>
          <a:p>
            <a:r>
              <a:rPr lang="ru-RU" b="1" i="0">
                <a:solidFill>
                  <a:srgbClr val="424242"/>
                </a:solidFill>
                <a:effectLst/>
                <a:latin typeface="Verdana" panose="020F0502020204030204" pitchFamily="34" charset="0"/>
              </a:rPr>
              <a:t>це середовище з дуже малою концентрацією молекул газу при якій середня довжина вільного пробігу молекул перевищує розміри посудини. Оскільки у вакуумі відсутні вільні електричні заряди, то він є діелектриком. Для створення вільних електричних зарядів у вакуумі використовують явище термоелектронної емісії, зовнішнього фотоефекту та інші. В цих випадках носіями електричного струму у вакуумі є електрони. Розглянемо особливості електричного струму у вакуумі на прикладі вакуумного діоду.</a:t>
            </a:r>
            <a:endParaRPr lang="ru-RU" b="1"/>
          </a:p>
        </p:txBody>
      </p:sp>
      <p:pic>
        <p:nvPicPr>
          <p:cNvPr id="15" name="Рисунок 15"/>
          <p:cNvPicPr>
            <a:picLocks noChangeAspect="1"/>
          </p:cNvPicPr>
          <p:nvPr/>
        </p:nvPicPr>
        <p:blipFill>
          <a:blip r:embed="rId2"/>
          <a:stretch>
            <a:fillRect/>
          </a:stretch>
        </p:blipFill>
        <p:spPr>
          <a:xfrm>
            <a:off x="7382696" y="523499"/>
            <a:ext cx="3011092" cy="5433616"/>
          </a:xfrm>
          <a:prstGeom prst="rect">
            <a:avLst/>
          </a:prstGeom>
        </p:spPr>
      </p:pic>
    </p:spTree>
    <p:extLst>
      <p:ext uri="{BB962C8B-B14F-4D97-AF65-F5344CB8AC3E}">
        <p14:creationId xmlns:p14="http://schemas.microsoft.com/office/powerpoint/2010/main" val="2146802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sz="half" idx="2"/>
          </p:nvPr>
        </p:nvSpPr>
        <p:spPr>
          <a:xfrm>
            <a:off x="1928246" y="3472226"/>
            <a:ext cx="8862399" cy="3054494"/>
          </a:xfrm>
        </p:spPr>
        <p:txBody>
          <a:bodyPr>
            <a:normAutofit fontScale="92500" lnSpcReduction="20000"/>
          </a:bodyPr>
          <a:lstStyle/>
          <a:p>
            <a:r>
              <a:rPr lang="ru-RU" b="1"/>
              <a:t>Для існування електричного струму необхідна наявність вільних носіїв заряду. Звідки вони беруться в області простору з дуже малим вмістом речовини? Для відповіді на це питання необхідно розглянути досвід, проведений американським фізиком Томасом Едісоном</a:t>
            </a:r>
            <a:r>
              <a:rPr lang="uk-UA" b="1"/>
              <a:t>.</a:t>
            </a:r>
          </a:p>
          <a:p>
            <a:r>
              <a:rPr lang="ru-RU" b="1"/>
              <a:t> В ході експерименту дві пластини поміщалися в вакуумну камеру і замикалися за її межами в ланцюг з включеним електрометром. Після того як одну пластину нагрівали, електрометр</a:t>
            </a:r>
            <a:r>
              <a:rPr lang="uk-UA" b="1"/>
              <a:t> </a:t>
            </a:r>
            <a:r>
              <a:rPr lang="ru-RU" b="1"/>
              <a:t>показував відхилення від нул</a:t>
            </a:r>
            <a:r>
              <a:rPr lang="uk-UA" b="1"/>
              <a:t>я</a:t>
            </a:r>
            <a:r>
              <a:rPr lang="ru-RU" b="1"/>
              <a:t>.</a:t>
            </a:r>
            <a:endParaRPr lang="uk-UA" b="1"/>
          </a:p>
          <a:p>
            <a:r>
              <a:rPr lang="ru-RU" b="1"/>
              <a:t>Результат досвіду пояснюється наступним чином: в результаті нагрівання метал зі своєї атомної структури починає випускати електрони, за аналогією випускання молекул води при випаровуванні. Розігрітий метал оточує електронне озеро. Таке явище називається термоелектронно</a:t>
            </a:r>
            <a:r>
              <a:rPr lang="uk-UA" b="1"/>
              <a:t>ю</a:t>
            </a:r>
            <a:r>
              <a:rPr lang="ru-RU" b="1"/>
              <a:t> емісією.</a:t>
            </a:r>
          </a:p>
        </p:txBody>
      </p:sp>
      <p:pic>
        <p:nvPicPr>
          <p:cNvPr id="9" name="Рисунок 9"/>
          <p:cNvPicPr>
            <a:picLocks noChangeAspect="1"/>
          </p:cNvPicPr>
          <p:nvPr/>
        </p:nvPicPr>
        <p:blipFill>
          <a:blip r:embed="rId2"/>
          <a:stretch>
            <a:fillRect/>
          </a:stretch>
        </p:blipFill>
        <p:spPr>
          <a:xfrm>
            <a:off x="4044855" y="160107"/>
            <a:ext cx="4629183" cy="3042035"/>
          </a:xfrm>
          <a:prstGeom prst="rect">
            <a:avLst/>
          </a:prstGeom>
        </p:spPr>
      </p:pic>
    </p:spTree>
    <p:extLst>
      <p:ext uri="{BB962C8B-B14F-4D97-AF65-F5344CB8AC3E}">
        <p14:creationId xmlns:p14="http://schemas.microsoft.com/office/powerpoint/2010/main" val="3724220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29291" y="-740231"/>
            <a:ext cx="9579895" cy="1639886"/>
          </a:xfrm>
        </p:spPr>
        <p:txBody>
          <a:bodyPr/>
          <a:lstStyle/>
          <a:p>
            <a:r>
              <a:rPr lang="uk-UA"/>
              <a:t>Застосування електричного струму в вакуумі</a:t>
            </a:r>
            <a:endParaRPr lang="ru-RU"/>
          </a:p>
        </p:txBody>
      </p:sp>
      <p:sp>
        <p:nvSpPr>
          <p:cNvPr id="4" name="Текст 3"/>
          <p:cNvSpPr>
            <a:spLocks noGrp="1"/>
          </p:cNvSpPr>
          <p:nvPr>
            <p:ph type="body" sz="half" idx="2"/>
          </p:nvPr>
        </p:nvSpPr>
        <p:spPr>
          <a:xfrm>
            <a:off x="5276486" y="1611788"/>
            <a:ext cx="5934511" cy="3541714"/>
          </a:xfrm>
        </p:spPr>
        <p:txBody>
          <a:bodyPr/>
          <a:lstStyle/>
          <a:p>
            <a:r>
              <a:rPr lang="ru-RU" b="1">
                <a:solidFill>
                  <a:schemeClr val="bg1"/>
                </a:solidFill>
              </a:rPr>
              <a:t>На основі явища термоелектронної емісії був створений прилад під назвою вакуумний діод</a:t>
            </a:r>
            <a:r>
              <a:rPr lang="uk-UA" b="1">
                <a:solidFill>
                  <a:schemeClr val="bg1"/>
                </a:solidFill>
              </a:rPr>
              <a:t>.</a:t>
            </a:r>
            <a:endParaRPr lang="ru-RU" b="1">
              <a:solidFill>
                <a:schemeClr val="bg1"/>
              </a:solidFill>
            </a:endParaRPr>
          </a:p>
        </p:txBody>
      </p:sp>
      <p:pic>
        <p:nvPicPr>
          <p:cNvPr id="9" name="Рисунок 9"/>
          <p:cNvPicPr>
            <a:picLocks noChangeAspect="1"/>
          </p:cNvPicPr>
          <p:nvPr/>
        </p:nvPicPr>
        <p:blipFill>
          <a:blip r:embed="rId2"/>
          <a:stretch>
            <a:fillRect/>
          </a:stretch>
        </p:blipFill>
        <p:spPr>
          <a:xfrm>
            <a:off x="1141410" y="1408596"/>
            <a:ext cx="3557163" cy="2611747"/>
          </a:xfrm>
          <a:prstGeom prst="rect">
            <a:avLst/>
          </a:prstGeom>
        </p:spPr>
      </p:pic>
    </p:spTree>
    <p:extLst>
      <p:ext uri="{BB962C8B-B14F-4D97-AF65-F5344CB8AC3E}">
        <p14:creationId xmlns:p14="http://schemas.microsoft.com/office/powerpoint/2010/main" val="2136588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28835" y="386731"/>
            <a:ext cx="3506071" cy="784200"/>
          </a:xfrm>
        </p:spPr>
        <p:txBody>
          <a:bodyPr>
            <a:normAutofit fontScale="90000"/>
          </a:bodyPr>
          <a:lstStyle/>
          <a:p>
            <a:r>
              <a:rPr lang="uk-UA"/>
              <a:t>Вакуумний діод</a:t>
            </a:r>
            <a:endParaRPr lang="ru-RU"/>
          </a:p>
        </p:txBody>
      </p:sp>
      <p:sp>
        <p:nvSpPr>
          <p:cNvPr id="4" name="Текст 3"/>
          <p:cNvSpPr>
            <a:spLocks noGrp="1"/>
          </p:cNvSpPr>
          <p:nvPr>
            <p:ph type="body" sz="half" idx="2"/>
          </p:nvPr>
        </p:nvSpPr>
        <p:spPr>
          <a:xfrm>
            <a:off x="906054" y="1052764"/>
            <a:ext cx="5417893" cy="4340964"/>
          </a:xfrm>
        </p:spPr>
        <p:txBody>
          <a:bodyPr>
            <a:normAutofit fontScale="92500" lnSpcReduction="20000"/>
          </a:bodyPr>
          <a:lstStyle/>
          <a:p>
            <a:r>
              <a:rPr lang="ru-RU" b="1">
                <a:solidFill>
                  <a:schemeClr val="bg1"/>
                </a:solidFill>
              </a:rPr>
              <a:t>Розглянемо докладніше вакуумний діод. Існує два різновиди діодів: діод з ниткою розжарювання і анодом </a:t>
            </a:r>
            <a:r>
              <a:rPr lang="uk-UA" b="1">
                <a:solidFill>
                  <a:schemeClr val="bg1"/>
                </a:solidFill>
              </a:rPr>
              <a:t>та</a:t>
            </a:r>
            <a:r>
              <a:rPr lang="ru-RU" b="1">
                <a:solidFill>
                  <a:schemeClr val="bg1"/>
                </a:solidFill>
              </a:rPr>
              <a:t> діод з ниткою розжарювання, анодом і катодом. Перший називається діодом прямого напруження, другий - непрямого напруження. У техніці застосовується як перший, так і другий тип, однак діод прямого напруження має такий недолік, що при нагріванні опір нитки змінюється, що тягне за собою зміну струму через діод. А так як для деяких операцій з використанням діодів необхідний зовсім незмінний струм, то доцільніше використовувати другий тип діодів.В обох випадках температура нитки розжарювання для ефективної емісії повинна </a:t>
            </a:r>
            <a:r>
              <a:rPr lang="uk-UA" b="1">
                <a:solidFill>
                  <a:schemeClr val="bg1"/>
                </a:solidFill>
              </a:rPr>
              <a:t>бути 2000-2500°C. </a:t>
            </a:r>
            <a:r>
              <a:rPr lang="ru-RU" b="1">
                <a:solidFill>
                  <a:schemeClr val="bg1"/>
                </a:solidFill>
              </a:rPr>
              <a:t>Діоди використовуються для випрямлення змінних струмів. Якщо діод використовується для перетворення струмів промислового значення, то він називається </a:t>
            </a:r>
            <a:r>
              <a:rPr lang="uk-UA" b="1">
                <a:solidFill>
                  <a:schemeClr val="bg1"/>
                </a:solidFill>
              </a:rPr>
              <a:t>кенотроном.</a:t>
            </a:r>
            <a:endParaRPr lang="ru-RU" b="1">
              <a:solidFill>
                <a:schemeClr val="bg1"/>
              </a:solidFill>
            </a:endParaRPr>
          </a:p>
        </p:txBody>
      </p:sp>
      <p:pic>
        <p:nvPicPr>
          <p:cNvPr id="5" name="Рисунок 5"/>
          <p:cNvPicPr>
            <a:picLocks noChangeAspect="1"/>
          </p:cNvPicPr>
          <p:nvPr/>
        </p:nvPicPr>
        <p:blipFill>
          <a:blip r:embed="rId2"/>
          <a:stretch>
            <a:fillRect/>
          </a:stretch>
        </p:blipFill>
        <p:spPr>
          <a:xfrm>
            <a:off x="7075921" y="546236"/>
            <a:ext cx="4056338" cy="3042254"/>
          </a:xfrm>
          <a:prstGeom prst="rect">
            <a:avLst/>
          </a:prstGeom>
        </p:spPr>
      </p:pic>
      <p:sp>
        <p:nvSpPr>
          <p:cNvPr id="7" name="TextBox 6"/>
          <p:cNvSpPr txBox="1"/>
          <p:nvPr/>
        </p:nvSpPr>
        <p:spPr>
          <a:xfrm>
            <a:off x="6477717" y="3588490"/>
            <a:ext cx="5510891" cy="2862322"/>
          </a:xfrm>
          <a:prstGeom prst="rect">
            <a:avLst/>
          </a:prstGeom>
          <a:noFill/>
        </p:spPr>
        <p:txBody>
          <a:bodyPr wrap="square" rtlCol="0">
            <a:spAutoFit/>
          </a:bodyPr>
          <a:lstStyle/>
          <a:p>
            <a:pPr algn="l"/>
            <a:r>
              <a:rPr lang="uk-UA" b="1"/>
              <a:t>Електрод,</a:t>
            </a:r>
            <a:r>
              <a:rPr lang="ru-RU" b="1"/>
              <a:t> розташований поблизу випускає електрони елемента, називається катодом, інший – </a:t>
            </a:r>
            <a:r>
              <a:rPr lang="uk-UA" b="1"/>
              <a:t>анодом. </a:t>
            </a:r>
            <a:r>
              <a:rPr lang="ru-RU" b="1"/>
              <a:t>При правильному підключенні</a:t>
            </a:r>
            <a:r>
              <a:rPr lang="uk-UA" b="1"/>
              <a:t>, </a:t>
            </a:r>
            <a:r>
              <a:rPr lang="ru-RU" b="1"/>
              <a:t>при збільшенні напруги зростає сила струму. При зворотному ж підключенні </a:t>
            </a:r>
            <a:r>
              <a:rPr lang="uk-UA" b="1"/>
              <a:t>струм</a:t>
            </a:r>
            <a:r>
              <a:rPr lang="ru-RU" b="1"/>
              <a:t> йти не буде взагалі</a:t>
            </a:r>
            <a:r>
              <a:rPr lang="uk-UA" b="1"/>
              <a:t>.</a:t>
            </a:r>
            <a:r>
              <a:rPr lang="ru-RU" b="1"/>
              <a:t> Цим вакуумні діоди вигідно відрізняються від напівпровідникових, в яких при зворотному включенні струм хоч і мінімальний, але є. Завдяки цій властивості вакуумні діоди використовуються для випрямлення змінних струмів.</a:t>
            </a:r>
          </a:p>
        </p:txBody>
      </p:sp>
    </p:spTree>
    <p:extLst>
      <p:ext uri="{BB962C8B-B14F-4D97-AF65-F5344CB8AC3E}">
        <p14:creationId xmlns:p14="http://schemas.microsoft.com/office/powerpoint/2010/main" val="2220543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67004" y="330296"/>
            <a:ext cx="9117657" cy="558610"/>
          </a:xfrm>
        </p:spPr>
        <p:txBody>
          <a:bodyPr/>
          <a:lstStyle/>
          <a:p>
            <a:r>
              <a:rPr lang="uk-UA"/>
              <a:t>Електронно-променева трубка</a:t>
            </a:r>
            <a:endParaRPr lang="ru-RU"/>
          </a:p>
        </p:txBody>
      </p:sp>
      <p:sp>
        <p:nvSpPr>
          <p:cNvPr id="4" name="Текст 3"/>
          <p:cNvSpPr>
            <a:spLocks noGrp="1"/>
          </p:cNvSpPr>
          <p:nvPr>
            <p:ph type="body" sz="half" idx="2"/>
          </p:nvPr>
        </p:nvSpPr>
        <p:spPr>
          <a:xfrm>
            <a:off x="1141410" y="1224642"/>
            <a:ext cx="3531569" cy="4566557"/>
          </a:xfrm>
        </p:spPr>
        <p:txBody>
          <a:bodyPr/>
          <a:lstStyle/>
          <a:p>
            <a:r>
              <a:rPr lang="uk-UA" b="1">
                <a:solidFill>
                  <a:schemeClr val="bg1"/>
                </a:solidFill>
              </a:rPr>
              <a:t>Н</a:t>
            </a:r>
            <a:r>
              <a:rPr lang="ru-RU" b="1">
                <a:solidFill>
                  <a:schemeClr val="bg1"/>
                </a:solidFill>
              </a:rPr>
              <a:t>а основі властивостей поширення струму в вакуумі</a:t>
            </a:r>
            <a:r>
              <a:rPr lang="uk-UA" b="1">
                <a:solidFill>
                  <a:schemeClr val="bg1"/>
                </a:solidFill>
              </a:rPr>
              <a:t>,</a:t>
            </a:r>
            <a:r>
              <a:rPr lang="ru-RU" b="1">
                <a:solidFill>
                  <a:schemeClr val="bg1"/>
                </a:solidFill>
              </a:rPr>
              <a:t> було сконструйовано так</a:t>
            </a:r>
            <a:r>
              <a:rPr lang="uk-UA" b="1">
                <a:solidFill>
                  <a:schemeClr val="bg1"/>
                </a:solidFill>
              </a:rPr>
              <a:t>ий</a:t>
            </a:r>
            <a:r>
              <a:rPr lang="ru-RU" b="1">
                <a:solidFill>
                  <a:schemeClr val="bg1"/>
                </a:solidFill>
              </a:rPr>
              <a:t> важлив</a:t>
            </a:r>
            <a:r>
              <a:rPr lang="uk-UA" b="1">
                <a:solidFill>
                  <a:schemeClr val="bg1"/>
                </a:solidFill>
              </a:rPr>
              <a:t>ий</a:t>
            </a:r>
            <a:r>
              <a:rPr lang="ru-RU" b="1">
                <a:solidFill>
                  <a:schemeClr val="bg1"/>
                </a:solidFill>
              </a:rPr>
              <a:t> пристрій, як електронно-променева трубка. В основі своєї роботи вона використовує властивості електронних пучків. </a:t>
            </a:r>
            <a:endParaRPr lang="uk-UA" b="1">
              <a:solidFill>
                <a:schemeClr val="bg1"/>
              </a:solidFill>
            </a:endParaRPr>
          </a:p>
          <a:p>
            <a:endParaRPr lang="ru-RU" b="1">
              <a:solidFill>
                <a:schemeClr val="bg1"/>
              </a:solidFill>
            </a:endParaRPr>
          </a:p>
        </p:txBody>
      </p:sp>
      <p:pic>
        <p:nvPicPr>
          <p:cNvPr id="5" name="Рисунок 5"/>
          <p:cNvPicPr>
            <a:picLocks noChangeAspect="1"/>
          </p:cNvPicPr>
          <p:nvPr/>
        </p:nvPicPr>
        <p:blipFill>
          <a:blip r:embed="rId2"/>
          <a:stretch>
            <a:fillRect/>
          </a:stretch>
        </p:blipFill>
        <p:spPr>
          <a:xfrm>
            <a:off x="4769661" y="1084990"/>
            <a:ext cx="6284351" cy="3770612"/>
          </a:xfrm>
          <a:prstGeom prst="rect">
            <a:avLst/>
          </a:prstGeom>
        </p:spPr>
      </p:pic>
      <p:sp>
        <p:nvSpPr>
          <p:cNvPr id="7" name="TextBox 6"/>
          <p:cNvSpPr txBox="1"/>
          <p:nvPr/>
        </p:nvSpPr>
        <p:spPr>
          <a:xfrm>
            <a:off x="1141409" y="5029200"/>
            <a:ext cx="9633299" cy="923330"/>
          </a:xfrm>
          <a:prstGeom prst="rect">
            <a:avLst/>
          </a:prstGeom>
          <a:noFill/>
        </p:spPr>
        <p:txBody>
          <a:bodyPr wrap="square" rtlCol="0">
            <a:spAutoFit/>
          </a:bodyPr>
          <a:lstStyle/>
          <a:p>
            <a:pPr algn="l"/>
            <a:r>
              <a:rPr lang="ru-RU" b="1"/>
              <a:t>Розглянемо будову цього приладу. Електронно-променева трубка складається з вакуумної колби, що має розширення, електронної гармати, двох катодів і двох взаємно перпендикулярних пар електродів</a:t>
            </a:r>
            <a:r>
              <a:rPr lang="uk-UA" b="1"/>
              <a:t>.</a:t>
            </a:r>
            <a:endParaRPr lang="ru-RU" b="1"/>
          </a:p>
        </p:txBody>
      </p:sp>
    </p:spTree>
    <p:extLst>
      <p:ext uri="{BB962C8B-B14F-4D97-AF65-F5344CB8AC3E}">
        <p14:creationId xmlns:p14="http://schemas.microsoft.com/office/powerpoint/2010/main" val="2105460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299840" y="609601"/>
            <a:ext cx="5754596" cy="4331940"/>
          </a:xfrm>
        </p:spPr>
        <p:txBody>
          <a:bodyPr>
            <a:normAutofit fontScale="92500"/>
          </a:bodyPr>
          <a:lstStyle/>
          <a:p>
            <a:r>
              <a:rPr lang="ru-RU" b="1">
                <a:solidFill>
                  <a:schemeClr val="bg1"/>
                </a:solidFill>
              </a:rPr>
              <a:t>Принцип роботи: </a:t>
            </a:r>
            <a:r>
              <a:rPr lang="uk-UA" b="1">
                <a:solidFill>
                  <a:schemeClr val="bg1"/>
                </a:solidFill>
              </a:rPr>
              <a:t>електрони, які </a:t>
            </a:r>
            <a:r>
              <a:rPr lang="ru-RU" b="1">
                <a:solidFill>
                  <a:schemeClr val="bg1"/>
                </a:solidFill>
              </a:rPr>
              <a:t>вилетіли внаслідок термоелектронної емісії з гармат</a:t>
            </a:r>
            <a:r>
              <a:rPr lang="uk-UA" b="1">
                <a:solidFill>
                  <a:schemeClr val="bg1"/>
                </a:solidFill>
              </a:rPr>
              <a:t>и, </a:t>
            </a:r>
            <a:r>
              <a:rPr lang="ru-RU" b="1">
                <a:solidFill>
                  <a:schemeClr val="bg1"/>
                </a:solidFill>
              </a:rPr>
              <a:t>розганяються завдяки позитивному потенціалу на анодах. Потім, подаючи бажан</a:t>
            </a:r>
            <a:r>
              <a:rPr lang="uk-UA" b="1">
                <a:solidFill>
                  <a:schemeClr val="bg1"/>
                </a:solidFill>
              </a:rPr>
              <a:t>у</a:t>
            </a:r>
            <a:r>
              <a:rPr lang="ru-RU" b="1">
                <a:solidFill>
                  <a:schemeClr val="bg1"/>
                </a:solidFill>
              </a:rPr>
              <a:t> напруг</a:t>
            </a:r>
            <a:r>
              <a:rPr lang="uk-UA" b="1">
                <a:solidFill>
                  <a:schemeClr val="bg1"/>
                </a:solidFill>
              </a:rPr>
              <a:t>у</a:t>
            </a:r>
            <a:r>
              <a:rPr lang="ru-RU" b="1">
                <a:solidFill>
                  <a:schemeClr val="bg1"/>
                </a:solidFill>
              </a:rPr>
              <a:t> на пари керуючих електродів, ми можемо відхиляти електронний пучок, як нам хочеться, по горизонталі та по вертикалі. Після чого спрямований пучок падає на люмінофорний екран, що дозволяє нам бачити на ньому зображення траєкторії пучка.</a:t>
            </a:r>
            <a:r>
              <a:rPr lang="uk-UA" b="1">
                <a:solidFill>
                  <a:schemeClr val="bg1"/>
                </a:solidFill>
              </a:rPr>
              <a:t> </a:t>
            </a:r>
          </a:p>
          <a:p>
            <a:endParaRPr lang="uk-UA" b="1">
              <a:solidFill>
                <a:schemeClr val="bg1"/>
              </a:solidFill>
            </a:endParaRPr>
          </a:p>
          <a:p>
            <a:r>
              <a:rPr lang="ru-RU" b="1">
                <a:solidFill>
                  <a:schemeClr val="bg1"/>
                </a:solidFill>
              </a:rPr>
              <a:t>Електронно-променева трубка використовується в приладі під назвою осцилограф, призначеному для дослідження електричних сигналів, і в кінескопіческіх телевізорах за тим лише винятком, що там електронні пучки управляються магнітними полями.</a:t>
            </a:r>
          </a:p>
        </p:txBody>
      </p:sp>
      <p:pic>
        <p:nvPicPr>
          <p:cNvPr id="5" name="Рисунок 5"/>
          <p:cNvPicPr>
            <a:picLocks noChangeAspect="1"/>
          </p:cNvPicPr>
          <p:nvPr/>
        </p:nvPicPr>
        <p:blipFill>
          <a:blip r:embed="rId2"/>
          <a:stretch>
            <a:fillRect/>
          </a:stretch>
        </p:blipFill>
        <p:spPr>
          <a:xfrm>
            <a:off x="7347857" y="1933646"/>
            <a:ext cx="3931748" cy="2760819"/>
          </a:xfrm>
          <a:prstGeom prst="rect">
            <a:avLst/>
          </a:prstGeom>
        </p:spPr>
      </p:pic>
    </p:spTree>
    <p:extLst>
      <p:ext uri="{BB962C8B-B14F-4D97-AF65-F5344CB8AC3E}">
        <p14:creationId xmlns:p14="http://schemas.microsoft.com/office/powerpoint/2010/main" val="1210002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816429" y="609601"/>
            <a:ext cx="6044643" cy="4899574"/>
          </a:xfrm>
        </p:spPr>
        <p:txBody>
          <a:bodyPr>
            <a:normAutofit/>
          </a:bodyPr>
          <a:lstStyle/>
          <a:p>
            <a:r>
              <a:rPr lang="ru-RU" sz="1800" b="1">
                <a:solidFill>
                  <a:schemeClr val="bg1"/>
                </a:solidFill>
                <a:latin typeface="Arial" panose="020B0604020202020204" pitchFamily="34" charset="0"/>
                <a:cs typeface="Arial" panose="020B0604020202020204" pitchFamily="34" charset="0"/>
              </a:rPr>
              <a:t>Основне застосування Електронно-променев</a:t>
            </a:r>
            <a:r>
              <a:rPr lang="uk-UA" sz="1800" b="1">
                <a:solidFill>
                  <a:schemeClr val="bg1"/>
                </a:solidFill>
                <a:latin typeface="Arial" panose="020B0604020202020204" pitchFamily="34" charset="0"/>
                <a:cs typeface="Arial" panose="020B0604020202020204" pitchFamily="34" charset="0"/>
              </a:rPr>
              <a:t>ої</a:t>
            </a:r>
            <a:r>
              <a:rPr lang="ru-RU" sz="1800" b="1">
                <a:solidFill>
                  <a:schemeClr val="bg1"/>
                </a:solidFill>
                <a:latin typeface="Arial" panose="020B0604020202020204" pitchFamily="34" charset="0"/>
                <a:cs typeface="Arial" panose="020B0604020202020204" pitchFamily="34" charset="0"/>
              </a:rPr>
              <a:t> трубк</a:t>
            </a:r>
            <a:r>
              <a:rPr lang="uk-UA" sz="1800" b="1">
                <a:solidFill>
                  <a:schemeClr val="bg1"/>
                </a:solidFill>
                <a:latin typeface="Arial" panose="020B0604020202020204" pitchFamily="34" charset="0"/>
                <a:cs typeface="Arial" panose="020B0604020202020204" pitchFamily="34" charset="0"/>
              </a:rPr>
              <a:t>и:</a:t>
            </a:r>
          </a:p>
          <a:p>
            <a:r>
              <a:rPr lang="ru-RU" sz="1800" b="1">
                <a:solidFill>
                  <a:schemeClr val="bg1"/>
                </a:solidFill>
                <a:latin typeface="Arial" panose="020B0604020202020204" pitchFamily="34" charset="0"/>
                <a:cs typeface="Arial" panose="020B0604020202020204" pitchFamily="34" charset="0"/>
              </a:rPr>
              <a:t> </a:t>
            </a:r>
            <a:r>
              <a:rPr lang="uk-UA" sz="1800" b="1">
                <a:solidFill>
                  <a:schemeClr val="bg1"/>
                </a:solidFill>
                <a:latin typeface="Arial" panose="020B0604020202020204" pitchFamily="34" charset="0"/>
                <a:cs typeface="Arial" panose="020B0604020202020204" pitchFamily="34" charset="0"/>
              </a:rPr>
              <a:t>1) </a:t>
            </a:r>
            <a:r>
              <a:rPr lang="ru-RU" sz="1800" b="1">
                <a:solidFill>
                  <a:schemeClr val="bg1"/>
                </a:solidFill>
                <a:latin typeface="Arial" panose="020B0604020202020204" pitchFamily="34" charset="0"/>
                <a:cs typeface="Arial" panose="020B0604020202020204" pitchFamily="34" charset="0"/>
              </a:rPr>
              <a:t>кінескопи в телеапаратурі;</a:t>
            </a:r>
            <a:endParaRPr lang="uk-UA" sz="1800" b="1">
              <a:solidFill>
                <a:schemeClr val="bg1"/>
              </a:solidFill>
              <a:latin typeface="Arial" panose="020B0604020202020204" pitchFamily="34" charset="0"/>
              <a:cs typeface="Arial" panose="020B0604020202020204" pitchFamily="34" charset="0"/>
            </a:endParaRPr>
          </a:p>
          <a:p>
            <a:r>
              <a:rPr lang="uk-UA" sz="1800" b="1">
                <a:solidFill>
                  <a:schemeClr val="bg1"/>
                </a:solidFill>
                <a:latin typeface="Arial" panose="020B0604020202020204" pitchFamily="34" charset="0"/>
                <a:cs typeface="Arial" panose="020B0604020202020204" pitchFamily="34" charset="0"/>
              </a:rPr>
              <a:t> 2) </a:t>
            </a:r>
            <a:r>
              <a:rPr lang="ru-RU" sz="1800" b="1">
                <a:solidFill>
                  <a:schemeClr val="bg1"/>
                </a:solidFill>
                <a:latin typeface="Arial" panose="020B0604020202020204" pitchFamily="34" charset="0"/>
                <a:cs typeface="Arial" panose="020B0604020202020204" pitchFamily="34" charset="0"/>
              </a:rPr>
              <a:t>дисплеї ЕОМ;</a:t>
            </a:r>
            <a:endParaRPr lang="uk-UA" sz="1800" b="1">
              <a:solidFill>
                <a:schemeClr val="bg1"/>
              </a:solidFill>
              <a:latin typeface="Arial" panose="020B0604020202020204" pitchFamily="34" charset="0"/>
              <a:cs typeface="Arial" panose="020B0604020202020204" pitchFamily="34" charset="0"/>
            </a:endParaRPr>
          </a:p>
          <a:p>
            <a:r>
              <a:rPr lang="uk-UA" sz="1800" b="1">
                <a:solidFill>
                  <a:schemeClr val="bg1"/>
                </a:solidFill>
                <a:latin typeface="Arial" panose="020B0604020202020204" pitchFamily="34" charset="0"/>
                <a:cs typeface="Arial" panose="020B0604020202020204" pitchFamily="34" charset="0"/>
              </a:rPr>
              <a:t> 3)</a:t>
            </a:r>
            <a:r>
              <a:rPr lang="ru-RU" sz="1800" b="1">
                <a:solidFill>
                  <a:schemeClr val="bg1"/>
                </a:solidFill>
                <a:latin typeface="Arial" panose="020B0604020202020204" pitchFamily="34" charset="0"/>
                <a:cs typeface="Arial" panose="020B0604020202020204" pitchFamily="34" charset="0"/>
              </a:rPr>
              <a:t>електронні осцилографи у вимірювальній техніці</a:t>
            </a:r>
          </a:p>
        </p:txBody>
      </p:sp>
      <p:pic>
        <p:nvPicPr>
          <p:cNvPr id="2" name="Рисунок 4"/>
          <p:cNvPicPr>
            <a:picLocks noChangeAspect="1"/>
          </p:cNvPicPr>
          <p:nvPr/>
        </p:nvPicPr>
        <p:blipFill>
          <a:blip r:embed="rId2"/>
          <a:stretch>
            <a:fillRect/>
          </a:stretch>
        </p:blipFill>
        <p:spPr>
          <a:xfrm>
            <a:off x="6861072" y="258734"/>
            <a:ext cx="2447925" cy="1866900"/>
          </a:xfrm>
          <a:prstGeom prst="rect">
            <a:avLst/>
          </a:prstGeom>
        </p:spPr>
      </p:pic>
      <p:pic>
        <p:nvPicPr>
          <p:cNvPr id="8" name="Рисунок 8"/>
          <p:cNvPicPr>
            <a:picLocks noChangeAspect="1"/>
          </p:cNvPicPr>
          <p:nvPr/>
        </p:nvPicPr>
        <p:blipFill>
          <a:blip r:embed="rId3"/>
          <a:stretch>
            <a:fillRect/>
          </a:stretch>
        </p:blipFill>
        <p:spPr>
          <a:xfrm>
            <a:off x="2165247" y="3059388"/>
            <a:ext cx="4695825" cy="3305175"/>
          </a:xfrm>
          <a:prstGeom prst="rect">
            <a:avLst/>
          </a:prstGeom>
        </p:spPr>
      </p:pic>
      <p:pic>
        <p:nvPicPr>
          <p:cNvPr id="10" name="Рисунок 10"/>
          <p:cNvPicPr>
            <a:picLocks noChangeAspect="1"/>
          </p:cNvPicPr>
          <p:nvPr/>
        </p:nvPicPr>
        <p:blipFill>
          <a:blip r:embed="rId4"/>
          <a:stretch>
            <a:fillRect/>
          </a:stretch>
        </p:blipFill>
        <p:spPr>
          <a:xfrm>
            <a:off x="8085034" y="2826006"/>
            <a:ext cx="3642418" cy="2607971"/>
          </a:xfrm>
          <a:prstGeom prst="rect">
            <a:avLst/>
          </a:prstGeom>
        </p:spPr>
      </p:pic>
    </p:spTree>
    <p:extLst>
      <p:ext uri="{BB962C8B-B14F-4D97-AF65-F5344CB8AC3E}">
        <p14:creationId xmlns:p14="http://schemas.microsoft.com/office/powerpoint/2010/main" val="3992548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87444" y="931875"/>
            <a:ext cx="5934508" cy="518361"/>
          </a:xfrm>
        </p:spPr>
        <p:txBody>
          <a:bodyPr>
            <a:normAutofit fontScale="90000"/>
          </a:bodyPr>
          <a:lstStyle/>
          <a:p>
            <a:r>
              <a:rPr lang="uk-UA"/>
              <a:t>Висновки:</a:t>
            </a:r>
            <a:endParaRPr lang="ru-RU"/>
          </a:p>
        </p:txBody>
      </p:sp>
      <p:sp>
        <p:nvSpPr>
          <p:cNvPr id="4" name="Текст 3"/>
          <p:cNvSpPr>
            <a:spLocks noGrp="1"/>
          </p:cNvSpPr>
          <p:nvPr>
            <p:ph type="body" sz="half" idx="2"/>
          </p:nvPr>
        </p:nvSpPr>
        <p:spPr>
          <a:xfrm>
            <a:off x="1775217" y="1937954"/>
            <a:ext cx="7645939" cy="3541714"/>
          </a:xfrm>
        </p:spPr>
        <p:txBody>
          <a:bodyPr>
            <a:normAutofit/>
          </a:bodyPr>
          <a:lstStyle/>
          <a:p>
            <a:r>
              <a:rPr lang="uk-UA" sz="1800" b="1">
                <a:solidFill>
                  <a:schemeClr val="bg1"/>
                </a:solidFill>
                <a:latin typeface="Arial" panose="020B0604020202020204" pitchFamily="34" charset="0"/>
                <a:cs typeface="Arial" panose="020B0604020202020204" pitchFamily="34" charset="0"/>
              </a:rPr>
              <a:t> 1) Носіями зарядів є електрони;</a:t>
            </a:r>
          </a:p>
          <a:p>
            <a:r>
              <a:rPr lang="uk-UA" sz="1800" b="1">
                <a:solidFill>
                  <a:schemeClr val="bg1"/>
                </a:solidFill>
                <a:latin typeface="Arial" panose="020B0604020202020204" pitchFamily="34" charset="0"/>
                <a:cs typeface="Arial" panose="020B0604020202020204" pitchFamily="34" charset="0"/>
              </a:rPr>
              <a:t> 2) </a:t>
            </a:r>
            <a:r>
              <a:rPr lang="ru-RU" sz="1800" b="1" i="0">
                <a:solidFill>
                  <a:schemeClr val="bg1"/>
                </a:solidFill>
                <a:effectLst/>
                <a:latin typeface="Arial" panose="020B0604020202020204" pitchFamily="34" charset="0"/>
                <a:cs typeface="Arial" panose="020B0604020202020204" pitchFamily="34" charset="0"/>
              </a:rPr>
              <a:t>Термоелектро</a:t>
            </a:r>
            <a:r>
              <a:rPr lang="uk-UA" sz="1800" b="1" i="0">
                <a:solidFill>
                  <a:schemeClr val="bg1"/>
                </a:solidFill>
                <a:effectLst/>
                <a:latin typeface="Arial" panose="020B0604020202020204" pitchFamily="34" charset="0"/>
                <a:cs typeface="Arial" panose="020B0604020202020204" pitchFamily="34" charset="0"/>
              </a:rPr>
              <a:t>о</a:t>
            </a:r>
            <a:r>
              <a:rPr lang="ru-RU" sz="1800" b="1" i="0">
                <a:solidFill>
                  <a:schemeClr val="bg1"/>
                </a:solidFill>
                <a:effectLst/>
                <a:latin typeface="Arial" panose="020B0604020202020204" pitchFamily="34" charset="0"/>
                <a:cs typeface="Arial" panose="020B0604020202020204" pitchFamily="34" charset="0"/>
              </a:rPr>
              <a:t>нна емі</a:t>
            </a:r>
            <a:r>
              <a:rPr lang="uk-UA" sz="1800" b="1" i="0">
                <a:solidFill>
                  <a:schemeClr val="bg1"/>
                </a:solidFill>
                <a:effectLst/>
                <a:latin typeface="Arial" panose="020B0604020202020204" pitchFamily="34" charset="0"/>
                <a:cs typeface="Arial" panose="020B0604020202020204" pitchFamily="34" charset="0"/>
              </a:rPr>
              <a:t>і</a:t>
            </a:r>
            <a:r>
              <a:rPr lang="ru-RU" sz="1800" b="1" i="0">
                <a:solidFill>
                  <a:schemeClr val="bg1"/>
                </a:solidFill>
                <a:effectLst/>
                <a:latin typeface="Arial" panose="020B0604020202020204" pitchFamily="34" charset="0"/>
                <a:cs typeface="Arial" panose="020B0604020202020204" pitchFamily="34" charset="0"/>
              </a:rPr>
              <a:t>сія — явище, зумовлене тепловим рухом вильот</a:t>
            </a:r>
            <a:r>
              <a:rPr lang="uk-UA" sz="1800" b="1" i="0">
                <a:solidFill>
                  <a:schemeClr val="bg1"/>
                </a:solidFill>
                <a:effectLst/>
                <a:latin typeface="Arial" panose="020B0604020202020204" pitchFamily="34" charset="0"/>
                <a:cs typeface="Arial" panose="020B0604020202020204" pitchFamily="34" charset="0"/>
              </a:rPr>
              <a:t>у електронів</a:t>
            </a:r>
            <a:r>
              <a:rPr lang="ru-RU" sz="1800" b="1" i="0">
                <a:solidFill>
                  <a:schemeClr val="bg1"/>
                </a:solidFill>
                <a:effectLst/>
                <a:latin typeface="Arial" panose="020B0604020202020204" pitchFamily="34" charset="0"/>
                <a:cs typeface="Arial" panose="020B0604020202020204" pitchFamily="34" charset="0"/>
              </a:rPr>
              <a:t> за межі речовини.</a:t>
            </a:r>
            <a:endParaRPr lang="uk-UA" sz="1800" b="1" i="0">
              <a:solidFill>
                <a:schemeClr val="bg1"/>
              </a:solidFill>
              <a:effectLst/>
              <a:latin typeface="Arial" panose="020B0604020202020204" pitchFamily="34" charset="0"/>
              <a:cs typeface="Arial" panose="020B0604020202020204" pitchFamily="34" charset="0"/>
            </a:endParaRPr>
          </a:p>
          <a:p>
            <a:r>
              <a:rPr lang="uk-UA" sz="1800" b="1">
                <a:solidFill>
                  <a:schemeClr val="bg1"/>
                </a:solidFill>
                <a:latin typeface="Arial" panose="020B0604020202020204" pitchFamily="34" charset="0"/>
                <a:cs typeface="Arial" panose="020B0604020202020204" pitchFamily="34" charset="0"/>
              </a:rPr>
              <a:t> 3) </a:t>
            </a:r>
            <a:r>
              <a:rPr lang="ru-RU" sz="1800" b="1" i="0">
                <a:solidFill>
                  <a:schemeClr val="bg1"/>
                </a:solidFill>
                <a:effectLst/>
                <a:latin typeface="Arial" panose="020B0604020202020204" pitchFamily="34" charset="0"/>
                <a:cs typeface="Arial" panose="020B0604020202020204" pitchFamily="34" charset="0"/>
              </a:rPr>
              <a:t> </a:t>
            </a:r>
            <a:r>
              <a:rPr lang="uk-UA" sz="1800" b="1">
                <a:solidFill>
                  <a:schemeClr val="bg1"/>
                </a:solidFill>
                <a:latin typeface="Arial" panose="020B0604020202020204" pitchFamily="34" charset="0"/>
                <a:cs typeface="Arial" panose="020B0604020202020204" pitchFamily="34" charset="0"/>
              </a:rPr>
              <a:t>Технічне використання – вакуумні лампи (діоди, тріоди); електронно-променева трубка.</a:t>
            </a:r>
          </a:p>
          <a:p>
            <a:r>
              <a:rPr lang="uk-UA" sz="1800" b="1">
                <a:solidFill>
                  <a:schemeClr val="bg1"/>
                </a:solidFill>
                <a:latin typeface="Arial" panose="020B0604020202020204" pitchFamily="34" charset="0"/>
                <a:cs typeface="Arial" panose="020B0604020202020204" pitchFamily="34" charset="0"/>
              </a:rPr>
              <a:t> 4) Струм у вакуумі – це потік електронів.</a:t>
            </a:r>
            <a:endParaRPr lang="ru-RU" sz="1800" b="1">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74372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Контур">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otalTime>12</TotalTime>
  <Words>612</Words>
  <Application>Microsoft Office PowerPoint</Application>
  <PresentationFormat>Произвольный</PresentationFormat>
  <Paragraphs>29</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Контур</vt:lpstr>
      <vt:lpstr>Електричний  струм  у                      вакуумі</vt:lpstr>
      <vt:lpstr>Вакуум - </vt:lpstr>
      <vt:lpstr>Презентация PowerPoint</vt:lpstr>
      <vt:lpstr>Застосування електричного струму в вакуумі</vt:lpstr>
      <vt:lpstr>Вакуумний діод</vt:lpstr>
      <vt:lpstr>Електронно-променева трубка</vt:lpstr>
      <vt:lpstr>Презентация PowerPoint</vt:lpstr>
      <vt:lpstr>Презентация PowerPoint</vt:lpstr>
      <vt:lpstr>Висновки: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Електричний струм у вакуумі</dc:title>
  <cp:lastModifiedBy>Margarita</cp:lastModifiedBy>
  <cp:revision>9</cp:revision>
  <dcterms:modified xsi:type="dcterms:W3CDTF">2017-06-25T16:10:54Z</dcterms:modified>
</cp:coreProperties>
</file>