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7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4ADB-ACF4-45B5-BF70-452E40273B82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C6CB-0007-4BB9-BCBA-2584FBE7474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290" name="Picture 2" descr="Nature background with map earth and grass vector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prst="cross"/>
          </a:sp3d>
        </p:spPr>
      </p:pic>
      <p:pic>
        <p:nvPicPr>
          <p:cNvPr id="8" name="Picture 2" descr="107.png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6016" y="2708920"/>
            <a:ext cx="3940813" cy="3791062"/>
          </a:xfrm>
          <a:prstGeom prst="rect">
            <a:avLst/>
          </a:prstGeom>
          <a:noFill/>
        </p:spPr>
      </p:pic>
      <p:grpSp>
        <p:nvGrpSpPr>
          <p:cNvPr id="22" name="Группа 21"/>
          <p:cNvGrpSpPr/>
          <p:nvPr userDrawn="1"/>
        </p:nvGrpSpPr>
        <p:grpSpPr>
          <a:xfrm>
            <a:off x="0" y="3284984"/>
            <a:ext cx="5826648" cy="2016465"/>
            <a:chOff x="0" y="3284984"/>
            <a:chExt cx="5826648" cy="2016465"/>
          </a:xfrm>
        </p:grpSpPr>
        <p:pic>
          <p:nvPicPr>
            <p:cNvPr id="9" name="Рисунок 8" descr="http://i039.radikal.ru/0805/93/f7dd229a95fb.png"/>
            <p:cNvPicPr/>
            <p:nvPr userDrawn="1"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flipH="1">
              <a:off x="3707904" y="3717032"/>
              <a:ext cx="1368152" cy="1243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9" descr="http://i039.radikal.ru/0805/93/f7dd229a95fb.png"/>
            <p:cNvPicPr/>
            <p:nvPr userDrawn="1"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 rot="19661227" flipH="1">
              <a:off x="2599109" y="3536554"/>
              <a:ext cx="1249168" cy="106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http://i039.radikal.ru/0805/93/f7dd229a95fb.png"/>
            <p:cNvPicPr/>
            <p:nvPr userDrawn="1"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539552" y="3284984"/>
              <a:ext cx="2376264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11" descr="http://i039.radikal.ru/0805/93/f7dd229a95fb.png"/>
            <p:cNvPicPr/>
            <p:nvPr userDrawn="1"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 rot="1157158" flipH="1">
              <a:off x="4818536" y="4509361"/>
              <a:ext cx="1008112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Рисунок 12" descr="http://i039.radikal.ru/0805/93/f7dd229a95fb.png"/>
            <p:cNvPicPr/>
            <p:nvPr userDrawn="1"/>
          </p:nvPicPr>
          <p:blipFill>
            <a:blip r:embed="rId8" cstate="screen"/>
            <a:srcRect/>
            <a:stretch>
              <a:fillRect/>
            </a:stretch>
          </p:blipFill>
          <p:spPr bwMode="auto">
            <a:xfrm flipH="1">
              <a:off x="3419872" y="4293096"/>
              <a:ext cx="576064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Рисунок 15" descr="http://i039.radikal.ru/0805/93/f7dd229a95fb.png"/>
            <p:cNvPicPr/>
            <p:nvPr userDrawn="1"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0" y="3789040"/>
              <a:ext cx="1008112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2" descr="http://img-fotki.yandex.ru/get/4123/16969765.115/0_70af4_e8b6a294_M.png"/>
          <p:cNvPicPr>
            <a:picLocks noChangeAspect="1" noChangeArrowheads="1"/>
          </p:cNvPicPr>
          <p:nvPr userDrawn="1"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012160" y="3861048"/>
            <a:ext cx="2857500" cy="276225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4ADB-ACF4-45B5-BF70-452E40273B82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C6CB-0007-4BB9-BCBA-2584FBE7474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Picture 2" descr="Nature background with map earth and grass vector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</a:sp3d>
        </p:spPr>
      </p:pic>
      <p:grpSp>
        <p:nvGrpSpPr>
          <p:cNvPr id="9" name="Группа 8"/>
          <p:cNvGrpSpPr/>
          <p:nvPr userDrawn="1"/>
        </p:nvGrpSpPr>
        <p:grpSpPr>
          <a:xfrm>
            <a:off x="0" y="3284984"/>
            <a:ext cx="5826648" cy="2016465"/>
            <a:chOff x="0" y="3284984"/>
            <a:chExt cx="5826648" cy="2016465"/>
          </a:xfrm>
        </p:grpSpPr>
        <p:pic>
          <p:nvPicPr>
            <p:cNvPr id="10" name="Рисунок 9" descr="http://i039.radikal.ru/0805/93/f7dd229a95fb.png"/>
            <p:cNvPicPr/>
            <p:nvPr userDrawn="1"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 flipH="1">
              <a:off x="3707904" y="3717032"/>
              <a:ext cx="1368152" cy="1243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http://i039.radikal.ru/0805/93/f7dd229a95fb.png"/>
            <p:cNvPicPr/>
            <p:nvPr userDrawn="1"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19661227" flipH="1">
              <a:off x="2599109" y="3536554"/>
              <a:ext cx="1249168" cy="1062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11" descr="http://i039.radikal.ru/0805/93/f7dd229a95fb.png"/>
            <p:cNvPicPr/>
            <p:nvPr userDrawn="1"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539552" y="3284984"/>
              <a:ext cx="2376264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Рисунок 12" descr="http://i039.radikal.ru/0805/93/f7dd229a95fb.png"/>
            <p:cNvPicPr/>
            <p:nvPr userDrawn="1"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 rot="1157158" flipH="1">
              <a:off x="4818536" y="4509361"/>
              <a:ext cx="1008112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Рисунок 13" descr="http://i039.radikal.ru/0805/93/f7dd229a95fb.png"/>
            <p:cNvPicPr/>
            <p:nvPr userDrawn="1"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 flipH="1">
              <a:off x="3419872" y="4293096"/>
              <a:ext cx="576064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Рисунок 14" descr="http://i039.radikal.ru/0805/93/f7dd229a95fb.png"/>
            <p:cNvPicPr/>
            <p:nvPr userDrawn="1"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0" y="3789040"/>
              <a:ext cx="1008112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Скругленный прямоугольник 5"/>
          <p:cNvSpPr/>
          <p:nvPr userDrawn="1"/>
        </p:nvSpPr>
        <p:spPr>
          <a:xfrm>
            <a:off x="179512" y="188640"/>
            <a:ext cx="8784976" cy="6480720"/>
          </a:xfrm>
          <a:prstGeom prst="roundRect">
            <a:avLst/>
          </a:prstGeom>
          <a:solidFill>
            <a:schemeClr val="bg1">
              <a:alpha val="7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107.png"/>
          <p:cNvPicPr>
            <a:picLocks noChangeAspect="1" noChangeArrowheads="1"/>
          </p:cNvPicPr>
          <p:nvPr userDrawn="1"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0" y="4725144"/>
            <a:ext cx="2016224" cy="19396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4ADB-ACF4-45B5-BF70-452E40273B82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C6CB-0007-4BB9-BCBA-2584FBE74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04ADB-ACF4-45B5-BF70-452E40273B82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1C6CB-0007-4BB9-BCBA-2584FBE74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9062/37366204.57d/0_124eb2_81370f94_L.png" TargetMode="External"/><Relationship Id="rId2" Type="http://schemas.openxmlformats.org/officeDocument/2006/relationships/hyperlink" Target="http://cdn.vectorstock.com/i/composite/74,39/nature-background-with-map-earth-and-grass-vector-1447439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g-fotki.yandex.ru/get/4123/16969765.115/0_70af4_e8b6a294_M.png" TargetMode="External"/><Relationship Id="rId4" Type="http://schemas.openxmlformats.org/officeDocument/2006/relationships/hyperlink" Target="http://f-picture.net/lfp/i039.radikal.ru/0805/93/f7dd229a95fb.png/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2817"/>
            <a:ext cx="7534620" cy="182763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Практична робота № 1. Будова світлового мікроскопа та робота з ним</a:t>
            </a: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105400"/>
            <a:ext cx="3632200" cy="175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Мал</a:t>
            </a:r>
            <a:r>
              <a:rPr lang="uk-UA" sz="1400" b="1" dirty="0" err="1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ік</a:t>
            </a:r>
            <a:r>
              <a:rPr lang="uk-UA" sz="14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Н.А., </a:t>
            </a:r>
          </a:p>
          <a:p>
            <a:pPr>
              <a:defRPr/>
            </a:pPr>
            <a:r>
              <a:rPr lang="uk-UA" sz="14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вчитель біології</a:t>
            </a:r>
          </a:p>
          <a:p>
            <a:pPr>
              <a:defRPr/>
            </a:pPr>
            <a:r>
              <a:rPr lang="uk-UA" sz="14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Харківської ЗОШ №76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357166"/>
            <a:ext cx="7715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Практична робота № 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Тема.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Будова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світлового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мікроскопа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робота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Мета: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закріпити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знання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будову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світлового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мікроскопа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засвоїти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правила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Обладнання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світловий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мікроскоп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35050" y="2071678"/>
            <a:ext cx="78232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Хід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	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Розгляньте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механічну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систему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мікроскопа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Знайдіть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підставку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гвинти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предметний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столик,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затискачі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тубус, штатив.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	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Розгляньте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освітлювальну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систему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мікроскопа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Знайдіть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дзеркало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конденсор.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	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Розгляньте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оптичну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систему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мікроскопа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окуляр та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об’єктив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Визначте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загальну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кратність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збільшення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мікроскопа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	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Підготуйте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мікроскоп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Окуляр,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об’єктив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дзеркало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протріть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серветкою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Поставте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мікроскоп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штативом до себе на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відстані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5–10 см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краю стола.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Підніміть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гвинта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об’єктив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предметним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столиком на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висоту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0,5 см.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Відкрийте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діафрагму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підніміть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конденсор.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Дивлячись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окуляр одним оком, не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заплющуючи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друге,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поверніть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дзеркало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напрямку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джерела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світла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доки поле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зору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буде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освітлене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яскраво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рівномірно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00100" y="1000108"/>
            <a:ext cx="70009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	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приберіть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мікроскоп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футляр.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Підпишіть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схему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будови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мікроскопа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endParaRPr lang="uk-UA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6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 За результатами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сформулюйте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висновки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1" name="Рисунок 80" descr="https://encrypted-tbn1.gstatic.com/images?q=tbn:ANd9GcST_EwmZM05EHbGk1zeCsXyW2v3Zm7RGucm2_bxoIdr0moQw17mY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71678"/>
            <a:ext cx="3571900" cy="3357587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2620963"/>
            <a:ext cx="11079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7884" y="214311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1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29322" y="307181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2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57884" y="407194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00232" y="350043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4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00232" y="392906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5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28794" y="43576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6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http://shkoleniy.ru/tw_files2/urls_5/796/d-795846/795846_html_m7b8b1eb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214422"/>
            <a:ext cx="3733800" cy="3916363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4" y="214290"/>
          <a:ext cx="6929486" cy="6357958"/>
        </p:xfrm>
        <a:graphic>
          <a:graphicData uri="http://schemas.openxmlformats.org/drawingml/2006/table">
            <a:tbl>
              <a:tblPr/>
              <a:tblGrid>
                <a:gridCol w="6929486"/>
              </a:tblGrid>
              <a:tr h="63579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uk-UA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Який </a:t>
                      </a:r>
                      <a:r>
                        <a:rPr lang="uk-UA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збільшувальний прилад зображено на малюнку?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r>
                        <a:rPr lang="uk-UA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Підпишіть </a:t>
                      </a:r>
                      <a:r>
                        <a:rPr lang="uk-UA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його частини</a:t>
                      </a:r>
                      <a:r>
                        <a:rPr lang="uk-UA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6858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endParaRPr lang="uk-UA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endParaRPr lang="uk-UA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endParaRPr lang="uk-UA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endParaRPr lang="uk-UA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858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endParaRPr lang="uk-UA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1-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— 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— 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— 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—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6 -   ____________________________________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282" y="214290"/>
            <a:ext cx="1571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Картка 1.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2" descr="http://www.rgups.ru/fiz/umkd/MU/Fizika/Optics/Lab/Lab_Rab%E2%84%9662.files/image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571480"/>
            <a:ext cx="3214710" cy="428628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5720" y="21429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Картка 2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918" y="142852"/>
          <a:ext cx="7143800" cy="6357982"/>
        </p:xfrm>
        <a:graphic>
          <a:graphicData uri="http://schemas.openxmlformats.org/drawingml/2006/table">
            <a:tbl>
              <a:tblPr/>
              <a:tblGrid>
                <a:gridCol w="7143800"/>
              </a:tblGrid>
              <a:tr h="6357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	</a:t>
                      </a:r>
                      <a:r>
                        <a:rPr lang="uk-UA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Який збільшувальний прилад зображено на малюнку?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Підпишіть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його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частини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endParaRPr lang="uk-UA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endParaRPr lang="uk-UA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endParaRPr lang="uk-UA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endParaRPr lang="uk-UA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endParaRPr lang="uk-UA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endParaRPr lang="uk-UA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endParaRPr lang="uk-UA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— 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— 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— 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— 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— 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— 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— ____________________________________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42976" y="571480"/>
            <a:ext cx="728667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Узагальнення та систематизація знань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	Чим відрізняється світловий мікроскоп від електронного?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Укажіть елементи механічної, оптичної та освітлювальної частин мікроскопа.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	Чому зображення об’єкта під великим збільшенням може бути нечітким?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	Яких правил необхідно дотримуватися під час роботи з мікроскопом?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714356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Домашнє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643050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Прочитати 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§6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пит. 1-3 стор.28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3429000"/>
            <a:ext cx="628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MOI2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2284" y="4000504"/>
            <a:ext cx="3412922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7704" y="1556792"/>
            <a:ext cx="58326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ФОН  </a:t>
            </a:r>
            <a:r>
              <a:rPr lang="en-A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2"/>
              </a:rPr>
              <a:t>http://cdn.vectorstock.com/i/composite/74,39/nature-background-with-map-earth-and-grass-vector-1447439.jpg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Куля з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метеликом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- </a:t>
            </a:r>
            <a:r>
              <a:rPr lang="en-A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3"/>
              </a:rPr>
              <a:t>http://img-fotki.yandex.ru/get/9062/37366204.57d/0_124eb2_81370f94_L.png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uk-UA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К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ульбаби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- </a:t>
            </a:r>
            <a:r>
              <a:rPr lang="en-A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4"/>
              </a:rPr>
              <a:t>http://f-picture.net/lfp/i039.radikal.ru/0805/93/f7dd229a95fb.png/htm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Сівалка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- </a:t>
            </a:r>
            <a:r>
              <a:rPr lang="en-AU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hlinkClick r:id="rId5"/>
              </a:rPr>
              <a:t>http://img-fotki.yandex.ru/get/4123/16969765.115/0_70af4_e8b6a294_M.png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47667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Інтернет-ресурси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3"/>
          <p:cNvSpPr txBox="1">
            <a:spLocks/>
          </p:cNvSpPr>
          <p:nvPr/>
        </p:nvSpPr>
        <p:spPr>
          <a:xfrm>
            <a:off x="539552" y="1052736"/>
            <a:ext cx="6696744" cy="422885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uk-UA" sz="2800" b="1" dirty="0" smtClean="0"/>
              <a:t>Мета:</a:t>
            </a:r>
            <a:r>
              <a:rPr lang="uk-UA" sz="2800" dirty="0" smtClean="0"/>
              <a:t> закріпити теоретичні знання про будову світлового мікроскопа та правила роботи з ним на практиці;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uk-UA" sz="2800" dirty="0" smtClean="0"/>
              <a:t> розвивати інтерес до вивчення біології; формувати вміння і навички роботи з мікроскопом; 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uk-UA" sz="2800" dirty="0" smtClean="0"/>
              <a:t>виховувати спостережливість, почуття відповідальності.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00100" y="0"/>
            <a:ext cx="6572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«Установи відповідність».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714355"/>
          <a:ext cx="8001056" cy="5567573"/>
        </p:xfrm>
        <a:graphic>
          <a:graphicData uri="http://schemas.openxmlformats.org/drawingml/2006/table">
            <a:tbl>
              <a:tblPr/>
              <a:tblGrid>
                <a:gridCol w="5902077"/>
                <a:gridCol w="2098979"/>
              </a:tblGrid>
              <a:tr h="570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Позначення</a:t>
                      </a:r>
                      <a:endParaRPr lang="ru-RU" sz="2400" dirty="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539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Кратність</a:t>
                      </a:r>
                      <a:endParaRPr lang="ru-RU" sz="240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539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1.</a:t>
                      </a:r>
                      <a:r>
                        <a:rPr lang="uk-UA" sz="2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   з</a:t>
                      </a:r>
                      <a:r>
                        <a:rPr lang="uk-UA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більшення </a:t>
                      </a:r>
                      <a: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об’єктива й окуляра </a:t>
                      </a:r>
                      <a:b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</a:br>
                      <a: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в мікроскопі по ×20</a:t>
                      </a:r>
                      <a:endParaRPr lang="ru-RU" sz="2400" dirty="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А</a:t>
                      </a:r>
                      <a:r>
                        <a:rPr lang="uk-UA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 13</a:t>
                      </a:r>
                      <a:endParaRPr lang="ru-RU" sz="240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361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Б</a:t>
                      </a:r>
                      <a:r>
                        <a:rPr lang="uk-UA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 450</a:t>
                      </a:r>
                      <a:endParaRPr lang="ru-RU" sz="240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361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2.   </a:t>
                      </a:r>
                      <a:r>
                        <a:rPr lang="uk-UA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 </a:t>
                      </a:r>
                      <a: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збільшення об’єктива в мікроскопі ×20, </a:t>
                      </a:r>
                      <a:b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</a:br>
                      <a: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а в окулярі — ×10</a:t>
                      </a:r>
                      <a:endParaRPr lang="ru-RU" sz="2400" dirty="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В</a:t>
                      </a:r>
                      <a:r>
                        <a:rPr lang="uk-UA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 8</a:t>
                      </a:r>
                      <a:endParaRPr lang="ru-RU" sz="240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361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Г</a:t>
                      </a:r>
                      <a:r>
                        <a:rPr lang="uk-UA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 200</a:t>
                      </a:r>
                      <a:endParaRPr lang="ru-RU" sz="240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361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3.   </a:t>
                      </a:r>
                      <a:r>
                        <a:rPr lang="uk-UA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 </a:t>
                      </a:r>
                      <a: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збільшення об’єктива в мікроскопі ×30, </a:t>
                      </a:r>
                      <a:b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</a:br>
                      <a: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а в окулярі — ×15</a:t>
                      </a:r>
                      <a:endParaRPr lang="ru-RU" sz="2400" dirty="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Д</a:t>
                      </a:r>
                      <a:r>
                        <a:rPr lang="uk-UA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 20</a:t>
                      </a:r>
                      <a:endParaRPr lang="ru-RU" sz="240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Е</a:t>
                      </a:r>
                      <a:r>
                        <a:rPr lang="uk-UA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 40</a:t>
                      </a:r>
                      <a:endParaRPr lang="ru-RU" sz="240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4.  </a:t>
                      </a:r>
                      <a:r>
                        <a:rPr lang="uk-UA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 </a:t>
                      </a:r>
                      <a: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збільшення об’єктива в мікроскопі ×8, </a:t>
                      </a:r>
                      <a:b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</a:br>
                      <a: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а в окулярі — ×5	</a:t>
                      </a:r>
                      <a:endParaRPr lang="ru-RU" sz="2400" dirty="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Є</a:t>
                      </a:r>
                      <a:r>
                        <a:rPr lang="uk-UA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 400</a:t>
                      </a:r>
                      <a:endParaRPr lang="ru-RU" sz="240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Ж</a:t>
                      </a:r>
                      <a:r>
                        <a:rPr lang="uk-UA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 30</a:t>
                      </a:r>
                      <a:endParaRPr lang="ru-RU" sz="240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683">
                <a:tc>
                  <a:txBody>
                    <a:bodyPr/>
                    <a:lstStyle/>
                    <a:p>
                      <a:pPr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1755" marR="0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З</a:t>
                      </a:r>
                      <a:r>
                        <a:rPr lang="uk-UA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nion Pro"/>
                        </a:rPr>
                        <a:t> 45</a:t>
                      </a:r>
                      <a:endParaRPr lang="ru-RU" sz="2400" dirty="0">
                        <a:solidFill>
                          <a:srgbClr val="000000"/>
                        </a:solidFill>
                        <a:latin typeface="Minion Pro"/>
                        <a:ea typeface="Times New Roman"/>
                        <a:cs typeface="Minion Pro"/>
                      </a:endParaRPr>
                    </a:p>
                  </a:txBody>
                  <a:tcPr marL="71755" marR="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9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Установити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частинами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світлового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зображенням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1571612"/>
            <a:ext cx="28575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тубус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предметний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столик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окуляр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об’єктив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macroclub.ru/cnews_images/54_51_10_clea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14818"/>
            <a:ext cx="179832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3.gstatic.com/images?q=tbn:ANd9GcRNJJcDEM-o6StuDoOicAFKPMZvzGSRaTU_uOB59xBmtIXPEDL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857364"/>
            <a:ext cx="97536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1.gstatic.com/images?q=tbn:ANd9GcT6slMBTC9GXaLnZM1_cOy5SDHmI4ds9eY05DhUqftIkyQbbmkd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1714488"/>
            <a:ext cx="1744980" cy="159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encrypted-tbn3.gstatic.com/images?q=tbn:ANd9GcSyDfaQiRmCh1IFAK9_4d8HKa-gyIYgiqCb-QcO450DZa21Yo7W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429132"/>
            <a:ext cx="1188720" cy="159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71868" y="335756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321468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585789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2198" y="5786454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178592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14348" y="0"/>
            <a:ext cx="6929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Знайти і виправити помилки в тексті.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928670"/>
            <a:ext cx="78581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прилад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лупа 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непрозорий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предмет,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розміщений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спеціальному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предметному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штативі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проходять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промені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Сонячні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промені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спрямовуються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особливого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того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промені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пройшли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крізь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потрапляють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систему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лінз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окуляра 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зменшують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промені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рухаються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спостерігає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предмет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окуляра.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571480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Правильна відповідь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714620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 — Г, 2 — Б, 3 — А, 4 — В.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1310143"/>
            <a:ext cx="74295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— Є, 2 — Г, 3 — Б, 4 — Е.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857232"/>
            <a:ext cx="735811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прилад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лупа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світловий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мікроскоп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непрозорий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прозорий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предмет,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розміщений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спеціальному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предметному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штативі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(столику)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проходять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промені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Сонячні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промені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спрямовуються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особливого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дзеркальця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того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промені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пройшли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крізь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потрапляють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систему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лінз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окуляра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об’єктива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зменшують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збільшують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промені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рухаються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(окуляра)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спостерігає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предмет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перемножити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окуляра.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285728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Правильна відповідь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00100" y="0"/>
            <a:ext cx="6429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Біологічний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диктант».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3" y="571480"/>
            <a:ext cx="778674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Трубка,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	Головна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розміщена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верхівці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тубуса.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	Головна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розміщена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нижній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тубуса.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	Деталь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освітлюють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Дзеркало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Пласку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поверхню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Увігнуту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поверхню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8.	Деталь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рухається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тубус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9.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розміщують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10.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прикріплюється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тубус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предметний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столик.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11.	Деталь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регулює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освітлення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_files_store_3_1909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700" y="357166"/>
            <a:ext cx="3343300" cy="43434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00100" y="500042"/>
            <a:ext cx="7572428" cy="5775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Окуляр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Об’єктив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Тубус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Дзеркало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пласку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увігнуту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яскравому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освітленні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слабкому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освітленні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коли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 великого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Гвинт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Предметний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столик.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Штатив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Діафрагма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419</Words>
  <Application>Microsoft Office PowerPoint</Application>
  <PresentationFormat>Экран (4:3)</PresentationFormat>
  <Paragraphs>147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Практична робота № 1. Будова світлового мікроскопа та робота з ним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Maksim Kitskaylo</cp:lastModifiedBy>
  <cp:revision>21</cp:revision>
  <dcterms:created xsi:type="dcterms:W3CDTF">2014-08-12T12:51:50Z</dcterms:created>
  <dcterms:modified xsi:type="dcterms:W3CDTF">2017-10-14T07:13:50Z</dcterms:modified>
</cp:coreProperties>
</file>