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17"/>
  </p:notesMasterIdLst>
  <p:sldIdLst>
    <p:sldId id="256" r:id="rId2"/>
    <p:sldId id="257" r:id="rId3"/>
    <p:sldId id="258" r:id="rId4"/>
    <p:sldId id="274" r:id="rId5"/>
    <p:sldId id="259" r:id="rId6"/>
    <p:sldId id="261" r:id="rId7"/>
    <p:sldId id="260" r:id="rId8"/>
    <p:sldId id="262" r:id="rId9"/>
    <p:sldId id="263" r:id="rId10"/>
    <p:sldId id="275" r:id="rId11"/>
    <p:sldId id="264" r:id="rId12"/>
    <p:sldId id="265" r:id="rId13"/>
    <p:sldId id="276" r:id="rId14"/>
    <p:sldId id="273" r:id="rId15"/>
    <p:sldId id="277"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C8A56C7-AA12-4D93-A685-D4F9517E299F}" type="slidenum">
              <a:rPr lang="ru-RU"/>
              <a:pPr>
                <a:defRPr/>
              </a:pPr>
              <a:t>‹#›</a:t>
            </a:fld>
            <a:endParaRPr lang="ru-RU"/>
          </a:p>
        </p:txBody>
      </p:sp>
    </p:spTree>
    <p:extLst>
      <p:ext uri="{BB962C8B-B14F-4D97-AF65-F5344CB8AC3E}">
        <p14:creationId xmlns:p14="http://schemas.microsoft.com/office/powerpoint/2010/main" val="2944826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FBA9EDC-4702-42E6-B601-19DA001310BB}" type="slidenum">
              <a:rPr lang="ru-RU" altLang="ru-RU" smtClean="0"/>
              <a:pPr eaLnBrk="1" hangingPunct="1">
                <a:spcBef>
                  <a:spcPct val="0"/>
                </a:spcBef>
              </a:pPr>
              <a:t>1</a:t>
            </a:fld>
            <a:endParaRPr lang="ru-RU" altLang="ru-RU"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CECD7C1-DF3E-4801-AD7A-F451BCE487C5}" type="slidenum">
              <a:rPr lang="ru-RU" altLang="ru-RU" smtClean="0"/>
              <a:pPr eaLnBrk="1" hangingPunct="1">
                <a:spcBef>
                  <a:spcPct val="0"/>
                </a:spcBef>
              </a:pPr>
              <a:t>10</a:t>
            </a:fld>
            <a:endParaRPr lang="ru-RU" altLang="ru-RU"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CA919D9-005C-4C78-BCA8-E38127250AA0}" type="slidenum">
              <a:rPr lang="ru-RU" altLang="ru-RU" smtClean="0"/>
              <a:pPr eaLnBrk="1" hangingPunct="1">
                <a:spcBef>
                  <a:spcPct val="0"/>
                </a:spcBef>
              </a:pPr>
              <a:t>11</a:t>
            </a:fld>
            <a:endParaRPr lang="ru-RU" altLang="ru-RU"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455CF08-6A74-41F9-80AE-9C62E7134910}" type="slidenum">
              <a:rPr lang="ru-RU" altLang="ru-RU" smtClean="0"/>
              <a:pPr eaLnBrk="1" hangingPunct="1">
                <a:spcBef>
                  <a:spcPct val="0"/>
                </a:spcBef>
              </a:pPr>
              <a:t>12</a:t>
            </a:fld>
            <a:endParaRPr lang="ru-RU" altLang="ru-RU"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8C9E9EA-3C15-40CB-BBF7-023C26048242}" type="slidenum">
              <a:rPr lang="ru-RU" altLang="ru-RU" smtClean="0"/>
              <a:pPr eaLnBrk="1" hangingPunct="1">
                <a:spcBef>
                  <a:spcPct val="0"/>
                </a:spcBef>
              </a:pPr>
              <a:t>13</a:t>
            </a:fld>
            <a:endParaRPr lang="ru-RU" altLang="ru-RU"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BE297CE-5D3E-432C-B5B5-68478C0D57AE}" type="slidenum">
              <a:rPr lang="ru-RU" altLang="ru-RU" smtClean="0"/>
              <a:pPr eaLnBrk="1" hangingPunct="1">
                <a:spcBef>
                  <a:spcPct val="0"/>
                </a:spcBef>
              </a:pPr>
              <a:t>14</a:t>
            </a:fld>
            <a:endParaRPr lang="ru-RU" altLang="ru-RU"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6B81435-3C63-4E11-BE1E-1BAC702DE68E}" type="slidenum">
              <a:rPr lang="ru-RU" altLang="ru-RU" smtClean="0"/>
              <a:pPr eaLnBrk="1" hangingPunct="1">
                <a:spcBef>
                  <a:spcPct val="0"/>
                </a:spcBef>
              </a:pPr>
              <a:t>15</a:t>
            </a:fld>
            <a:endParaRPr lang="ru-RU" altLang="ru-RU"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4D196B-E4C6-47BC-A2D9-AED0FED4467C}" type="slidenum">
              <a:rPr lang="ru-RU" altLang="ru-RU" smtClean="0"/>
              <a:pPr eaLnBrk="1" hangingPunct="1">
                <a:spcBef>
                  <a:spcPct val="0"/>
                </a:spcBef>
              </a:pPr>
              <a:t>2</a:t>
            </a:fld>
            <a:endParaRPr lang="ru-RU" altLang="ru-RU"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1AE12F4-2CE7-40D7-BA68-4BFF9FCCF3CD}" type="slidenum">
              <a:rPr lang="ru-RU" altLang="ru-RU" smtClean="0"/>
              <a:pPr eaLnBrk="1" hangingPunct="1">
                <a:spcBef>
                  <a:spcPct val="0"/>
                </a:spcBef>
              </a:pPr>
              <a:t>3</a:t>
            </a:fld>
            <a:endParaRPr lang="ru-RU" altLang="ru-RU"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E01A178-9284-425A-AB65-4D2D973A39F4}" type="slidenum">
              <a:rPr lang="ru-RU" altLang="ru-RU" smtClean="0"/>
              <a:pPr eaLnBrk="1" hangingPunct="1">
                <a:spcBef>
                  <a:spcPct val="0"/>
                </a:spcBef>
              </a:pPr>
              <a:t>4</a:t>
            </a:fld>
            <a:endParaRPr lang="ru-RU" altLang="ru-RU"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6433F1E-D679-44B9-A042-C6F01C4001CC}" type="slidenum">
              <a:rPr lang="ru-RU" altLang="ru-RU" smtClean="0"/>
              <a:pPr eaLnBrk="1" hangingPunct="1">
                <a:spcBef>
                  <a:spcPct val="0"/>
                </a:spcBef>
              </a:pPr>
              <a:t>5</a:t>
            </a:fld>
            <a:endParaRPr lang="ru-RU" altLang="ru-RU"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971F466-B20B-4BFF-916B-63C2138BF5D0}" type="slidenum">
              <a:rPr lang="ru-RU" altLang="ru-RU" smtClean="0"/>
              <a:pPr eaLnBrk="1" hangingPunct="1">
                <a:spcBef>
                  <a:spcPct val="0"/>
                </a:spcBef>
              </a:pPr>
              <a:t>6</a:t>
            </a:fld>
            <a:endParaRPr lang="ru-RU" altLang="ru-RU"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4EF118-5C2E-4DBB-91E7-11AB3F3CE507}" type="slidenum">
              <a:rPr lang="ru-RU" altLang="ru-RU" smtClean="0"/>
              <a:pPr eaLnBrk="1" hangingPunct="1">
                <a:spcBef>
                  <a:spcPct val="0"/>
                </a:spcBef>
              </a:pPr>
              <a:t>7</a:t>
            </a:fld>
            <a:endParaRPr lang="ru-RU" altLang="ru-RU"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167044F-696B-4FF8-B885-A8B511062E6E}" type="slidenum">
              <a:rPr lang="ru-RU" altLang="ru-RU" smtClean="0"/>
              <a:pPr eaLnBrk="1" hangingPunct="1">
                <a:spcBef>
                  <a:spcPct val="0"/>
                </a:spcBef>
              </a:pPr>
              <a:t>8</a:t>
            </a:fld>
            <a:endParaRPr lang="ru-RU" altLang="ru-RU"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D9F3782-4E13-428B-97E2-DCB552DBA5AA}" type="slidenum">
              <a:rPr lang="ru-RU" altLang="ru-RU" smtClean="0"/>
              <a:pPr eaLnBrk="1" hangingPunct="1">
                <a:spcBef>
                  <a:spcPct val="0"/>
                </a:spcBef>
              </a:pPr>
              <a:t>9</a:t>
            </a:fld>
            <a:endParaRPr lang="ru-RU" altLang="ru-RU"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DF8C075-B2F8-48B8-A1C7-A7641E1FB50A}"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3C6544C-FB28-42D9-934C-A7FB0C33A6C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F7CD51D-3566-477D-9722-74D3F39A13E4}"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863" y="96838"/>
            <a:ext cx="7158037" cy="1412875"/>
          </a:xfrm>
        </p:spPr>
        <p:txBody>
          <a:bodyPr/>
          <a:lstStyle/>
          <a:p>
            <a:r>
              <a:rPr lang="ru-RU" smtClean="0"/>
              <a:t>Образец заголовка</a:t>
            </a:r>
            <a:endParaRPr lang="uk-UA"/>
          </a:p>
        </p:txBody>
      </p:sp>
      <p:sp>
        <p:nvSpPr>
          <p:cNvPr id="3" name="Содержимое 2"/>
          <p:cNvSpPr>
            <a:spLocks noGrp="1"/>
          </p:cNvSpPr>
          <p:nvPr>
            <p:ph sz="quarter" idx="1"/>
          </p:nvPr>
        </p:nvSpPr>
        <p:spPr>
          <a:xfrm>
            <a:off x="949325" y="1981200"/>
            <a:ext cx="3754438"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856163" y="1981200"/>
            <a:ext cx="375443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half" idx="3"/>
          </p:nvPr>
        </p:nvSpPr>
        <p:spPr>
          <a:xfrm>
            <a:off x="949325" y="4114800"/>
            <a:ext cx="7661275"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Rectangle 6"/>
          <p:cNvSpPr>
            <a:spLocks noGrp="1" noChangeArrowheads="1"/>
          </p:cNvSpPr>
          <p:nvPr>
            <p:ph type="dt" sz="half" idx="10"/>
          </p:nvPr>
        </p:nvSpPr>
        <p:spPr>
          <a:ln/>
        </p:spPr>
        <p:txBody>
          <a:bodyPr/>
          <a:lstStyle>
            <a:lvl1pPr>
              <a:defRPr/>
            </a:lvl1pPr>
          </a:lstStyle>
          <a:p>
            <a:pPr>
              <a:defRPr/>
            </a:pPr>
            <a:endParaRPr lang="ru-RU"/>
          </a:p>
        </p:txBody>
      </p:sp>
      <p:sp>
        <p:nvSpPr>
          <p:cNvPr id="7" name="Rectangle 7"/>
          <p:cNvSpPr>
            <a:spLocks noGrp="1" noChangeArrowheads="1"/>
          </p:cNvSpPr>
          <p:nvPr>
            <p:ph type="ftr" sz="quarter" idx="11"/>
          </p:nvPr>
        </p:nvSpPr>
        <p:spPr>
          <a:ln/>
        </p:spPr>
        <p:txBody>
          <a:bodyPr/>
          <a:lstStyle>
            <a:lvl1pPr>
              <a:defRPr/>
            </a:lvl1pPr>
          </a:lstStyle>
          <a:p>
            <a:pPr>
              <a:defRPr/>
            </a:pPr>
            <a:endParaRPr lang="ru-RU"/>
          </a:p>
        </p:txBody>
      </p:sp>
      <p:sp>
        <p:nvSpPr>
          <p:cNvPr id="8" name="Rectangle 8"/>
          <p:cNvSpPr>
            <a:spLocks noGrp="1" noChangeArrowheads="1"/>
          </p:cNvSpPr>
          <p:nvPr>
            <p:ph type="sldNum" sz="quarter" idx="12"/>
          </p:nvPr>
        </p:nvSpPr>
        <p:spPr>
          <a:ln/>
        </p:spPr>
        <p:txBody>
          <a:bodyPr/>
          <a:lstStyle>
            <a:lvl1pPr>
              <a:defRPr/>
            </a:lvl1pPr>
          </a:lstStyle>
          <a:p>
            <a:pPr>
              <a:defRPr/>
            </a:pPr>
            <a:fld id="{2A9FB6E1-B153-4541-A32D-8EE5B3257EDB}" type="slidenum">
              <a:rPr lang="ru-RU"/>
              <a:pPr>
                <a:defRPr/>
              </a:pPr>
              <a:t>‹#›</a:t>
            </a:fld>
            <a:endParaRPr lang="ru-RU"/>
          </a:p>
        </p:txBody>
      </p:sp>
    </p:spTree>
    <p:extLst>
      <p:ext uri="{BB962C8B-B14F-4D97-AF65-F5344CB8AC3E}">
        <p14:creationId xmlns:p14="http://schemas.microsoft.com/office/powerpoint/2010/main" val="2295903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863" y="96838"/>
            <a:ext cx="7158037" cy="1412875"/>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949325" y="1981200"/>
            <a:ext cx="7661275"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949325" y="4114800"/>
            <a:ext cx="7661275"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3A21436F-9F77-40DD-8FA6-948736F5D583}" type="slidenum">
              <a:rPr lang="ru-RU"/>
              <a:pPr>
                <a:defRPr/>
              </a:pPr>
              <a:t>‹#›</a:t>
            </a:fld>
            <a:endParaRPr lang="ru-RU"/>
          </a:p>
        </p:txBody>
      </p:sp>
    </p:spTree>
    <p:extLst>
      <p:ext uri="{BB962C8B-B14F-4D97-AF65-F5344CB8AC3E}">
        <p14:creationId xmlns:p14="http://schemas.microsoft.com/office/powerpoint/2010/main" val="184170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863" y="96838"/>
            <a:ext cx="7158037" cy="1412875"/>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949325" y="1981200"/>
            <a:ext cx="3754438"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856163" y="1981200"/>
            <a:ext cx="375443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Содержимое 4"/>
          <p:cNvSpPr>
            <a:spLocks noGrp="1"/>
          </p:cNvSpPr>
          <p:nvPr>
            <p:ph sz="quarter" idx="3"/>
          </p:nvPr>
        </p:nvSpPr>
        <p:spPr>
          <a:xfrm>
            <a:off x="4856163" y="4114800"/>
            <a:ext cx="375443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Rectangle 6"/>
          <p:cNvSpPr>
            <a:spLocks noGrp="1" noChangeArrowheads="1"/>
          </p:cNvSpPr>
          <p:nvPr>
            <p:ph type="dt" sz="half" idx="10"/>
          </p:nvPr>
        </p:nvSpPr>
        <p:spPr>
          <a:ln/>
        </p:spPr>
        <p:txBody>
          <a:bodyPr/>
          <a:lstStyle>
            <a:lvl1pPr>
              <a:defRPr/>
            </a:lvl1pPr>
          </a:lstStyle>
          <a:p>
            <a:pPr>
              <a:defRPr/>
            </a:pPr>
            <a:endParaRPr lang="ru-RU"/>
          </a:p>
        </p:txBody>
      </p:sp>
      <p:sp>
        <p:nvSpPr>
          <p:cNvPr id="7" name="Rectangle 7"/>
          <p:cNvSpPr>
            <a:spLocks noGrp="1" noChangeArrowheads="1"/>
          </p:cNvSpPr>
          <p:nvPr>
            <p:ph type="ftr" sz="quarter" idx="11"/>
          </p:nvPr>
        </p:nvSpPr>
        <p:spPr>
          <a:ln/>
        </p:spPr>
        <p:txBody>
          <a:bodyPr/>
          <a:lstStyle>
            <a:lvl1pPr>
              <a:defRPr/>
            </a:lvl1pPr>
          </a:lstStyle>
          <a:p>
            <a:pPr>
              <a:defRPr/>
            </a:pPr>
            <a:endParaRPr lang="ru-RU"/>
          </a:p>
        </p:txBody>
      </p:sp>
      <p:sp>
        <p:nvSpPr>
          <p:cNvPr id="8" name="Rectangle 8"/>
          <p:cNvSpPr>
            <a:spLocks noGrp="1" noChangeArrowheads="1"/>
          </p:cNvSpPr>
          <p:nvPr>
            <p:ph type="sldNum" sz="quarter" idx="12"/>
          </p:nvPr>
        </p:nvSpPr>
        <p:spPr>
          <a:ln/>
        </p:spPr>
        <p:txBody>
          <a:bodyPr/>
          <a:lstStyle>
            <a:lvl1pPr>
              <a:defRPr/>
            </a:lvl1pPr>
          </a:lstStyle>
          <a:p>
            <a:pPr>
              <a:defRPr/>
            </a:pPr>
            <a:fld id="{B5E6CE03-EACF-4493-9AC8-3C7DCBE20860}" type="slidenum">
              <a:rPr lang="ru-RU"/>
              <a:pPr>
                <a:defRPr/>
              </a:pPr>
              <a:t>‹#›</a:t>
            </a:fld>
            <a:endParaRPr lang="ru-RU"/>
          </a:p>
        </p:txBody>
      </p:sp>
    </p:spTree>
    <p:extLst>
      <p:ext uri="{BB962C8B-B14F-4D97-AF65-F5344CB8AC3E}">
        <p14:creationId xmlns:p14="http://schemas.microsoft.com/office/powerpoint/2010/main" val="242106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863" y="96838"/>
            <a:ext cx="7158037" cy="1412875"/>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949325" y="1981200"/>
            <a:ext cx="3754438"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856163" y="1981200"/>
            <a:ext cx="3754437"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BEA9C556-2944-47BC-A3A7-7640F5A93035}" type="slidenum">
              <a:rPr lang="ru-RU"/>
              <a:pPr>
                <a:defRPr/>
              </a:pPr>
              <a:t>‹#›</a:t>
            </a:fld>
            <a:endParaRPr lang="ru-RU"/>
          </a:p>
        </p:txBody>
      </p:sp>
    </p:spTree>
    <p:extLst>
      <p:ext uri="{BB962C8B-B14F-4D97-AF65-F5344CB8AC3E}">
        <p14:creationId xmlns:p14="http://schemas.microsoft.com/office/powerpoint/2010/main" val="307041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7EEA3B-FA35-486B-BFF5-99CE754325D3}"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75F5EB8-A221-4468-AF40-84D0007C8CB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EBD3A94-4319-48A9-A5CA-E02137F4F9BE}"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023AA389-2433-4E1B-BD06-F62B37B1778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241AA43-50D0-4D2B-B826-22BA0ED8A63F}"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D06A791-53FA-425A-BCA7-0925DCA4A3A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723711B2-2BD4-4DD6-9406-87C24390754F}"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1A28BEA-FCD5-4385-9744-60A9A6B8843D}"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FD5A8086-B937-41C3-A43F-52BEBFF21016}"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Рисунок 5" descr="тран665.jpg"/>
          <p:cNvPicPr>
            <a:picLocks noChangeAspect="1"/>
          </p:cNvPicPr>
          <p:nvPr/>
        </p:nvPicPr>
        <p:blipFill>
          <a:blip r:embed="rId3"/>
          <a:srcRect/>
          <a:stretch>
            <a:fillRect/>
          </a:stretch>
        </p:blipFill>
        <p:spPr bwMode="auto">
          <a:xfrm>
            <a:off x="5652120" y="3284984"/>
            <a:ext cx="2643758" cy="3220254"/>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28134" y="116633"/>
            <a:ext cx="540796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
        <p:nvSpPr>
          <p:cNvPr id="5" name="Прямоугольник 4"/>
          <p:cNvSpPr/>
          <p:nvPr/>
        </p:nvSpPr>
        <p:spPr>
          <a:xfrm>
            <a:off x="1" y="0"/>
            <a:ext cx="565212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uk-UA"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Трансгенні</a:t>
            </a:r>
            <a:r>
              <a:rPr lang="uk-U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uk-U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a:t>
            </a: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рганізми </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1"/>
          <p:cNvSpPr>
            <a:spLocks noGrp="1" noChangeArrowheads="1"/>
          </p:cNvSpPr>
          <p:nvPr>
            <p:ph idx="1"/>
          </p:nvPr>
        </p:nvSpPr>
        <p:spPr>
          <a:xfrm>
            <a:off x="179513" y="1754326"/>
            <a:ext cx="8883698" cy="4843324"/>
          </a:xfrm>
        </p:spPr>
        <p:txBody>
          <a:bodyPr/>
          <a:lstStyle/>
          <a:p>
            <a:pPr eaLnBrk="1" hangingPunct="1">
              <a:lnSpc>
                <a:spcPct val="90000"/>
              </a:lnSpc>
            </a:pPr>
            <a:r>
              <a:rPr lang="uk-UA" altLang="ru-RU" sz="2400" b="1" dirty="0" smtClean="0"/>
              <a:t>Генетично модифікована їжа</a:t>
            </a:r>
            <a:r>
              <a:rPr lang="uk-UA" altLang="ru-RU" sz="2400" dirty="0" smtClean="0"/>
              <a:t> - це продукти харчування, отримані з генетично модифікованих організмів. </a:t>
            </a:r>
          </a:p>
          <a:p>
            <a:pPr eaLnBrk="1" hangingPunct="1">
              <a:lnSpc>
                <a:spcPct val="90000"/>
              </a:lnSpc>
            </a:pPr>
            <a:r>
              <a:rPr lang="uk-UA" altLang="ru-RU" sz="2400" dirty="0" smtClean="0"/>
              <a:t>Генетично модифіковані організми набувають певних якостей завдяки переносу в геном окремих генів теоретично з будь-якого організму (у випадку </a:t>
            </a:r>
            <a:r>
              <a:rPr lang="uk-UA" altLang="ru-RU" sz="2400" dirty="0" err="1" smtClean="0"/>
              <a:t>трансгенезу</a:t>
            </a:r>
            <a:r>
              <a:rPr lang="uk-UA" altLang="ru-RU" sz="2400" dirty="0" smtClean="0"/>
              <a:t>) або з геному споріднених видів (</a:t>
            </a:r>
            <a:r>
              <a:rPr lang="uk-UA" altLang="ru-RU" sz="2400" dirty="0" err="1" smtClean="0"/>
              <a:t>цисгенез</a:t>
            </a:r>
            <a:r>
              <a:rPr lang="uk-UA" altLang="ru-RU" sz="2400" dirty="0" smtClean="0"/>
              <a:t>). </a:t>
            </a:r>
          </a:p>
        </p:txBody>
      </p:sp>
      <p:pic>
        <p:nvPicPr>
          <p:cNvPr id="12292" name="Рисунок 4" descr="транс432.jpg"/>
          <p:cNvPicPr>
            <a:picLocks noChangeAspect="1"/>
          </p:cNvPicPr>
          <p:nvPr/>
        </p:nvPicPr>
        <p:blipFill>
          <a:blip r:embed="rId3"/>
          <a:srcRect/>
          <a:stretch>
            <a:fillRect/>
          </a:stretch>
        </p:blipFill>
        <p:spPr bwMode="auto">
          <a:xfrm>
            <a:off x="4860032" y="3789040"/>
            <a:ext cx="3267075" cy="2786062"/>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193253" y="0"/>
            <a:ext cx="9329892"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Генетично модифікована їжа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1"/>
          <p:cNvSpPr>
            <a:spLocks noGrp="1" noChangeArrowheads="1"/>
          </p:cNvSpPr>
          <p:nvPr>
            <p:ph idx="1"/>
          </p:nvPr>
        </p:nvSpPr>
        <p:spPr>
          <a:xfrm>
            <a:off x="2" y="1754326"/>
            <a:ext cx="9143998" cy="4843324"/>
          </a:xfrm>
        </p:spPr>
        <p:txBody>
          <a:bodyPr/>
          <a:lstStyle/>
          <a:p>
            <a:pPr eaLnBrk="1" hangingPunct="1">
              <a:lnSpc>
                <a:spcPct val="90000"/>
              </a:lnSpc>
            </a:pPr>
            <a:r>
              <a:rPr lang="uk-UA" altLang="ru-RU" sz="2400" dirty="0" smtClean="0"/>
              <a:t>Спеціалісти не можуть констатувати шкідливість ГМО на організм людини. Але й виключати факт небезпеки </a:t>
            </a:r>
            <a:r>
              <a:rPr lang="uk-UA" altLang="ru-RU" sz="2400" dirty="0" err="1" smtClean="0"/>
              <a:t>генномодифікованих</a:t>
            </a:r>
            <a:r>
              <a:rPr lang="uk-UA" altLang="ru-RU" sz="2400" dirty="0" smtClean="0"/>
              <a:t> організмів теж немає підстав. У зв'язку з цим нещодавно був прийнятий закон про обов'язкове маркування харчових продуктів на наявність або відсутність у них ГМО.</a:t>
            </a:r>
          </a:p>
        </p:txBody>
      </p:sp>
      <p:pic>
        <p:nvPicPr>
          <p:cNvPr id="13316" name="Рисунок 4" descr="без ГМО.jpg"/>
          <p:cNvPicPr>
            <a:picLocks noChangeAspect="1"/>
          </p:cNvPicPr>
          <p:nvPr/>
        </p:nvPicPr>
        <p:blipFill>
          <a:blip r:embed="rId3"/>
          <a:srcRect/>
          <a:stretch>
            <a:fillRect/>
          </a:stretch>
        </p:blipFill>
        <p:spPr bwMode="auto">
          <a:xfrm>
            <a:off x="5364088" y="3717032"/>
            <a:ext cx="2928938" cy="2425700"/>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1" y="0"/>
            <a:ext cx="91440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Генетично модифікована їжа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p:txBody>
          <a:bodyPr/>
          <a:lstStyle/>
          <a:p>
            <a:pPr eaLnBrk="1" hangingPunct="1"/>
            <a:r>
              <a:rPr lang="ru-RU" altLang="ru-RU" sz="3600" smtClean="0"/>
              <a:t>Список іноземних компаній, помічених у використанні ГМО:</a:t>
            </a:r>
          </a:p>
        </p:txBody>
      </p:sp>
      <p:sp>
        <p:nvSpPr>
          <p:cNvPr id="14339" name="Rectangle 13"/>
          <p:cNvSpPr>
            <a:spLocks noGrp="1" noChangeArrowheads="1"/>
          </p:cNvSpPr>
          <p:nvPr>
            <p:ph type="body" sz="half" idx="1"/>
          </p:nvPr>
        </p:nvSpPr>
        <p:spPr>
          <a:xfrm>
            <a:off x="428625" y="1981200"/>
            <a:ext cx="8286750" cy="1981200"/>
          </a:xfrm>
        </p:spPr>
        <p:txBody>
          <a:bodyPr>
            <a:normAutofit fontScale="92500" lnSpcReduction="10000"/>
          </a:bodyPr>
          <a:lstStyle/>
          <a:p>
            <a:pPr eaLnBrk="1" hangingPunct="1">
              <a:lnSpc>
                <a:spcPct val="80000"/>
              </a:lnSpc>
              <a:buFont typeface="Wingdings" pitchFamily="2" charset="2"/>
              <a:buNone/>
            </a:pPr>
            <a:endParaRPr lang="ru-RU" altLang="ru-RU" sz="1400" smtClean="0"/>
          </a:p>
          <a:p>
            <a:pPr eaLnBrk="1" hangingPunct="1">
              <a:lnSpc>
                <a:spcPct val="80000"/>
              </a:lnSpc>
            </a:pPr>
            <a:r>
              <a:rPr lang="uk-UA" altLang="ru-RU" sz="2400" smtClean="0"/>
              <a:t>Nestle (Нестле) - виробництво шоколаду, кави, кавових напоїв, дитячого харчування.</a:t>
            </a:r>
          </a:p>
          <a:p>
            <a:pPr eaLnBrk="1" hangingPunct="1">
              <a:lnSpc>
                <a:spcPct val="80000"/>
              </a:lnSpc>
            </a:pPr>
            <a:r>
              <a:rPr lang="uk-UA" altLang="ru-RU" sz="2400" smtClean="0"/>
              <a:t>Hershey's (Хершіс) - виробництво шоколаду, безалкогольних напоїв.</a:t>
            </a:r>
          </a:p>
          <a:p>
            <a:pPr eaLnBrk="1" hangingPunct="1">
              <a:lnSpc>
                <a:spcPct val="80000"/>
              </a:lnSpc>
            </a:pPr>
            <a:r>
              <a:rPr lang="uk-UA" altLang="ru-RU" sz="2400" smtClean="0"/>
              <a:t>Coca-Cola (Кока-Кола) - виробництво напоїв Кока-Кола, Спрайт, Фанта, тонік «Кінлі».</a:t>
            </a:r>
          </a:p>
        </p:txBody>
      </p:sp>
      <p:pic>
        <p:nvPicPr>
          <p:cNvPr id="14340" name="Picture 16" descr="Coca-Cola"/>
          <p:cNvPicPr>
            <a:picLocks noChangeAspect="1" noChangeArrowheads="1"/>
          </p:cNvPicPr>
          <p:nvPr/>
        </p:nvPicPr>
        <p:blipFill>
          <a:blip r:embed="rId3"/>
          <a:srcRect/>
          <a:stretch>
            <a:fillRect/>
          </a:stretch>
        </p:blipFill>
        <p:spPr bwMode="auto">
          <a:xfrm>
            <a:off x="5643563" y="4429125"/>
            <a:ext cx="1944687" cy="2090738"/>
          </a:xfrm>
          <a:prstGeom prst="rect">
            <a:avLst/>
          </a:prstGeom>
          <a:ln>
            <a:noFill/>
          </a:ln>
          <a:effectLst>
            <a:outerShdw blurRad="190500" algn="tl" rotWithShape="0">
              <a:srgbClr val="000000">
                <a:alpha val="70000"/>
              </a:srgbClr>
            </a:outerShdw>
          </a:effectLst>
        </p:spPr>
      </p:pic>
      <p:pic>
        <p:nvPicPr>
          <p:cNvPr id="14341" name="Рисунок 5" descr="нестле.jpg"/>
          <p:cNvPicPr>
            <a:picLocks noChangeAspect="1"/>
          </p:cNvPicPr>
          <p:nvPr/>
        </p:nvPicPr>
        <p:blipFill>
          <a:blip r:embed="rId4"/>
          <a:srcRect/>
          <a:stretch>
            <a:fillRect/>
          </a:stretch>
        </p:blipFill>
        <p:spPr bwMode="auto">
          <a:xfrm>
            <a:off x="2000250" y="4357688"/>
            <a:ext cx="2024063" cy="2087562"/>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3"/>
          <p:cNvSpPr>
            <a:spLocks noGrp="1" noChangeArrowheads="1"/>
          </p:cNvSpPr>
          <p:nvPr>
            <p:ph type="body" sz="half" idx="1"/>
          </p:nvPr>
        </p:nvSpPr>
        <p:spPr>
          <a:xfrm>
            <a:off x="428625" y="2420888"/>
            <a:ext cx="8286750" cy="2592288"/>
          </a:xfrm>
        </p:spPr>
        <p:txBody>
          <a:bodyPr>
            <a:normAutofit/>
          </a:bodyPr>
          <a:lstStyle/>
          <a:p>
            <a:pPr eaLnBrk="1" hangingPunct="1">
              <a:lnSpc>
                <a:spcPct val="80000"/>
              </a:lnSpc>
              <a:buFont typeface="Wingdings" pitchFamily="2" charset="2"/>
              <a:buNone/>
            </a:pPr>
            <a:endParaRPr lang="ru-RU" altLang="ru-RU" sz="1400" dirty="0" smtClean="0"/>
          </a:p>
          <a:p>
            <a:pPr eaLnBrk="1" hangingPunct="1">
              <a:lnSpc>
                <a:spcPct val="80000"/>
              </a:lnSpc>
            </a:pPr>
            <a:r>
              <a:rPr lang="uk-UA" altLang="ru-RU" sz="2400" dirty="0" err="1" smtClean="0"/>
              <a:t>McDonald's</a:t>
            </a:r>
            <a:r>
              <a:rPr lang="uk-UA" altLang="ru-RU" sz="2400" dirty="0" smtClean="0"/>
              <a:t> (Макдональдс) - «ресторани» швидкого харчування.</a:t>
            </a:r>
          </a:p>
          <a:p>
            <a:pPr eaLnBrk="1" hangingPunct="1">
              <a:lnSpc>
                <a:spcPct val="80000"/>
              </a:lnSpc>
            </a:pPr>
            <a:r>
              <a:rPr lang="uk-UA" altLang="ru-RU" sz="2400" dirty="0" err="1" smtClean="0"/>
              <a:t>Danon</a:t>
            </a:r>
            <a:r>
              <a:rPr lang="uk-UA" altLang="ru-RU" sz="2400" dirty="0" smtClean="0"/>
              <a:t> (</a:t>
            </a:r>
            <a:r>
              <a:rPr lang="uk-UA" altLang="ru-RU" sz="2400" dirty="0" err="1" smtClean="0"/>
              <a:t>Данон</a:t>
            </a:r>
            <a:r>
              <a:rPr lang="uk-UA" altLang="ru-RU" sz="2400" dirty="0" smtClean="0"/>
              <a:t>) - виробництво йогуртів, кефіру, сиру, дитячого харчування</a:t>
            </a:r>
          </a:p>
          <a:p>
            <a:pPr eaLnBrk="1" hangingPunct="1">
              <a:lnSpc>
                <a:spcPct val="80000"/>
              </a:lnSpc>
            </a:pPr>
            <a:r>
              <a:rPr lang="uk-UA" altLang="ru-RU" sz="2400" dirty="0" err="1" smtClean="0"/>
              <a:t>Mars</a:t>
            </a:r>
            <a:r>
              <a:rPr lang="uk-UA" altLang="ru-RU" sz="2400" dirty="0" smtClean="0"/>
              <a:t> (Марс) - виробництво шоколаду Марс, Снікерс, </a:t>
            </a:r>
            <a:r>
              <a:rPr lang="uk-UA" altLang="ru-RU" sz="2400" dirty="0" err="1" smtClean="0"/>
              <a:t>Твікс</a:t>
            </a:r>
            <a:r>
              <a:rPr lang="uk-UA" altLang="ru-RU" sz="2400" dirty="0" smtClean="0"/>
              <a:t>.</a:t>
            </a:r>
          </a:p>
          <a:p>
            <a:pPr eaLnBrk="1" hangingPunct="1">
              <a:lnSpc>
                <a:spcPct val="80000"/>
              </a:lnSpc>
            </a:pPr>
            <a:r>
              <a:rPr lang="uk-UA" altLang="ru-RU" sz="2400" dirty="0" err="1" smtClean="0"/>
              <a:t>PepsiCo</a:t>
            </a:r>
            <a:r>
              <a:rPr lang="uk-UA" altLang="ru-RU" sz="2400" dirty="0" smtClean="0"/>
              <a:t> (Пепсі-Кола) - напої Пепсі.</a:t>
            </a:r>
          </a:p>
          <a:p>
            <a:pPr eaLnBrk="1" hangingPunct="1">
              <a:lnSpc>
                <a:spcPct val="80000"/>
              </a:lnSpc>
            </a:pPr>
            <a:endParaRPr lang="ru-RU" altLang="ru-RU" sz="1400" dirty="0" smtClean="0"/>
          </a:p>
        </p:txBody>
      </p:sp>
      <p:pic>
        <p:nvPicPr>
          <p:cNvPr id="12295" name="Picture 17" descr="brend-Mcdonalds"/>
          <p:cNvPicPr>
            <a:picLocks noChangeAspect="1" noChangeArrowheads="1"/>
          </p:cNvPicPr>
          <p:nvPr/>
        </p:nvPicPr>
        <p:blipFill>
          <a:blip r:embed="rId3"/>
          <a:srcRect/>
          <a:stretch>
            <a:fillRect/>
          </a:stretch>
        </p:blipFill>
        <p:spPr bwMode="auto">
          <a:xfrm>
            <a:off x="3590764" y="5238750"/>
            <a:ext cx="2592388" cy="1751013"/>
          </a:xfrm>
          <a:prstGeom prst="rect">
            <a:avLst/>
          </a:prstGeom>
          <a:ln>
            <a:noFill/>
          </a:ln>
          <a:effectLst>
            <a:outerShdw blurRad="190500" algn="tl" rotWithShape="0">
              <a:srgbClr val="000000">
                <a:alpha val="70000"/>
              </a:srgbClr>
            </a:outerShdw>
          </a:effectLst>
        </p:spPr>
      </p:pic>
      <p:pic>
        <p:nvPicPr>
          <p:cNvPr id="7" name="Рисунок 6" descr="1danone2.jpg"/>
          <p:cNvPicPr>
            <a:picLocks noChangeAspect="1"/>
          </p:cNvPicPr>
          <p:nvPr/>
        </p:nvPicPr>
        <p:blipFill>
          <a:blip r:embed="rId4"/>
          <a:stretch>
            <a:fillRect/>
          </a:stretch>
        </p:blipFill>
        <p:spPr>
          <a:xfrm>
            <a:off x="6588224" y="4619625"/>
            <a:ext cx="2047875" cy="2047875"/>
          </a:xfrm>
          <a:prstGeom prst="rect">
            <a:avLst/>
          </a:prstGeom>
          <a:ln>
            <a:noFill/>
          </a:ln>
          <a:effectLst>
            <a:outerShdw blurRad="190500" algn="tl" rotWithShape="0">
              <a:srgbClr val="000000">
                <a:alpha val="70000"/>
              </a:srgbClr>
            </a:outerShdw>
          </a:effectLst>
        </p:spPr>
      </p:pic>
      <p:pic>
        <p:nvPicPr>
          <p:cNvPr id="8" name="Рисунок 7" descr="539w.jpg"/>
          <p:cNvPicPr>
            <a:picLocks noChangeAspect="1"/>
          </p:cNvPicPr>
          <p:nvPr/>
        </p:nvPicPr>
        <p:blipFill>
          <a:blip r:embed="rId5"/>
          <a:stretch>
            <a:fillRect/>
          </a:stretch>
        </p:blipFill>
        <p:spPr>
          <a:xfrm>
            <a:off x="467544" y="5238750"/>
            <a:ext cx="2782887" cy="1428750"/>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46403" y="26416"/>
            <a:ext cx="9190403"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Список </a:t>
            </a: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іноземних</a:t>
            </a: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компаній</a:t>
            </a: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помічених</a:t>
            </a: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у </a:t>
            </a: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використанні</a:t>
            </a: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ГМО:</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081" y="923330"/>
            <a:ext cx="9139919" cy="4114800"/>
          </a:xfrm>
        </p:spPr>
        <p:txBody>
          <a:bodyPr/>
          <a:lstStyle/>
          <a:p>
            <a:pPr eaLnBrk="1" hangingPunct="1"/>
            <a:r>
              <a:rPr lang="uk-UA" altLang="ru-RU" sz="2800" dirty="0" smtClean="0"/>
              <a:t>Уважно читайте склад продукту;</a:t>
            </a:r>
          </a:p>
          <a:p>
            <a:pPr eaLnBrk="1" hangingPunct="1"/>
            <a:r>
              <a:rPr lang="uk-UA" altLang="ru-RU" sz="2800" dirty="0" smtClean="0"/>
              <a:t>Харчуйтеся їжею власного приготування;</a:t>
            </a:r>
          </a:p>
          <a:p>
            <a:pPr eaLnBrk="1" hangingPunct="1"/>
            <a:r>
              <a:rPr lang="uk-UA" altLang="ru-RU" sz="2800" dirty="0" smtClean="0"/>
              <a:t>Робіть покупки з особливою обережністю;</a:t>
            </a:r>
          </a:p>
          <a:p>
            <a:pPr eaLnBrk="1" hangingPunct="1"/>
            <a:r>
              <a:rPr lang="uk-UA" altLang="ru-RU" sz="2800" dirty="0" smtClean="0"/>
              <a:t>Уникайте імпортних  продуктів.</a:t>
            </a:r>
            <a:endParaRPr lang="ru-RU" altLang="ru-RU" sz="2800" dirty="0" smtClean="0"/>
          </a:p>
        </p:txBody>
      </p:sp>
      <p:pic>
        <p:nvPicPr>
          <p:cNvPr id="4" name="Рисунок 3" descr="mars_choco_relief.jpg"/>
          <p:cNvPicPr>
            <a:picLocks noChangeAspect="1"/>
          </p:cNvPicPr>
          <p:nvPr/>
        </p:nvPicPr>
        <p:blipFill>
          <a:blip r:embed="rId3"/>
          <a:stretch>
            <a:fillRect/>
          </a:stretch>
        </p:blipFill>
        <p:spPr>
          <a:xfrm>
            <a:off x="5580112" y="2492896"/>
            <a:ext cx="3219450" cy="2500313"/>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1" y="0"/>
            <a:ext cx="9186661"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Як </a:t>
            </a: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уберегти</a:t>
            </a: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себе в</a:t>
            </a:r>
            <a:r>
              <a:rPr lang="uk-UA"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ід</a:t>
            </a:r>
            <a:r>
              <a:rPr lang="uk-UA"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ГМО:</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Рисунок 4" descr="транс7854.jpg"/>
          <p:cNvPicPr>
            <a:picLocks noChangeAspect="1"/>
          </p:cNvPicPr>
          <p:nvPr/>
        </p:nvPicPr>
        <p:blipFill>
          <a:blip r:embed="rId3"/>
          <a:srcRect/>
          <a:stretch>
            <a:fillRect/>
          </a:stretch>
        </p:blipFill>
        <p:spPr bwMode="auto">
          <a:xfrm>
            <a:off x="2627784" y="1187143"/>
            <a:ext cx="3522663" cy="3800475"/>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0" y="260648"/>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Будьте здорові! </a:t>
            </a: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транс3.jpg"/>
          <p:cNvPicPr>
            <a:picLocks noGrp="1" noChangeAspect="1"/>
          </p:cNvPicPr>
          <p:nvPr>
            <p:ph sz="quarter" idx="1"/>
          </p:nvPr>
        </p:nvPicPr>
        <p:blipFill>
          <a:blip r:embed="rId3"/>
          <a:stretch>
            <a:fillRect/>
          </a:stretch>
        </p:blipFill>
        <p:spPr>
          <a:xfrm>
            <a:off x="6516216" y="4857750"/>
            <a:ext cx="1653333" cy="1493333"/>
          </a:xfrm>
          <a:effectLst>
            <a:outerShdw blurRad="190500" algn="tl" rotWithShape="0">
              <a:srgbClr val="000000">
                <a:alpha val="70000"/>
              </a:srgbClr>
            </a:outerShdw>
          </a:effectLst>
        </p:spPr>
      </p:pic>
      <p:sp>
        <p:nvSpPr>
          <p:cNvPr id="4099" name="Rectangle 3"/>
          <p:cNvSpPr>
            <a:spLocks noGrp="1" noChangeArrowheads="1"/>
          </p:cNvSpPr>
          <p:nvPr>
            <p:ph type="body" sz="half" idx="3"/>
          </p:nvPr>
        </p:nvSpPr>
        <p:spPr>
          <a:xfrm>
            <a:off x="428625" y="947048"/>
            <a:ext cx="8103815" cy="3490064"/>
          </a:xfrm>
        </p:spPr>
        <p:txBody>
          <a:bodyPr>
            <a:normAutofit/>
          </a:bodyPr>
          <a:lstStyle/>
          <a:p>
            <a:pPr eaLnBrk="1" hangingPunct="1"/>
            <a:r>
              <a:rPr lang="uk-UA" altLang="ru-RU" sz="2400" dirty="0" err="1" smtClean="0"/>
              <a:t>Трансгенними</a:t>
            </a:r>
            <a:r>
              <a:rPr lang="uk-UA" altLang="ru-RU" sz="2400" dirty="0" smtClean="0"/>
              <a:t> називають рослин і тварин, що містять у своїх клітинах ген чужого організму, включений у хромосоми. </a:t>
            </a:r>
          </a:p>
          <a:p>
            <a:pPr eaLnBrk="1" hangingPunct="1"/>
            <a:r>
              <a:rPr lang="uk-UA" altLang="ru-RU" sz="2400" dirty="0" err="1" smtClean="0"/>
              <a:t>Трансгенні</a:t>
            </a:r>
            <a:r>
              <a:rPr lang="uk-UA" altLang="ru-RU" sz="2400" dirty="0" smtClean="0"/>
              <a:t> організми можуть мати велике значення для підвищення ефективності сільського господарства та в дослідженнях у галузі молекулярної біології. </a:t>
            </a:r>
          </a:p>
          <a:p>
            <a:pPr eaLnBrk="1" hangingPunct="1"/>
            <a:endParaRPr lang="ru-RU" altLang="ru-RU" sz="2000" dirty="0" smtClean="0"/>
          </a:p>
        </p:txBody>
      </p:sp>
      <p:pic>
        <p:nvPicPr>
          <p:cNvPr id="7" name="Рисунок 6" descr="трансг.jpg"/>
          <p:cNvPicPr>
            <a:picLocks noChangeAspect="1"/>
          </p:cNvPicPr>
          <p:nvPr/>
        </p:nvPicPr>
        <p:blipFill>
          <a:blip r:embed="rId4"/>
          <a:stretch>
            <a:fillRect/>
          </a:stretch>
        </p:blipFill>
        <p:spPr>
          <a:xfrm>
            <a:off x="1071563" y="4857750"/>
            <a:ext cx="1785937" cy="1585913"/>
          </a:xfrm>
          <a:prstGeom prst="rect">
            <a:avLst/>
          </a:prstGeom>
          <a:ln>
            <a:noFill/>
          </a:ln>
          <a:effectLst>
            <a:outerShdw blurRad="190500" algn="tl" rotWithShape="0">
              <a:srgbClr val="000000">
                <a:alpha val="70000"/>
              </a:srgbClr>
            </a:outerShdw>
          </a:effectLst>
        </p:spPr>
      </p:pic>
      <p:pic>
        <p:nvPicPr>
          <p:cNvPr id="9" name="Рисунок 8" descr="транс2.jpg"/>
          <p:cNvPicPr>
            <a:picLocks noChangeAspect="1"/>
          </p:cNvPicPr>
          <p:nvPr/>
        </p:nvPicPr>
        <p:blipFill>
          <a:blip r:embed="rId5"/>
          <a:stretch>
            <a:fillRect/>
          </a:stretch>
        </p:blipFill>
        <p:spPr>
          <a:xfrm>
            <a:off x="3786188" y="4857750"/>
            <a:ext cx="1760537" cy="1493838"/>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0" y="0"/>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Трансгенні</a:t>
            </a: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організми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2"/>
          <p:cNvSpPr>
            <a:spLocks noGrp="1" noChangeArrowheads="1"/>
          </p:cNvSpPr>
          <p:nvPr>
            <p:ph type="body" sz="half" idx="1"/>
          </p:nvPr>
        </p:nvSpPr>
        <p:spPr>
          <a:xfrm>
            <a:off x="428625" y="923330"/>
            <a:ext cx="8181975" cy="3729806"/>
          </a:xfrm>
        </p:spPr>
        <p:txBody>
          <a:bodyPr>
            <a:normAutofit/>
          </a:bodyPr>
          <a:lstStyle/>
          <a:p>
            <a:pPr eaLnBrk="1" hangingPunct="1">
              <a:lnSpc>
                <a:spcPct val="80000"/>
              </a:lnSpc>
            </a:pPr>
            <a:r>
              <a:rPr lang="uk-UA" altLang="ru-RU" sz="2400" dirty="0" smtClean="0"/>
              <a:t>Генетично модифіковані організми, одержані за допомогою методів молекулярної біології, з’явилися  у 80-х роках ХХ століття.</a:t>
            </a:r>
          </a:p>
          <a:p>
            <a:pPr eaLnBrk="1" hangingPunct="1">
              <a:lnSpc>
                <a:spcPct val="80000"/>
              </a:lnSpc>
            </a:pPr>
            <a:r>
              <a:rPr lang="uk-UA" altLang="ru-RU" sz="2400" dirty="0" smtClean="0"/>
              <a:t>Перший </a:t>
            </a:r>
            <a:r>
              <a:rPr lang="uk-UA" altLang="ru-RU" sz="2400" dirty="0" err="1" smtClean="0"/>
              <a:t>трансгенний</a:t>
            </a:r>
            <a:r>
              <a:rPr lang="uk-UA" altLang="ru-RU" sz="2400" dirty="0" smtClean="0"/>
              <a:t> організм (миша) був одержаний Дж. Гордоном у 1980 р.</a:t>
            </a:r>
          </a:p>
          <a:p>
            <a:pPr eaLnBrk="1" hangingPunct="1">
              <a:lnSpc>
                <a:spcPct val="80000"/>
              </a:lnSpc>
            </a:pPr>
            <a:r>
              <a:rPr lang="uk-UA" altLang="ru-RU" sz="2400" dirty="0" smtClean="0"/>
              <a:t>У 1994 р. в США вперше надійшли в торговельну мережу плоди генетично змінених томатів зі скороченим строком дозрівання.</a:t>
            </a:r>
            <a:r>
              <a:rPr lang="ru-RU" altLang="ru-RU" sz="2400" dirty="0" smtClean="0"/>
              <a:t> </a:t>
            </a:r>
          </a:p>
        </p:txBody>
      </p:sp>
      <p:pic>
        <p:nvPicPr>
          <p:cNvPr id="5124" name="Рисунок 5" descr="транс75.jpg"/>
          <p:cNvPicPr>
            <a:picLocks noChangeAspect="1"/>
          </p:cNvPicPr>
          <p:nvPr/>
        </p:nvPicPr>
        <p:blipFill>
          <a:blip r:embed="rId3"/>
          <a:srcRect/>
          <a:stretch>
            <a:fillRect/>
          </a:stretch>
        </p:blipFill>
        <p:spPr bwMode="auto">
          <a:xfrm>
            <a:off x="1643063" y="4786313"/>
            <a:ext cx="1652587" cy="1612900"/>
          </a:xfrm>
          <a:prstGeom prst="rect">
            <a:avLst/>
          </a:prstGeom>
          <a:ln>
            <a:noFill/>
          </a:ln>
          <a:effectLst>
            <a:outerShdw blurRad="190500" algn="tl" rotWithShape="0">
              <a:srgbClr val="000000">
                <a:alpha val="70000"/>
              </a:srgbClr>
            </a:outerShdw>
          </a:effectLst>
        </p:spPr>
      </p:pic>
      <p:pic>
        <p:nvPicPr>
          <p:cNvPr id="5125" name="Рисунок 7" descr="транс88.jpg"/>
          <p:cNvPicPr>
            <a:picLocks noChangeAspect="1"/>
          </p:cNvPicPr>
          <p:nvPr/>
        </p:nvPicPr>
        <p:blipFill>
          <a:blip r:embed="rId4"/>
          <a:srcRect/>
          <a:stretch>
            <a:fillRect/>
          </a:stretch>
        </p:blipFill>
        <p:spPr bwMode="auto">
          <a:xfrm>
            <a:off x="4143375" y="4786313"/>
            <a:ext cx="3173413" cy="1612900"/>
          </a:xfrm>
          <a:prstGeom prst="rect">
            <a:avLst/>
          </a:prstGeom>
          <a:ln>
            <a:noFill/>
          </a:ln>
          <a:effectLst>
            <a:outerShdw blurRad="190500" algn="tl" rotWithShape="0">
              <a:srgbClr val="000000">
                <a:alpha val="70000"/>
              </a:srgbClr>
            </a:outerShdw>
          </a:effectLst>
        </p:spPr>
      </p:pic>
      <p:sp>
        <p:nvSpPr>
          <p:cNvPr id="4" name="Прямоугольник 3"/>
          <p:cNvSpPr/>
          <p:nvPr/>
        </p:nvSpPr>
        <p:spPr>
          <a:xfrm>
            <a:off x="0" y="0"/>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Трансгенні</a:t>
            </a: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організми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2"/>
          <p:cNvSpPr>
            <a:spLocks noGrp="1" noChangeArrowheads="1"/>
          </p:cNvSpPr>
          <p:nvPr>
            <p:ph type="body" sz="half" idx="1"/>
          </p:nvPr>
        </p:nvSpPr>
        <p:spPr>
          <a:xfrm>
            <a:off x="179512" y="923330"/>
            <a:ext cx="4749676" cy="5601295"/>
          </a:xfrm>
        </p:spPr>
        <p:txBody>
          <a:bodyPr/>
          <a:lstStyle/>
          <a:p>
            <a:pPr eaLnBrk="1" hangingPunct="1">
              <a:lnSpc>
                <a:spcPct val="80000"/>
              </a:lnSpc>
            </a:pPr>
            <a:r>
              <a:rPr lang="uk-UA" altLang="ru-RU" sz="2400" dirty="0" smtClean="0"/>
              <a:t>ГМО використовують в біологічних та медичних дослідженнях, виробництві ліків та у сільському господарстві. </a:t>
            </a:r>
          </a:p>
          <a:p>
            <a:pPr eaLnBrk="1" hangingPunct="1">
              <a:lnSpc>
                <a:spcPct val="80000"/>
              </a:lnSpc>
            </a:pPr>
            <a:r>
              <a:rPr lang="uk-UA" altLang="ru-RU" sz="2400" dirty="0" smtClean="0"/>
              <a:t>За допомогою ГМО вивчаються закономірності розвитку деяких захворювань, процеси старіння та  регенерації. </a:t>
            </a:r>
          </a:p>
          <a:p>
            <a:pPr eaLnBrk="1" hangingPunct="1">
              <a:lnSpc>
                <a:spcPct val="80000"/>
              </a:lnSpc>
            </a:pPr>
            <a:r>
              <a:rPr lang="uk-UA" altLang="ru-RU" sz="2400" dirty="0" smtClean="0"/>
              <a:t>Найбільше вирощують генетично модифіковану сою, кукурудзу та бавовну.</a:t>
            </a:r>
          </a:p>
        </p:txBody>
      </p:sp>
      <p:pic>
        <p:nvPicPr>
          <p:cNvPr id="6148" name="Рисунок 4" descr="транс4.jpg"/>
          <p:cNvPicPr>
            <a:picLocks noChangeAspect="1"/>
          </p:cNvPicPr>
          <p:nvPr/>
        </p:nvPicPr>
        <p:blipFill>
          <a:blip r:embed="rId3"/>
          <a:srcRect/>
          <a:stretch>
            <a:fillRect/>
          </a:stretch>
        </p:blipFill>
        <p:spPr bwMode="auto">
          <a:xfrm>
            <a:off x="5034724" y="3933056"/>
            <a:ext cx="4022725" cy="2286000"/>
          </a:xfrm>
          <a:prstGeom prst="rect">
            <a:avLst/>
          </a:prstGeom>
          <a:ln>
            <a:noFill/>
          </a:ln>
          <a:effectLst>
            <a:outerShdw blurRad="190500" algn="tl" rotWithShape="0">
              <a:srgbClr val="000000">
                <a:alpha val="70000"/>
              </a:srgbClr>
            </a:outerShdw>
          </a:effectLst>
        </p:spPr>
      </p:pic>
      <p:sp>
        <p:nvSpPr>
          <p:cNvPr id="4" name="Прямоугольник 3"/>
          <p:cNvSpPr/>
          <p:nvPr/>
        </p:nvSpPr>
        <p:spPr>
          <a:xfrm>
            <a:off x="0" y="0"/>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Використання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9"/>
          <p:cNvSpPr>
            <a:spLocks noGrp="1" noChangeArrowheads="1"/>
          </p:cNvSpPr>
          <p:nvPr>
            <p:ph type="title"/>
          </p:nvPr>
        </p:nvSpPr>
        <p:spPr>
          <a:xfrm>
            <a:off x="0" y="0"/>
            <a:ext cx="9144000" cy="1509713"/>
          </a:xfrm>
        </p:spPr>
        <p:txBody>
          <a:bodyPr/>
          <a:lstStyle/>
          <a:p>
            <a:r>
              <a:rPr lang="en-US" altLang="ru-RU" sz="54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ru-RU" altLang="ru-RU" sz="5400" b="1" cap="none"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Використання</a:t>
            </a:r>
            <a:r>
              <a:rPr lang="ru-RU"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altLang="ru-RU" dirty="0" smtClean="0"/>
          </a:p>
        </p:txBody>
      </p:sp>
      <p:sp>
        <p:nvSpPr>
          <p:cNvPr id="7171" name="Rectangle 22"/>
          <p:cNvSpPr>
            <a:spLocks noGrp="1" noChangeArrowheads="1"/>
          </p:cNvSpPr>
          <p:nvPr>
            <p:ph type="body" sz="half" idx="1"/>
          </p:nvPr>
        </p:nvSpPr>
        <p:spPr>
          <a:xfrm>
            <a:off x="0" y="1052736"/>
            <a:ext cx="9144000" cy="5032152"/>
          </a:xfrm>
        </p:spPr>
        <p:txBody>
          <a:bodyPr/>
          <a:lstStyle/>
          <a:p>
            <a:pPr eaLnBrk="1" hangingPunct="1">
              <a:lnSpc>
                <a:spcPct val="80000"/>
              </a:lnSpc>
            </a:pPr>
            <a:r>
              <a:rPr lang="uk-UA" altLang="ru-RU" sz="2400" dirty="0" smtClean="0"/>
              <a:t>Генну інженерію використовують для створення нових сортів рослин, стійких до несприятливих умов середовища, гербіцидів та шкідників або рослин, що </a:t>
            </a:r>
            <a:r>
              <a:rPr lang="ru-RU" altLang="ru-RU" sz="2400" dirty="0" err="1" smtClean="0"/>
              <a:t>мають</a:t>
            </a:r>
            <a:r>
              <a:rPr lang="ru-RU" altLang="ru-RU" sz="2400" dirty="0" smtClean="0"/>
              <a:t> </a:t>
            </a:r>
            <a:r>
              <a:rPr lang="uk-UA" altLang="ru-RU" sz="2400" dirty="0" smtClean="0"/>
              <a:t>покращені ростові та смакові </a:t>
            </a:r>
            <a:r>
              <a:rPr lang="ru-RU" altLang="ru-RU" sz="2400" dirty="0" err="1" smtClean="0"/>
              <a:t>якост</a:t>
            </a:r>
            <a:r>
              <a:rPr lang="uk-UA" altLang="ru-RU" sz="2400" dirty="0" smtClean="0"/>
              <a:t>і.</a:t>
            </a:r>
            <a:r>
              <a:rPr lang="ru-RU" altLang="ru-RU" sz="2400" dirty="0" smtClean="0"/>
              <a:t> </a:t>
            </a:r>
          </a:p>
        </p:txBody>
      </p:sp>
      <p:pic>
        <p:nvPicPr>
          <p:cNvPr id="7172" name="Рисунок 4" descr="трансс5.jpg"/>
          <p:cNvPicPr>
            <a:picLocks noChangeAspect="1"/>
          </p:cNvPicPr>
          <p:nvPr/>
        </p:nvPicPr>
        <p:blipFill>
          <a:blip r:embed="rId3"/>
          <a:srcRect/>
          <a:stretch>
            <a:fillRect/>
          </a:stretch>
        </p:blipFill>
        <p:spPr bwMode="auto">
          <a:xfrm>
            <a:off x="2339752" y="2420888"/>
            <a:ext cx="4257675" cy="2643188"/>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body" sz="half" idx="1"/>
          </p:nvPr>
        </p:nvSpPr>
        <p:spPr>
          <a:xfrm>
            <a:off x="0" y="923330"/>
            <a:ext cx="6143625" cy="5577483"/>
          </a:xfrm>
        </p:spPr>
        <p:txBody>
          <a:bodyPr>
            <a:normAutofit/>
          </a:bodyPr>
          <a:lstStyle/>
          <a:p>
            <a:pPr eaLnBrk="1" hangingPunct="1"/>
            <a:r>
              <a:rPr lang="uk-UA" altLang="ru-RU" sz="2400" dirty="0" smtClean="0"/>
              <a:t>На сьогоднішній день при створенні </a:t>
            </a:r>
            <a:r>
              <a:rPr lang="uk-UA" altLang="ru-RU" sz="2400" dirty="0" err="1" smtClean="0"/>
              <a:t>трансгенних</a:t>
            </a:r>
            <a:r>
              <a:rPr lang="uk-UA" altLang="ru-RU" sz="2400" dirty="0" smtClean="0"/>
              <a:t> тварин застосовують 5 методів:</a:t>
            </a:r>
          </a:p>
          <a:p>
            <a:pPr eaLnBrk="1" hangingPunct="1">
              <a:buFont typeface="Wingdings" pitchFamily="2" charset="2"/>
              <a:buNone/>
            </a:pPr>
            <a:r>
              <a:rPr lang="uk-UA" altLang="ru-RU" sz="2400" dirty="0" smtClean="0"/>
              <a:t>       1) введення ДНК у  яйцеклітину;</a:t>
            </a:r>
          </a:p>
          <a:p>
            <a:pPr eaLnBrk="1" hangingPunct="1">
              <a:buFont typeface="Wingdings" pitchFamily="2" charset="2"/>
              <a:buNone/>
            </a:pPr>
            <a:r>
              <a:rPr lang="uk-UA" altLang="ru-RU" sz="2400" dirty="0" smtClean="0"/>
              <a:t>       2) введення Д</a:t>
            </a:r>
            <a:r>
              <a:rPr lang="ru-RU" altLang="ru-RU" sz="2400" dirty="0" smtClean="0"/>
              <a:t>НК у </a:t>
            </a:r>
            <a:r>
              <a:rPr lang="ru-RU" altLang="ru-RU" sz="2400" dirty="0" err="1" smtClean="0"/>
              <a:t>стовбурові</a:t>
            </a:r>
            <a:r>
              <a:rPr lang="ru-RU" altLang="ru-RU" sz="2400" dirty="0" smtClean="0"/>
              <a:t> </a:t>
            </a:r>
            <a:r>
              <a:rPr lang="ru-RU" altLang="ru-RU" sz="2400" dirty="0" err="1" smtClean="0"/>
              <a:t>клітини</a:t>
            </a:r>
            <a:r>
              <a:rPr lang="ru-RU" altLang="ru-RU" sz="2400" dirty="0" smtClean="0"/>
              <a:t>;</a:t>
            </a:r>
            <a:endParaRPr lang="en-US" altLang="ru-RU" sz="2400" dirty="0" smtClean="0"/>
          </a:p>
          <a:p>
            <a:pPr eaLnBrk="1" hangingPunct="1">
              <a:buFont typeface="Wingdings" pitchFamily="2" charset="2"/>
              <a:buNone/>
            </a:pPr>
            <a:r>
              <a:rPr lang="en-US" altLang="ru-RU" sz="2400" dirty="0" smtClean="0"/>
              <a:t>       </a:t>
            </a:r>
            <a:r>
              <a:rPr lang="ru-RU" altLang="ru-RU" sz="2400" dirty="0" smtClean="0"/>
              <a:t> 3) </a:t>
            </a:r>
            <a:r>
              <a:rPr lang="uk-UA" altLang="ru-RU" sz="2400" dirty="0" smtClean="0"/>
              <a:t>введення ДНК за допомогою векторів на основі вірусів;</a:t>
            </a:r>
          </a:p>
          <a:p>
            <a:pPr eaLnBrk="1" hangingPunct="1">
              <a:buFont typeface="Wingdings" pitchFamily="2" charset="2"/>
              <a:buNone/>
            </a:pPr>
            <a:r>
              <a:rPr lang="uk-UA" altLang="ru-RU" sz="2400" dirty="0" smtClean="0"/>
              <a:t>        4) </a:t>
            </a:r>
            <a:r>
              <a:rPr lang="uk-UA" altLang="ru-RU" sz="2400" dirty="0" err="1" smtClean="0"/>
              <a:t>трансфекцію</a:t>
            </a:r>
            <a:r>
              <a:rPr lang="uk-UA" altLang="ru-RU" sz="2400" dirty="0" smtClean="0"/>
              <a:t>; </a:t>
            </a:r>
          </a:p>
          <a:p>
            <a:pPr eaLnBrk="1" hangingPunct="1">
              <a:buFont typeface="Wingdings" pitchFamily="2" charset="2"/>
              <a:buNone/>
            </a:pPr>
            <a:r>
              <a:rPr lang="uk-UA" altLang="ru-RU" sz="2400" dirty="0" smtClean="0"/>
              <a:t>        5) введення ДНК за допомогою </a:t>
            </a:r>
            <a:r>
              <a:rPr lang="uk-UA" altLang="ru-RU" sz="2400" dirty="0" err="1" smtClean="0"/>
              <a:t>ліпосом</a:t>
            </a:r>
            <a:r>
              <a:rPr lang="uk-UA" altLang="ru-RU" sz="2400" dirty="0" smtClean="0"/>
              <a:t>. </a:t>
            </a:r>
          </a:p>
        </p:txBody>
      </p:sp>
      <p:pic>
        <p:nvPicPr>
          <p:cNvPr id="8196" name="Рисунок 4" descr="транс43.jpg"/>
          <p:cNvPicPr>
            <a:picLocks noChangeAspect="1"/>
          </p:cNvPicPr>
          <p:nvPr/>
        </p:nvPicPr>
        <p:blipFill>
          <a:blip r:embed="rId3"/>
          <a:srcRect/>
          <a:stretch>
            <a:fillRect/>
          </a:stretch>
        </p:blipFill>
        <p:spPr bwMode="auto">
          <a:xfrm>
            <a:off x="6300192" y="4005064"/>
            <a:ext cx="2693988" cy="2627313"/>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0" y="0"/>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Трансгенні</a:t>
            </a: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тварини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500063" y="1981200"/>
            <a:ext cx="8464425" cy="3103984"/>
          </a:xfrm>
        </p:spPr>
        <p:txBody>
          <a:bodyPr>
            <a:normAutofit lnSpcReduction="10000"/>
          </a:bodyPr>
          <a:lstStyle/>
          <a:p>
            <a:pPr eaLnBrk="1" hangingPunct="1">
              <a:lnSpc>
                <a:spcPct val="90000"/>
              </a:lnSpc>
            </a:pPr>
            <a:r>
              <a:rPr lang="uk-UA" altLang="ru-RU" sz="2400" dirty="0" smtClean="0"/>
              <a:t>Бактерії були першими організмами, генетично модифікованими у лабораторії. На сьогодні їх використовують для виробництва великої кількості людських білків, які можуть використовуватися у медицині.</a:t>
            </a:r>
          </a:p>
          <a:p>
            <a:pPr eaLnBrk="1" hangingPunct="1">
              <a:lnSpc>
                <a:spcPct val="90000"/>
              </a:lnSpc>
            </a:pPr>
            <a:r>
              <a:rPr lang="uk-UA" altLang="ru-RU" sz="2400" dirty="0" smtClean="0"/>
              <a:t>Наприклад, генетично </a:t>
            </a:r>
            <a:r>
              <a:rPr lang="uk-UA" altLang="ru-RU" sz="2400" dirty="0" smtClean="0"/>
              <a:t>модифіковані </a:t>
            </a:r>
            <a:r>
              <a:rPr lang="uk-UA" altLang="ru-RU" sz="2400" dirty="0" smtClean="0"/>
              <a:t>бактерії                                     </a:t>
            </a:r>
            <a:r>
              <a:rPr lang="uk-UA" altLang="ru-RU" sz="2400" dirty="0" smtClean="0"/>
              <a:t>використовують </a:t>
            </a:r>
            <a:r>
              <a:rPr lang="uk-UA" altLang="ru-RU" sz="2400" dirty="0" smtClean="0"/>
              <a:t>для  </a:t>
            </a:r>
            <a:r>
              <a:rPr lang="uk-UA" altLang="ru-RU" sz="2400" dirty="0" smtClean="0"/>
              <a:t>виробництва </a:t>
            </a:r>
            <a:r>
              <a:rPr lang="uk-UA" altLang="ru-RU" sz="2400" dirty="0" smtClean="0"/>
              <a:t>інсуліну.</a:t>
            </a:r>
          </a:p>
          <a:p>
            <a:pPr eaLnBrk="1" hangingPunct="1">
              <a:lnSpc>
                <a:spcPct val="90000"/>
              </a:lnSpc>
            </a:pPr>
            <a:r>
              <a:rPr lang="uk-UA" altLang="ru-RU" sz="2400" dirty="0" smtClean="0"/>
              <a:t>Також бактерії використовують для виробництва  факторів згортання крові для лікування гемофілії.</a:t>
            </a:r>
          </a:p>
        </p:txBody>
      </p:sp>
      <p:pic>
        <p:nvPicPr>
          <p:cNvPr id="4" name="Рисунок 3" descr="capainsulina.jpg"/>
          <p:cNvPicPr>
            <a:picLocks noChangeAspect="1"/>
          </p:cNvPicPr>
          <p:nvPr/>
        </p:nvPicPr>
        <p:blipFill>
          <a:blip r:embed="rId3"/>
          <a:stretch>
            <a:fillRect/>
          </a:stretch>
        </p:blipFill>
        <p:spPr>
          <a:xfrm>
            <a:off x="5822950" y="5286375"/>
            <a:ext cx="3321050" cy="1571625"/>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1" y="0"/>
            <a:ext cx="91440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Трансгенні</a:t>
            </a: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мікроорганізми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Содержимое 7" descr="транс900.jpg"/>
          <p:cNvPicPr>
            <a:picLocks noGrp="1" noChangeAspect="1"/>
          </p:cNvPicPr>
          <p:nvPr>
            <p:ph sz="quarter" idx="1"/>
          </p:nvPr>
        </p:nvPicPr>
        <p:blipFill>
          <a:blip r:embed="rId3"/>
          <a:stretch>
            <a:fillRect/>
          </a:stretch>
        </p:blipFill>
        <p:spPr>
          <a:xfrm>
            <a:off x="5004048" y="4643438"/>
            <a:ext cx="2586667" cy="1813333"/>
          </a:xfrm>
          <a:effectLst>
            <a:outerShdw blurRad="190500" algn="tl" rotWithShape="0">
              <a:srgbClr val="000000">
                <a:alpha val="70000"/>
              </a:srgbClr>
            </a:outerShdw>
          </a:effectLst>
        </p:spPr>
      </p:pic>
      <p:sp>
        <p:nvSpPr>
          <p:cNvPr id="10243" name="Rectangle 3"/>
          <p:cNvSpPr>
            <a:spLocks noGrp="1" noChangeArrowheads="1"/>
          </p:cNvSpPr>
          <p:nvPr>
            <p:ph type="body" sz="half" idx="3"/>
          </p:nvPr>
        </p:nvSpPr>
        <p:spPr>
          <a:xfrm>
            <a:off x="0" y="923330"/>
            <a:ext cx="9143999" cy="3153742"/>
          </a:xfrm>
        </p:spPr>
        <p:txBody>
          <a:bodyPr>
            <a:noAutofit/>
          </a:bodyPr>
          <a:lstStyle/>
          <a:p>
            <a:pPr eaLnBrk="1" hangingPunct="1">
              <a:lnSpc>
                <a:spcPct val="90000"/>
              </a:lnSpc>
            </a:pPr>
            <a:endParaRPr lang="en-US" altLang="ru-RU" sz="2400" dirty="0" smtClean="0"/>
          </a:p>
          <a:p>
            <a:pPr eaLnBrk="1" hangingPunct="1">
              <a:lnSpc>
                <a:spcPct val="90000"/>
              </a:lnSpc>
            </a:pPr>
            <a:r>
              <a:rPr lang="uk-UA" altLang="ru-RU" sz="2400" dirty="0" smtClean="0"/>
              <a:t>Основною </a:t>
            </a:r>
            <a:r>
              <a:rPr lang="uk-UA" altLang="ru-RU" sz="2400" dirty="0" smtClean="0"/>
              <a:t>ціллю створення ГМ рослин є утворення нових сортів із специфічними ознаками, які не притаманні для рослин цього виду. Прикладом таких ознак можуть бути стійкість до різного роду гербіцидів, шкідників, стійкість до несприятливих умов зовнішнього середовища чи набуття нових якостей харчового значення.   </a:t>
            </a:r>
          </a:p>
        </p:txBody>
      </p:sp>
      <p:pic>
        <p:nvPicPr>
          <p:cNvPr id="10244" name="Рисунок 5" descr="транс56.jpg"/>
          <p:cNvPicPr>
            <a:picLocks noChangeAspect="1"/>
          </p:cNvPicPr>
          <p:nvPr/>
        </p:nvPicPr>
        <p:blipFill>
          <a:blip r:embed="rId4"/>
          <a:srcRect/>
          <a:stretch>
            <a:fillRect/>
          </a:stretch>
        </p:blipFill>
        <p:spPr bwMode="auto">
          <a:xfrm>
            <a:off x="1571625" y="4643438"/>
            <a:ext cx="2427288" cy="1812925"/>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0" y="0"/>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Трансгенні</a:t>
            </a: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ru-RU"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рослини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3"/>
          </p:nvPr>
        </p:nvSpPr>
        <p:spPr>
          <a:xfrm>
            <a:off x="0" y="904390"/>
            <a:ext cx="9036496" cy="2884649"/>
          </a:xfrm>
        </p:spPr>
        <p:txBody>
          <a:bodyPr/>
          <a:lstStyle/>
          <a:p>
            <a:pPr eaLnBrk="1" hangingPunct="1"/>
            <a:r>
              <a:rPr lang="uk-UA" altLang="ru-RU" sz="2400" dirty="0" smtClean="0"/>
              <a:t>Переважна кількість </a:t>
            </a:r>
            <a:r>
              <a:rPr lang="uk-UA" altLang="ru-RU" sz="2400" dirty="0" err="1" smtClean="0"/>
              <a:t>генномодифікованих</a:t>
            </a:r>
            <a:r>
              <a:rPr lang="uk-UA" altLang="ru-RU" sz="2400" dirty="0" smtClean="0"/>
              <a:t> продуктів – рослинного походження. Станом на 2009 рік, комерціалізовано і  допущено до вирощування 33 види </a:t>
            </a:r>
            <a:r>
              <a:rPr lang="uk-UA" altLang="ru-RU" sz="2400" dirty="0" err="1" smtClean="0"/>
              <a:t>трансгенних</a:t>
            </a:r>
            <a:r>
              <a:rPr lang="uk-UA" altLang="ru-RU" sz="2400" dirty="0" smtClean="0"/>
              <a:t>  рослин: кукурудза, соя, </a:t>
            </a:r>
            <a:r>
              <a:rPr lang="uk-UA" altLang="ru-RU" sz="2400" dirty="0" err="1" smtClean="0"/>
              <a:t>папая</a:t>
            </a:r>
            <a:r>
              <a:rPr lang="uk-UA" altLang="ru-RU" sz="2400" dirty="0" smtClean="0"/>
              <a:t>, гарбуз, цукровий буряк, рапс…</a:t>
            </a:r>
            <a:endParaRPr lang="ru-RU" altLang="ru-RU" sz="2400" dirty="0" smtClean="0"/>
          </a:p>
        </p:txBody>
      </p:sp>
      <p:pic>
        <p:nvPicPr>
          <p:cNvPr id="8" name="Рисунок 7" descr="apicturepicture33233_5156.jpg"/>
          <p:cNvPicPr>
            <a:picLocks noChangeAspect="1"/>
          </p:cNvPicPr>
          <p:nvPr/>
        </p:nvPicPr>
        <p:blipFill>
          <a:blip r:embed="rId3"/>
          <a:stretch>
            <a:fillRect/>
          </a:stretch>
        </p:blipFill>
        <p:spPr>
          <a:xfrm>
            <a:off x="5690393" y="2276872"/>
            <a:ext cx="3119438" cy="1860550"/>
          </a:xfrm>
          <a:prstGeom prst="rect">
            <a:avLst/>
          </a:prstGeom>
          <a:ln>
            <a:noFill/>
          </a:ln>
          <a:effectLst>
            <a:outerShdw blurRad="190500" algn="tl" rotWithShape="0">
              <a:srgbClr val="000000">
                <a:alpha val="70000"/>
              </a:srgbClr>
            </a:outerShdw>
          </a:effectLst>
        </p:spPr>
      </p:pic>
      <p:pic>
        <p:nvPicPr>
          <p:cNvPr id="11269" name="Рисунок 6" descr="трагс765.jpg"/>
          <p:cNvPicPr>
            <a:picLocks noChangeAspect="1"/>
          </p:cNvPicPr>
          <p:nvPr/>
        </p:nvPicPr>
        <p:blipFill>
          <a:blip r:embed="rId4"/>
          <a:srcRect/>
          <a:stretch>
            <a:fillRect/>
          </a:stretch>
        </p:blipFill>
        <p:spPr bwMode="auto">
          <a:xfrm>
            <a:off x="323528" y="2924944"/>
            <a:ext cx="1946275" cy="1519238"/>
          </a:xfrm>
          <a:prstGeom prst="rect">
            <a:avLst/>
          </a:prstGeom>
          <a:ln>
            <a:noFill/>
          </a:ln>
          <a:effectLst>
            <a:outerShdw blurRad="190500" algn="tl" rotWithShape="0">
              <a:srgbClr val="000000">
                <a:alpha val="70000"/>
              </a:srgbClr>
            </a:outerShdw>
          </a:effectLst>
        </p:spPr>
      </p:pic>
      <p:pic>
        <p:nvPicPr>
          <p:cNvPr id="11270" name="Рисунок 8" descr="транс970.jpg"/>
          <p:cNvPicPr>
            <a:picLocks noChangeAspect="1"/>
          </p:cNvPicPr>
          <p:nvPr/>
        </p:nvPicPr>
        <p:blipFill>
          <a:blip r:embed="rId5"/>
          <a:srcRect/>
          <a:stretch>
            <a:fillRect/>
          </a:stretch>
        </p:blipFill>
        <p:spPr bwMode="auto">
          <a:xfrm>
            <a:off x="3275856" y="2903508"/>
            <a:ext cx="1893888" cy="1906588"/>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0" y="0"/>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alt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Трансгенні</a:t>
            </a:r>
            <a:r>
              <a:rPr lang="uk-UA"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рослини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371</TotalTime>
  <Words>482</Words>
  <Application>Microsoft Office PowerPoint</Application>
  <PresentationFormat>Экран (4:3)</PresentationFormat>
  <Paragraphs>67</Paragraphs>
  <Slides>15</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Wingdings</vt:lpstr>
      <vt:lpstr>Times New Roman</vt:lpstr>
      <vt:lpstr>Тема1</vt:lpstr>
      <vt:lpstr>Презентация PowerPoint</vt:lpstr>
      <vt:lpstr>Презентация PowerPoint</vt:lpstr>
      <vt:lpstr>Презентация PowerPoint</vt:lpstr>
      <vt:lpstr>Презентация PowerPoint</vt:lpstr>
      <vt:lpstr>          Використання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іноземних компаній, помічених у використанні ГМО:</vt:lpstr>
      <vt:lpstr>Презентация PowerPoint</vt:lpstr>
      <vt:lpstr>Презентация PowerPoint</vt:lpstr>
      <vt:lpstr>Презентация PowerPoint</vt:lpstr>
    </vt:vector>
  </TitlesOfParts>
  <Company>MoBIL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Спеціалізована школа №273 з поглибленим вивченням української мови та літератури  міста Києва</dc:title>
  <dc:creator>aluona</dc:creator>
  <cp:lastModifiedBy>adm</cp:lastModifiedBy>
  <cp:revision>33</cp:revision>
  <dcterms:created xsi:type="dcterms:W3CDTF">2012-12-20T13:34:52Z</dcterms:created>
  <dcterms:modified xsi:type="dcterms:W3CDTF">2015-11-29T10:53:37Z</dcterms:modified>
</cp:coreProperties>
</file>