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8" r:id="rId21"/>
    <p:sldId id="277" r:id="rId22"/>
    <p:sldId id="276" r:id="rId23"/>
    <p:sldId id="269" r:id="rId24"/>
    <p:sldId id="279" r:id="rId25"/>
    <p:sldId id="280" r:id="rId26"/>
    <p:sldId id="281" r:id="rId27"/>
    <p:sldId id="282" r:id="rId28"/>
    <p:sldId id="283" r:id="rId29"/>
    <p:sldId id="284" r:id="rId30"/>
    <p:sldId id="286" r:id="rId31"/>
    <p:sldId id="285" r:id="rId32"/>
    <p:sldId id="287" r:id="rId33"/>
    <p:sldId id="291" r:id="rId34"/>
    <p:sldId id="290" r:id="rId35"/>
    <p:sldId id="288"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598" autoAdjust="0"/>
  </p:normalViewPr>
  <p:slideViewPr>
    <p:cSldViewPr>
      <p:cViewPr varScale="1">
        <p:scale>
          <a:sx n="71" d="100"/>
          <a:sy n="71" d="100"/>
        </p:scale>
        <p:origin x="-90" y="-564"/>
      </p:cViewPr>
      <p:guideLst>
        <p:guide orient="horz" pos="2160"/>
        <p:guide pos="2880"/>
      </p:guideLst>
    </p:cSldViewPr>
  </p:slideViewPr>
  <p:outlineViewPr>
    <p:cViewPr>
      <p:scale>
        <a:sx n="33" d="100"/>
        <a:sy n="33" d="100"/>
      </p:scale>
      <p:origin x="0" y="2673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55CAE9-5AB9-4FDF-98C8-6C7D2D675BDB}" type="datetimeFigureOut">
              <a:rPr lang="ru-RU" smtClean="0"/>
              <a:pPr/>
              <a:t>25.02.2014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6B7E18-2587-4D1A-8A45-01BF0D33BEA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E6B7E18-2587-4D1A-8A45-01BF0D33BEAE}" type="slidenum">
              <a:rPr lang="ru-RU" smtClean="0"/>
              <a:pPr/>
              <a:t>25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25.02.2014</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25.02.2014</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25.02.2014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25.02.2014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25.02.2014</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25.02.2014</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25.02.2014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uk.wikipedia.org/wiki/1793" TargetMode="External"/><Relationship Id="rId3" Type="http://schemas.openxmlformats.org/officeDocument/2006/relationships/hyperlink" Target="http://uk.wikipedia.org/wiki/%D0%9F%D0%B0%D1%80%D0%B8%D0%B6" TargetMode="External"/><Relationship Id="rId7" Type="http://schemas.openxmlformats.org/officeDocument/2006/relationships/hyperlink" Target="http://uk.wikipedia.org/wiki/%D0%9B%D1%8E%D0%B4%D0%BE%D0%B2%D0%B8%D0%BA_XIV_(%D0%BA%D0%BE%D1%80%D0%BE%D0%BB%D1%8C_%D0%A4%D1%80%D0%B0%D0%BD%D1%86%D1%96%D1%97)" TargetMode="External"/><Relationship Id="rId2" Type="http://schemas.openxmlformats.org/officeDocument/2006/relationships/hyperlink" Target="http://uk.wikipedia.org/wiki/%D0%A4%D1%80%D0%B0%D0%BD%D1%86%D1%96%D1%8F" TargetMode="External"/><Relationship Id="rId1" Type="http://schemas.openxmlformats.org/officeDocument/2006/relationships/slideLayout" Target="../slideLayouts/slideLayout2.xml"/><Relationship Id="rId6" Type="http://schemas.openxmlformats.org/officeDocument/2006/relationships/hyperlink" Target="http://uk.wikipedia.org/wiki/1680" TargetMode="External"/><Relationship Id="rId5" Type="http://schemas.openxmlformats.org/officeDocument/2006/relationships/hyperlink" Target="http://uk.wikipedia.org/wiki/%D0%9D%D0%B0%D1%86%D1%96%D0%BE%D0%BD%D0%B0%D0%BB%D1%8C%D0%BD%D1%96_%D1%82%D0%B5%D0%B0%D1%82%D1%80%D0%B8_(%D0%A4%D1%80%D0%B0%D0%BD%D1%86%D1%96%D1%8F)" TargetMode="External"/><Relationship Id="rId10" Type="http://schemas.openxmlformats.org/officeDocument/2006/relationships/hyperlink" Target="http://uk.wikipedia.org/wiki/%D0%9C%D0%BE%D0%BB%D1%8C%D1%94%D1%80" TargetMode="External"/><Relationship Id="rId4" Type="http://schemas.openxmlformats.org/officeDocument/2006/relationships/hyperlink" Target="http://uk.wikipedia.org/wiki/%D0%9F%D0%B0%D0%BB%D0%B5-%D0%A0%D0%BE%D1%8F%D0%BB%D1%8C" TargetMode="External"/><Relationship Id="rId9" Type="http://schemas.openxmlformats.org/officeDocument/2006/relationships/hyperlink" Target="http://uk.wikipedia.org/wiki/179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uk.wikipedia.org/wiki/%D0%9A%D0%BB%D0%B0%D1%81%D0%B8%D1%86%D0%B8%D0%B7%D0%BC" TargetMode="External"/><Relationship Id="rId2" Type="http://schemas.openxmlformats.org/officeDocument/2006/relationships/hyperlink" Target="http://uk.wikipedia.org/wiki/%D0%91%D0%B0%D1%80%D0%BE%D0%BA%D0%B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hyperlink" Target="http://uk.wikipedia.org/wiki/%D0%9A%D0%BB%D0%B0%D1%81%D0%B8%D1%86%D0%B8%D0%B7%D0%BC" TargetMode="External"/><Relationship Id="rId2" Type="http://schemas.openxmlformats.org/officeDocument/2006/relationships/hyperlink" Target="http://uk.wikipedia.org/wiki/%D0%91%D0%B0%D1%80%D0%BE%D0%BA%D0%B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ru.wikipedia.org/wiki/1626" TargetMode="External"/><Relationship Id="rId13" Type="http://schemas.openxmlformats.org/officeDocument/2006/relationships/hyperlink" Target="http://ru.wikipedia.org/wiki/%D0%9A%D0%BE%D0%BC%D0%B5%D0%B4%D0%B8%D1%8F" TargetMode="External"/><Relationship Id="rId3" Type="http://schemas.openxmlformats.org/officeDocument/2006/relationships/hyperlink" Target="http://ru.wikipedia.org/wiki/1606_%D0%B3%D0%BE%D0%B4" TargetMode="External"/><Relationship Id="rId7" Type="http://schemas.openxmlformats.org/officeDocument/2006/relationships/hyperlink" Target="http://ru.wikipedia.org/wiki/%D0%A4%D1%80%D0%B0%D0%BD%D1%86%D0%B8%D1%8F" TargetMode="External"/><Relationship Id="rId12" Type="http://schemas.openxmlformats.org/officeDocument/2006/relationships/hyperlink" Target="http://ru.wikipedia.org/wiki/%D0%A2%D1%80%D0%B0%D0%B3%D0%B5%D0%B4%D0%B8%D1%8F" TargetMode="External"/><Relationship Id="rId2" Type="http://schemas.openxmlformats.org/officeDocument/2006/relationships/hyperlink" Target="http://ru.wikipedia.org/wiki/6_%D0%B8%D1%8E%D0%BD%D1%8F" TargetMode="External"/><Relationship Id="rId1" Type="http://schemas.openxmlformats.org/officeDocument/2006/relationships/slideLayout" Target="../slideLayouts/slideLayout2.xml"/><Relationship Id="rId6" Type="http://schemas.openxmlformats.org/officeDocument/2006/relationships/hyperlink" Target="http://ru.wikipedia.org/wiki/%D0%9F%D0%B0%D1%80%D0%B8%D0%B6" TargetMode="External"/><Relationship Id="rId11" Type="http://schemas.openxmlformats.org/officeDocument/2006/relationships/hyperlink" Target="http://ru.wikipedia.org/wiki/%D0%A2%D1%80%D0%B0%D0%B3%D0%B8%D0%BA%D0%BE%D0%BC%D0%B5%D0%B4%D0%B8%D1%8F" TargetMode="External"/><Relationship Id="rId5" Type="http://schemas.openxmlformats.org/officeDocument/2006/relationships/hyperlink" Target="http://ru.wikipedia.org/wiki/1684_%D0%B3%D0%BE%D0%B4" TargetMode="External"/><Relationship Id="rId10" Type="http://schemas.openxmlformats.org/officeDocument/2006/relationships/hyperlink" Target="http://ru.wikipedia.org/wiki/%D0%91%D0%B0%D1%80%D0%BE%D0%BA%D0%BA%D0%BE" TargetMode="External"/><Relationship Id="rId4" Type="http://schemas.openxmlformats.org/officeDocument/2006/relationships/hyperlink" Target="http://ru.wikipedia.org/wiki/%D0%A0%D1%83%D0%B0%D0%BD" TargetMode="External"/><Relationship Id="rId9" Type="http://schemas.openxmlformats.org/officeDocument/2006/relationships/hyperlink" Target="http://ru.wikipedia.org/wiki/%D0%9A%D0%BB%D0%B0%D1%81%D1%81%D0%B8%D1%86%D0%B8%D0%B7%D0%BC" TargetMode="External"/><Relationship Id="rId14" Type="http://schemas.openxmlformats.org/officeDocument/2006/relationships/hyperlink" Target="http://uk.wikipedia.org/wiki/%D0%A1%D1%96%D0%B4_(%D0%9A%D0%BE%D1%80%D0%BD%D0%B5%D0%BB%D1%8C)"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hyperlink" Target="http://ru.wikipedia.org/wiki/1626_%D0%B3%D0%BE%D0%B4" TargetMode="External"/><Relationship Id="rId7" Type="http://schemas.openxmlformats.org/officeDocument/2006/relationships/hyperlink" Target="http://ru.wikipedia.org/wiki/%D0%9F%D0%BB%D0%B0%D1%82%D0%BE%D0%BD" TargetMode="External"/><Relationship Id="rId2" Type="http://schemas.openxmlformats.org/officeDocument/2006/relationships/hyperlink" Target="http://ru.wikipedia.org/wiki/1590_%D0%B3%D0%BE%D0%B4" TargetMode="External"/><Relationship Id="rId1" Type="http://schemas.openxmlformats.org/officeDocument/2006/relationships/slideLayout" Target="../slideLayouts/slideLayout2.xml"/><Relationship Id="rId6" Type="http://schemas.openxmlformats.org/officeDocument/2006/relationships/hyperlink" Target="http://ru.wikipedia.org/wiki/%D0%90%D0%BB%D0%B5%D0%BA%D1%81%D0%B0%D0%BD%D0%B4%D1%80%D0%B8%D0%B9%D1%81%D0%BA%D0%B8%D0%B9_%D1%81%D1%82%D0%B8%D1%85" TargetMode="External"/><Relationship Id="rId5" Type="http://schemas.openxmlformats.org/officeDocument/2006/relationships/hyperlink" Target="http://ru.wikipedia.org/wiki/%D0%9F%D0%B8%D1%80%D0%B0%D0%BC_%D0%B8_%D0%A4%D0%B8%D1%81%D0%B1%D0%B0" TargetMode="External"/><Relationship Id="rId4" Type="http://schemas.openxmlformats.org/officeDocument/2006/relationships/hyperlink" Target="http://ru.wikipedia.org/wiki/%D0%9F%D0%B0%D1%80%D0%B8%D0%B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8" Type="http://schemas.openxmlformats.org/officeDocument/2006/relationships/hyperlink" Target="http://uk.wikipedia.org/wiki/Magnum_opus" TargetMode="External"/><Relationship Id="rId3" Type="http://schemas.openxmlformats.org/officeDocument/2006/relationships/hyperlink" Target="http://uk.wikipedia.org/wiki/16_%D0%B6%D0%BE%D0%B2%D1%82%D0%BD%D1%8F" TargetMode="External"/><Relationship Id="rId7" Type="http://schemas.openxmlformats.org/officeDocument/2006/relationships/hyperlink" Target="http://uk.wikipedia.org/wiki/%D0%A4%D1%80%D0%B0%D0%BD%D1%86%D1%83%D0%B7%D1%8C%D0%BA%D0%B0_%D0%BC%D0%BE%D0%B2%D0%B0" TargetMode="External"/><Relationship Id="rId2" Type="http://schemas.openxmlformats.org/officeDocument/2006/relationships/hyperlink" Target="http://uk.wikipedia.org/wiki/%D0%9A%D0%B0%D0%BD_(%D0%9A%D0%B0%D0%BB%D1%8C%D0%B2%D0%B0%D0%B4%D0%BE%D1%81)" TargetMode="External"/><Relationship Id="rId1" Type="http://schemas.openxmlformats.org/officeDocument/2006/relationships/slideLayout" Target="../slideLayouts/slideLayout2.xml"/><Relationship Id="rId6" Type="http://schemas.openxmlformats.org/officeDocument/2006/relationships/hyperlink" Target="http://uk.wikipedia.org/wiki/%D0%A4%D1%80%D0%B0%D0%BD%D1%86%D1%96%D1%8F" TargetMode="External"/><Relationship Id="rId5" Type="http://schemas.openxmlformats.org/officeDocument/2006/relationships/hyperlink" Target="http://uk.wikipedia.org/wiki/%D0%9F%D0%B0%D1%80%D0%B8%D0%B6" TargetMode="External"/><Relationship Id="rId4" Type="http://schemas.openxmlformats.org/officeDocument/2006/relationships/hyperlink" Target="http://uk.wikipedia.org/wiki/1628"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jpeg"/></Relationships>
</file>

<file path=ppt/slides/_rels/slide35.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4.xml.rels><?xml version="1.0" encoding="UTF-8" standalone="yes"?>
<Relationships xmlns="http://schemas.openxmlformats.org/package/2006/relationships"><Relationship Id="rId8" Type="http://schemas.openxmlformats.org/officeDocument/2006/relationships/hyperlink" Target="http://uk.wikipedia.org/wiki/%D0%91%D0%B0%D1%80%D0%BE%D0%BA%D0%BE" TargetMode="External"/><Relationship Id="rId3" Type="http://schemas.openxmlformats.org/officeDocument/2006/relationships/hyperlink" Target="http://uk.wikipedia.org/wiki/1619" TargetMode="External"/><Relationship Id="rId7" Type="http://schemas.openxmlformats.org/officeDocument/2006/relationships/hyperlink" Target="http://uk.wikipedia.org/wiki/%D0%A4%D1%80%D0%B0%D0%BD%D1%86%D1%96%D1%8F" TargetMode="External"/><Relationship Id="rId2" Type="http://schemas.openxmlformats.org/officeDocument/2006/relationships/hyperlink" Target="http://uk.wikipedia.org/wiki/24_%D0%BB%D1%8E%D1%82%D0%BE%D0%B3%D0%BE" TargetMode="External"/><Relationship Id="rId1" Type="http://schemas.openxmlformats.org/officeDocument/2006/relationships/slideLayout" Target="../slideLayouts/slideLayout2.xml"/><Relationship Id="rId6" Type="http://schemas.openxmlformats.org/officeDocument/2006/relationships/hyperlink" Target="http://uk.wikipedia.org/wiki/%D0%9F%D0%B0%D1%80%D0%B8%D0%B6" TargetMode="External"/><Relationship Id="rId5" Type="http://schemas.openxmlformats.org/officeDocument/2006/relationships/hyperlink" Target="http://uk.wikipedia.org/wiki/1690" TargetMode="External"/><Relationship Id="rId10" Type="http://schemas.openxmlformats.org/officeDocument/2006/relationships/hyperlink" Target="http://uk.wikipedia.org/wiki/%D0%9D%D1%96%D0%BA%D0%BE%D0%BB%D1%8F_%D0%A4%D1%83%D0%BA%D0%B5" TargetMode="External"/><Relationship Id="rId4" Type="http://schemas.openxmlformats.org/officeDocument/2006/relationships/hyperlink" Target="http://uk.wikipedia.org/wiki/22_%D0%BB%D1%8E%D1%82%D0%BE%D0%B3%D0%BE" TargetMode="External"/><Relationship Id="rId9" Type="http://schemas.openxmlformats.org/officeDocument/2006/relationships/hyperlink" Target="http://uk.wikipedia.org/wiki/%D0%9A%D0%BB%D0%B0%D1%81%D0%B8%D1%86%D0%B8%D0%B7%D0%B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uk.wikipedia.org/wiki/%D0%91%D0%B0%D1%80%D0%BE%D0%BA%D0%BE" TargetMode="External"/><Relationship Id="rId3" Type="http://schemas.openxmlformats.org/officeDocument/2006/relationships/hyperlink" Target="http://uk.wikipedia.org/wiki/1616" TargetMode="External"/><Relationship Id="rId7" Type="http://schemas.openxmlformats.org/officeDocument/2006/relationships/hyperlink" Target="http://uk.wikipedia.org/wiki/%D0%9F%D0%B0%D1%80%D0%B8%D0%B6" TargetMode="External"/><Relationship Id="rId2" Type="http://schemas.openxmlformats.org/officeDocument/2006/relationships/hyperlink" Target="http://uk.wikipedia.org/wiki/2_%D0%BB%D1%8E%D1%82%D0%BE%D0%B3%D0%BE" TargetMode="External"/><Relationship Id="rId1" Type="http://schemas.openxmlformats.org/officeDocument/2006/relationships/slideLayout" Target="../slideLayouts/slideLayout2.xml"/><Relationship Id="rId6" Type="http://schemas.openxmlformats.org/officeDocument/2006/relationships/hyperlink" Target="http://uk.wikipedia.org/wiki/1671" TargetMode="External"/><Relationship Id="rId5" Type="http://schemas.openxmlformats.org/officeDocument/2006/relationships/hyperlink" Target="http://uk.wikipedia.org/wiki/8_%D1%82%D1%80%D0%B0%D0%B2%D0%BD%D1%8F" TargetMode="External"/><Relationship Id="rId10" Type="http://schemas.openxmlformats.org/officeDocument/2006/relationships/hyperlink" Target="http://uk.wikipedia.org/wiki/%D0%A5%D1%80%D0%B8%D1%81%D1%82%D0%B8%D0%BD%D0%B0_%D0%A8%D0%B2%D0%B5%D0%B4%D1%81%D1%8C%D0%BA%D0%B0" TargetMode="External"/><Relationship Id="rId4" Type="http://schemas.openxmlformats.org/officeDocument/2006/relationships/hyperlink" Target="http://uk.wikipedia.org/wiki/%D0%9C%D0%BE%D0%BD%D0%BF%D0%B5%D0%BB%D1%8C%D1%94" TargetMode="External"/><Relationship Id="rId9" Type="http://schemas.openxmlformats.org/officeDocument/2006/relationships/hyperlink" Target="http://uk.wikipedia.org/wiki/%D0%A0%D0%B5%D0%B0%D0%BB%D1%96%D0%B7%D0%B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uk.wikipedia.org/wiki/%D0%9B%D0%BE%D1%82%D0%B0%D1%80%D1%96%D0%BD%D0%B3%D1%96%D1%8F" TargetMode="External"/><Relationship Id="rId7" Type="http://schemas.openxmlformats.org/officeDocument/2006/relationships/hyperlink" Target="http://uk.wikipedia.org/wiki/17_%D1%81%D1%82%D0%BE%D0%BB%D1%96%D1%82%D1%82%D1%8F" TargetMode="External"/><Relationship Id="rId2" Type="http://schemas.openxmlformats.org/officeDocument/2006/relationships/hyperlink" Target="http://uk.wikipedia.org/wiki/1600" TargetMode="External"/><Relationship Id="rId1" Type="http://schemas.openxmlformats.org/officeDocument/2006/relationships/slideLayout" Target="../slideLayouts/slideLayout2.xml"/><Relationship Id="rId6" Type="http://schemas.openxmlformats.org/officeDocument/2006/relationships/hyperlink" Target="http://uk.wikipedia.org/wiki/%D0%A0%D0%B8%D0%BC" TargetMode="External"/><Relationship Id="rId5" Type="http://schemas.openxmlformats.org/officeDocument/2006/relationships/hyperlink" Target="http://uk.wikipedia.org/wiki/1682" TargetMode="External"/><Relationship Id="rId4" Type="http://schemas.openxmlformats.org/officeDocument/2006/relationships/hyperlink" Target="http://uk.wikipedia.org/wiki/23_%D0%BB%D0%B8%D1%81%D1%82%D0%BE%D0%BF%D0%B0%D0%B4%D0%B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en-US" sz="3200" dirty="0" smtClean="0"/>
              <a:t>17 </a:t>
            </a:r>
            <a:r>
              <a:rPr lang="uk-UA" sz="3200" dirty="0" smtClean="0"/>
              <a:t>століття</a:t>
            </a:r>
            <a:endParaRPr lang="ru-RU" sz="3200" dirty="0"/>
          </a:p>
        </p:txBody>
      </p:sp>
      <p:sp>
        <p:nvSpPr>
          <p:cNvPr id="2" name="Заголовок 1"/>
          <p:cNvSpPr>
            <a:spLocks noGrp="1"/>
          </p:cNvSpPr>
          <p:nvPr>
            <p:ph type="ctrTitle"/>
          </p:nvPr>
        </p:nvSpPr>
        <p:spPr>
          <a:xfrm>
            <a:off x="395536" y="620688"/>
            <a:ext cx="8367464" cy="2088232"/>
          </a:xfrm>
        </p:spPr>
        <p:txBody>
          <a:bodyPr/>
          <a:lstStyle/>
          <a:p>
            <a:r>
              <a:rPr lang="en-US" dirty="0" smtClean="0"/>
              <a:t>”</a:t>
            </a:r>
            <a:r>
              <a:rPr lang="ru-RU" dirty="0" smtClean="0"/>
              <a:t>Французький живопис</a:t>
            </a:r>
            <a:r>
              <a:rPr lang="en-US" dirty="0" smtClean="0"/>
              <a:t>”</a:t>
            </a:r>
            <a:endParaRPr lang="ru-RU"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140968"/>
            <a:ext cx="8229600" cy="2955032"/>
          </a:xfrm>
        </p:spPr>
        <p:txBody>
          <a:bodyPr/>
          <a:lstStyle/>
          <a:p>
            <a:pPr>
              <a:buNone/>
            </a:pPr>
            <a:r>
              <a:rPr lang="ru-RU" sz="3600" dirty="0" smtClean="0"/>
              <a:t>              Комед</a:t>
            </a:r>
            <a:r>
              <a:rPr lang="uk-UA" sz="3600" dirty="0" smtClean="0"/>
              <a:t>і Франсез</a:t>
            </a:r>
            <a:endParaRPr lang="ru-RU" sz="3600" dirty="0"/>
          </a:p>
        </p:txBody>
      </p:sp>
      <p:sp>
        <p:nvSpPr>
          <p:cNvPr id="3" name="Заголовок 2"/>
          <p:cNvSpPr>
            <a:spLocks noGrp="1"/>
          </p:cNvSpPr>
          <p:nvPr>
            <p:ph type="title"/>
          </p:nvPr>
        </p:nvSpPr>
        <p:spPr>
          <a:xfrm>
            <a:off x="457200" y="152400"/>
            <a:ext cx="8229600" cy="2268488"/>
          </a:xfrm>
        </p:spPr>
        <p:txBody>
          <a:bodyPr/>
          <a:lstStyle/>
          <a:p>
            <a:r>
              <a:rPr lang="uk-UA" dirty="0" smtClean="0"/>
              <a:t>   Сценічне мистецтво Франції</a:t>
            </a:r>
            <a:endParaRPr lang="ru-RU"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79512" y="1052736"/>
            <a:ext cx="8784976" cy="5688632"/>
          </a:xfrm>
        </p:spPr>
        <p:txBody>
          <a:bodyPr>
            <a:normAutofit fontScale="47500" lnSpcReduction="20000"/>
          </a:bodyPr>
          <a:lstStyle/>
          <a:p>
            <a:r>
              <a:rPr lang="vi-VN" sz="2900" b="1" dirty="0" smtClean="0"/>
              <a:t>Комеді́ Франсе́з</a:t>
            </a:r>
            <a:r>
              <a:rPr lang="vi-VN" sz="2900" dirty="0" smtClean="0"/>
              <a:t>, відомий також як </a:t>
            </a:r>
            <a:r>
              <a:rPr lang="vi-VN" sz="2900" b="1" dirty="0" smtClean="0"/>
              <a:t>Театр-Франсе</a:t>
            </a:r>
            <a:r>
              <a:rPr lang="vi-VN" sz="2900" dirty="0" smtClean="0"/>
              <a:t>, або </a:t>
            </a:r>
            <a:r>
              <a:rPr lang="vi-VN" sz="2900" b="1" dirty="0" smtClean="0"/>
              <a:t>Французький Театр</a:t>
            </a:r>
            <a:r>
              <a:rPr lang="en-US" sz="2900" dirty="0" smtClean="0"/>
              <a:t> — </a:t>
            </a:r>
            <a:r>
              <a:rPr lang="vi-VN" sz="2900" dirty="0" smtClean="0"/>
              <a:t>єдиний у </a:t>
            </a:r>
            <a:r>
              <a:rPr lang="vi-VN" sz="2900" dirty="0" smtClean="0">
                <a:hlinkClick r:id="rId2" tooltip="Франція"/>
              </a:rPr>
              <a:t>Франції</a:t>
            </a:r>
            <a:r>
              <a:rPr lang="vi-VN" sz="2900" dirty="0" smtClean="0"/>
              <a:t> репертуарний театр, трупа якого фінансується урядом. Розташований у центрі </a:t>
            </a:r>
            <a:r>
              <a:rPr lang="vi-VN" sz="2900" dirty="0" smtClean="0">
                <a:hlinkClick r:id="rId3" tooltip="Париж"/>
              </a:rPr>
              <a:t>Парижа</a:t>
            </a:r>
            <a:r>
              <a:rPr lang="vi-VN" sz="2900" dirty="0" smtClean="0"/>
              <a:t>, в 1-му адміністративному окрузі міста, у палаці </a:t>
            </a:r>
            <a:r>
              <a:rPr lang="vi-VN" sz="2900" dirty="0" smtClean="0">
                <a:hlinkClick r:id="rId4" tooltip="Пале-Рояль"/>
              </a:rPr>
              <a:t>Пале-Рояль</a:t>
            </a:r>
            <a:r>
              <a:rPr lang="vi-VN" sz="2900" dirty="0" smtClean="0"/>
              <a:t>. Має статус </a:t>
            </a:r>
            <a:r>
              <a:rPr lang="vi-VN" sz="2900" dirty="0" smtClean="0">
                <a:hlinkClick r:id="rId5" tooltip="Національні театри (Франція)"/>
              </a:rPr>
              <a:t>національного</a:t>
            </a:r>
            <a:r>
              <a:rPr lang="vi-VN" sz="2900" dirty="0" smtClean="0"/>
              <a:t>.</a:t>
            </a:r>
          </a:p>
          <a:p>
            <a:r>
              <a:rPr lang="vi-VN" sz="2900" dirty="0" smtClean="0"/>
              <a:t>Заснований у </a:t>
            </a:r>
            <a:r>
              <a:rPr lang="vi-VN" sz="2900" dirty="0" smtClean="0">
                <a:hlinkClick r:id="rId6" tooltip="1680"/>
              </a:rPr>
              <a:t>1680</a:t>
            </a:r>
            <a:r>
              <a:rPr lang="vi-VN" sz="2900" dirty="0" smtClean="0"/>
              <a:t> декретом короля </a:t>
            </a:r>
            <a:r>
              <a:rPr lang="vi-VN" sz="2900" dirty="0" smtClean="0">
                <a:hlinkClick r:id="rId7" tooltip="Людовик XIV (король Франції)"/>
              </a:rPr>
              <a:t>Людовика </a:t>
            </a:r>
            <a:r>
              <a:rPr lang="en-US" sz="2900" dirty="0" smtClean="0">
                <a:hlinkClick r:id="rId7" tooltip="Людовик XIV (король Франції)"/>
              </a:rPr>
              <a:t>XIV</a:t>
            </a:r>
            <a:r>
              <a:rPr lang="en-US" sz="2900" dirty="0" smtClean="0"/>
              <a:t>. </a:t>
            </a:r>
            <a:r>
              <a:rPr lang="vi-VN" sz="2900" dirty="0" smtClean="0"/>
              <a:t>У вересні </a:t>
            </a:r>
            <a:r>
              <a:rPr lang="vi-VN" sz="2900" dirty="0" smtClean="0">
                <a:hlinkClick r:id="rId8" tooltip="1793"/>
              </a:rPr>
              <a:t>1793</a:t>
            </a:r>
            <a:r>
              <a:rPr lang="vi-VN" sz="2900" dirty="0" smtClean="0"/>
              <a:t> року театр був закритий декретом революційного Комітету суспільного порятунку, а актори кинуті у в'язницю. </a:t>
            </a:r>
            <a:r>
              <a:rPr lang="vi-VN" sz="2900" dirty="0" smtClean="0">
                <a:hlinkClick r:id="rId9" tooltip="1799"/>
              </a:rPr>
              <a:t>1799</a:t>
            </a:r>
            <a:r>
              <a:rPr lang="vi-VN" sz="2900" dirty="0" smtClean="0"/>
              <a:t> року театр відновив роботу у приміщенні Зали Рішельє (</a:t>
            </a:r>
            <a:r>
              <a:rPr lang="en-US" sz="2900" dirty="0" smtClean="0"/>
              <a:t>salle Richelieu), </a:t>
            </a:r>
            <a:r>
              <a:rPr lang="vi-VN" sz="2900" dirty="0" smtClean="0"/>
              <a:t>збудованій за проектом Віктора Луї. Пізніше, 1800 року будівля була розширена, а 1900 року після руйнівної пожежі перебудована. Театр має також неофіційну назву «Будинок Мольєра», хоча в дійсності </a:t>
            </a:r>
            <a:r>
              <a:rPr lang="vi-VN" sz="2900" dirty="0" smtClean="0">
                <a:hlinkClick r:id="rId10" tooltip="Мольєр"/>
              </a:rPr>
              <a:t>Мольєр</a:t>
            </a:r>
            <a:r>
              <a:rPr lang="vi-VN" sz="2900" dirty="0" smtClean="0"/>
              <a:t> помер за 7 років до заснування Комеді Франсез.</a:t>
            </a:r>
          </a:p>
          <a:p>
            <a:r>
              <a:rPr lang="vi-VN" sz="2900" dirty="0" smtClean="0"/>
              <a:t>Впродовж усього </a:t>
            </a:r>
            <a:r>
              <a:rPr lang="el-GR" sz="2900" dirty="0" smtClean="0"/>
              <a:t>Χ</a:t>
            </a:r>
            <a:r>
              <a:rPr lang="en-US" sz="2900" dirty="0" smtClean="0"/>
              <a:t>VII </a:t>
            </a:r>
            <a:r>
              <a:rPr lang="vi-VN" sz="2900" dirty="0" smtClean="0"/>
              <a:t>ст.головним театром Франції був «Комеді Франсез» (Театр Французької Комедії). Він був заснований королівським наказом від 18 серпня 1680 р. і відкрився за тиждень після того.</a:t>
            </a:r>
          </a:p>
          <a:p>
            <a:r>
              <a:rPr lang="vi-VN" sz="2900" dirty="0" smtClean="0"/>
              <a:t>Виникненню «Комеді Франсез» передувала довготривала черга подій. В 1673 р. помер Мольєр. Трупа Мольєра на деякий час зуміла зберегти своє існування, але в 1673 р. вона об'єдналась з трупою театру Маре, переїхала в нове приміщення в готелі Генего. Справжнього успіху досягти цьому театру не вдалось. Справи Бургундського готелю, після того як пішов Расін, теж були недобрі. Конкуренція між двома театрами ще більше погіршувала становище. В 1680 р. з ініціативи Бургундського готелю театри об'єднались.</a:t>
            </a:r>
          </a:p>
          <a:p>
            <a:r>
              <a:rPr lang="vi-VN" sz="2900" dirty="0" smtClean="0"/>
              <a:t>«Комеді Франсез» був організований як монопольний королівський театр, що отримував значну державну дотацію. З існуючого складу двох труп були відібрані двадцять сім кращих акторів (п'ятнадцять чоловіків і дванадцять жінок), іншим запропонували поїхати до провінції. Ці двадцять сім чоловік стали </a:t>
            </a:r>
            <a:r>
              <a:rPr lang="vi-VN" sz="2900" i="1" dirty="0" smtClean="0"/>
              <a:t>сос'єтерами</a:t>
            </a:r>
            <a:r>
              <a:rPr lang="vi-VN" sz="2900" dirty="0" smtClean="0"/>
              <a:t> театру, його акціонерами, що ділили між собою усі доходи, щоправда, не у рівній частці: паїв було спочатку двадцять один, потім двадцять три, і деякі актори мали по половині, а в наслідку, коли кількість сос'єтерів збільшилась, то і по чверті паю. Крім сос'єтерів, в театрі з'явились потімпотім і пенсіонери — актори на платню. Сос'єтери формально здійснювали і керівництво театром, та повноправними хазяїнами вони не були. Від імені королівського двору театром почергово керували чотири камер-юнкери, кожен по місяцю, і кожне рішення сос'єтерів повинно було отримати їх санкцію. Іноді камер-юнкери дуже грубо втручались у життя театру, а почерговість камер-юнкерів, кожен з яких міг відмінити розпорядження попереднього, створювало в театрі нервову обстановку.</a:t>
            </a:r>
          </a:p>
          <a:p>
            <a:r>
              <a:rPr lang="vi-VN" sz="2900" dirty="0" smtClean="0"/>
              <a:t>Та все ж таки цей театр, в якому збирались і куди завжди прагнули потрапити кращі актори Франції, був головним театром країни. Такий статус він зберігав упродовж ста чотирнадцяти років — до тих пір, поки не був закритий якобинцями. В 1799 р. театр «Комеді Франсез» був відновлений і існує досі.</a:t>
            </a:r>
          </a:p>
          <a:p>
            <a:endParaRPr lang="ru-RU" dirty="0"/>
          </a:p>
        </p:txBody>
      </p:sp>
      <p:sp>
        <p:nvSpPr>
          <p:cNvPr id="3" name="Заголовок 2"/>
          <p:cNvSpPr>
            <a:spLocks noGrp="1"/>
          </p:cNvSpPr>
          <p:nvPr>
            <p:ph type="title"/>
          </p:nvPr>
        </p:nvSpPr>
        <p:spPr>
          <a:xfrm>
            <a:off x="457200" y="152400"/>
            <a:ext cx="8229600" cy="828328"/>
          </a:xfrm>
        </p:spPr>
        <p:txBody>
          <a:bodyPr/>
          <a:lstStyle/>
          <a:p>
            <a:r>
              <a:rPr lang="uk-UA" dirty="0" smtClean="0"/>
              <a:t>                  Комеді Франсез</a:t>
            </a:r>
            <a:endParaRPr lang="ru-RU"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down)">
                                      <p:cBhvr>
                                        <p:cTn id="21" dur="500"/>
                                        <p:tgtEl>
                                          <p:spTgt spid="2">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down)">
                                      <p:cBhvr>
                                        <p:cTn id="24" dur="500"/>
                                        <p:tgtEl>
                                          <p:spTgt spid="2">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dmin\Desktop\200px-Comédie-Française.jpg"/>
          <p:cNvPicPr>
            <a:picLocks noGrp="1" noChangeAspect="1" noChangeArrowheads="1"/>
          </p:cNvPicPr>
          <p:nvPr>
            <p:ph idx="1"/>
          </p:nvPr>
        </p:nvPicPr>
        <p:blipFill>
          <a:blip r:embed="rId2" cstate="print"/>
          <a:srcRect/>
          <a:stretch>
            <a:fillRect/>
          </a:stretch>
        </p:blipFill>
        <p:spPr bwMode="auto">
          <a:xfrm>
            <a:off x="0" y="3861048"/>
            <a:ext cx="4067944" cy="2996952"/>
          </a:xfrm>
          <a:prstGeom prst="rect">
            <a:avLst/>
          </a:prstGeom>
          <a:noFill/>
        </p:spPr>
      </p:pic>
      <p:sp>
        <p:nvSpPr>
          <p:cNvPr id="3" name="Заголовок 2"/>
          <p:cNvSpPr>
            <a:spLocks noGrp="1"/>
          </p:cNvSpPr>
          <p:nvPr>
            <p:ph type="title"/>
          </p:nvPr>
        </p:nvSpPr>
        <p:spPr>
          <a:xfrm>
            <a:off x="457200" y="152400"/>
            <a:ext cx="8229600" cy="828328"/>
          </a:xfrm>
        </p:spPr>
        <p:txBody>
          <a:bodyPr/>
          <a:lstStyle/>
          <a:p>
            <a:r>
              <a:rPr lang="uk-UA" dirty="0" smtClean="0"/>
              <a:t>             Театр в наші дні</a:t>
            </a:r>
            <a:endParaRPr lang="ru-RU" dirty="0"/>
          </a:p>
        </p:txBody>
      </p:sp>
      <p:pic>
        <p:nvPicPr>
          <p:cNvPr id="22531" name="Picture 3" descr="C:\Users\Admin\Desktop\Вікторія\Фотографії\загруженное.jpg"/>
          <p:cNvPicPr>
            <a:picLocks noChangeAspect="1" noChangeArrowheads="1"/>
          </p:cNvPicPr>
          <p:nvPr/>
        </p:nvPicPr>
        <p:blipFill>
          <a:blip r:embed="rId3" cstate="print"/>
          <a:srcRect/>
          <a:stretch>
            <a:fillRect/>
          </a:stretch>
        </p:blipFill>
        <p:spPr bwMode="auto">
          <a:xfrm>
            <a:off x="4085436" y="1700808"/>
            <a:ext cx="5058564" cy="3789040"/>
          </a:xfrm>
          <a:prstGeom prst="rect">
            <a:avLst/>
          </a:prstGeom>
          <a:noFill/>
        </p:spPr>
      </p:pic>
      <p:pic>
        <p:nvPicPr>
          <p:cNvPr id="22532" name="Picture 4" descr="C:\Users\Admin\Desktop\загруженное (1).jpg"/>
          <p:cNvPicPr>
            <a:picLocks noChangeAspect="1" noChangeArrowheads="1"/>
          </p:cNvPicPr>
          <p:nvPr/>
        </p:nvPicPr>
        <p:blipFill>
          <a:blip r:embed="rId4" cstate="print"/>
          <a:srcRect/>
          <a:stretch>
            <a:fillRect/>
          </a:stretch>
        </p:blipFill>
        <p:spPr bwMode="auto">
          <a:xfrm>
            <a:off x="-1" y="1052736"/>
            <a:ext cx="4067945" cy="2808312"/>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2532"/>
                                        </p:tgtEl>
                                        <p:attrNameLst>
                                          <p:attrName>style.visibility</p:attrName>
                                        </p:attrNameLst>
                                      </p:cBhvr>
                                      <p:to>
                                        <p:strVal val="visible"/>
                                      </p:to>
                                    </p:set>
                                    <p:anim calcmode="lin" valueType="num">
                                      <p:cBhvr>
                                        <p:cTn id="14" dur="1000" fill="hold"/>
                                        <p:tgtEl>
                                          <p:spTgt spid="22532"/>
                                        </p:tgtEl>
                                        <p:attrNameLst>
                                          <p:attrName>ppt_x</p:attrName>
                                        </p:attrNameLst>
                                      </p:cBhvr>
                                      <p:tavLst>
                                        <p:tav tm="0">
                                          <p:val>
                                            <p:strVal val="#ppt_x-.2"/>
                                          </p:val>
                                        </p:tav>
                                        <p:tav tm="100000">
                                          <p:val>
                                            <p:strVal val="#ppt_x"/>
                                          </p:val>
                                        </p:tav>
                                      </p:tavLst>
                                    </p:anim>
                                    <p:anim calcmode="lin" valueType="num">
                                      <p:cBhvr>
                                        <p:cTn id="15" dur="1000" fill="hold"/>
                                        <p:tgtEl>
                                          <p:spTgt spid="2253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253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2531"/>
                                        </p:tgtEl>
                                        <p:attrNameLst>
                                          <p:attrName>style.visibility</p:attrName>
                                        </p:attrNameLst>
                                      </p:cBhvr>
                                      <p:to>
                                        <p:strVal val="visible"/>
                                      </p:to>
                                    </p:set>
                                    <p:anim calcmode="lin" valueType="num">
                                      <p:cBhvr>
                                        <p:cTn id="21" dur="1000" fill="hold"/>
                                        <p:tgtEl>
                                          <p:spTgt spid="22531"/>
                                        </p:tgtEl>
                                        <p:attrNameLst>
                                          <p:attrName>ppt_x</p:attrName>
                                        </p:attrNameLst>
                                      </p:cBhvr>
                                      <p:tavLst>
                                        <p:tav tm="0">
                                          <p:val>
                                            <p:strVal val="#ppt_x-.2"/>
                                          </p:val>
                                        </p:tav>
                                        <p:tav tm="100000">
                                          <p:val>
                                            <p:strVal val="#ppt_x"/>
                                          </p:val>
                                        </p:tav>
                                      </p:tavLst>
                                    </p:anim>
                                    <p:anim calcmode="lin" valueType="num">
                                      <p:cBhvr>
                                        <p:cTn id="22" dur="1000" fill="hold"/>
                                        <p:tgtEl>
                                          <p:spTgt spid="2253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253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2530"/>
                                        </p:tgtEl>
                                        <p:attrNameLst>
                                          <p:attrName>style.visibility</p:attrName>
                                        </p:attrNameLst>
                                      </p:cBhvr>
                                      <p:to>
                                        <p:strVal val="visible"/>
                                      </p:to>
                                    </p:set>
                                    <p:anim calcmode="lin" valueType="num">
                                      <p:cBhvr>
                                        <p:cTn id="28" dur="1000" fill="hold"/>
                                        <p:tgtEl>
                                          <p:spTgt spid="22530"/>
                                        </p:tgtEl>
                                        <p:attrNameLst>
                                          <p:attrName>ppt_x</p:attrName>
                                        </p:attrNameLst>
                                      </p:cBhvr>
                                      <p:tavLst>
                                        <p:tav tm="0">
                                          <p:val>
                                            <p:strVal val="#ppt_x-.2"/>
                                          </p:val>
                                        </p:tav>
                                        <p:tav tm="100000">
                                          <p:val>
                                            <p:strVal val="#ppt_x"/>
                                          </p:val>
                                        </p:tav>
                                      </p:tavLst>
                                    </p:anim>
                                    <p:anim calcmode="lin" valueType="num">
                                      <p:cBhvr>
                                        <p:cTn id="29" dur="1000" fill="hold"/>
                                        <p:tgtEl>
                                          <p:spTgt spid="2253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a:xfrm>
            <a:off x="467544" y="188640"/>
            <a:ext cx="8229600" cy="1219200"/>
          </a:xfrm>
        </p:spPr>
        <p:txBody>
          <a:bodyPr>
            <a:normAutofit fontScale="90000"/>
          </a:bodyPr>
          <a:lstStyle/>
          <a:p>
            <a:r>
              <a:rPr lang="uk-UA" dirty="0" smtClean="0"/>
              <a:t>Французький живопис. 17 століття.</a:t>
            </a:r>
            <a:br>
              <a:rPr lang="uk-UA" dirty="0" smtClean="0"/>
            </a:br>
            <a:r>
              <a:rPr lang="uk-UA" dirty="0" smtClean="0"/>
              <a:t>         Картини різних художників.</a:t>
            </a:r>
            <a:endParaRPr lang="ru-RU" dirty="0"/>
          </a:p>
        </p:txBody>
      </p:sp>
      <p:pic>
        <p:nvPicPr>
          <p:cNvPr id="23554" name="Picture 2" descr="C:\Users\Admin\Desktop\діма\images (1).jpg"/>
          <p:cNvPicPr>
            <a:picLocks noChangeAspect="1" noChangeArrowheads="1"/>
          </p:cNvPicPr>
          <p:nvPr/>
        </p:nvPicPr>
        <p:blipFill>
          <a:blip r:embed="rId2" cstate="print"/>
          <a:srcRect/>
          <a:stretch>
            <a:fillRect/>
          </a:stretch>
        </p:blipFill>
        <p:spPr bwMode="auto">
          <a:xfrm>
            <a:off x="5652121" y="4194932"/>
            <a:ext cx="3491880" cy="2663068"/>
          </a:xfrm>
          <a:prstGeom prst="rect">
            <a:avLst/>
          </a:prstGeom>
          <a:noFill/>
        </p:spPr>
      </p:pic>
      <p:pic>
        <p:nvPicPr>
          <p:cNvPr id="23555" name="Picture 3" descr="C:\Users\Admin\Desktop\діма\images (2).jpg"/>
          <p:cNvPicPr>
            <a:picLocks noChangeAspect="1" noChangeArrowheads="1"/>
          </p:cNvPicPr>
          <p:nvPr/>
        </p:nvPicPr>
        <p:blipFill>
          <a:blip r:embed="rId3" cstate="print"/>
          <a:srcRect/>
          <a:stretch>
            <a:fillRect/>
          </a:stretch>
        </p:blipFill>
        <p:spPr bwMode="auto">
          <a:xfrm>
            <a:off x="3059832" y="1412776"/>
            <a:ext cx="2699792" cy="3298268"/>
          </a:xfrm>
          <a:prstGeom prst="rect">
            <a:avLst/>
          </a:prstGeom>
          <a:noFill/>
        </p:spPr>
      </p:pic>
      <p:pic>
        <p:nvPicPr>
          <p:cNvPr id="23556" name="Picture 4" descr="C:\Users\Admin\Desktop\діма\images (3).jpg"/>
          <p:cNvPicPr>
            <a:picLocks noChangeAspect="1" noChangeArrowheads="1"/>
          </p:cNvPicPr>
          <p:nvPr/>
        </p:nvPicPr>
        <p:blipFill>
          <a:blip r:embed="rId4" cstate="print"/>
          <a:srcRect/>
          <a:stretch>
            <a:fillRect/>
          </a:stretch>
        </p:blipFill>
        <p:spPr bwMode="auto">
          <a:xfrm>
            <a:off x="0" y="1412776"/>
            <a:ext cx="3059832" cy="3664164"/>
          </a:xfrm>
          <a:prstGeom prst="rect">
            <a:avLst/>
          </a:prstGeom>
          <a:noFill/>
        </p:spPr>
      </p:pic>
      <p:pic>
        <p:nvPicPr>
          <p:cNvPr id="23558" name="Picture 6" descr="C:\Users\Admin\Desktop\діма\images (4).jpg"/>
          <p:cNvPicPr>
            <a:picLocks noChangeAspect="1" noChangeArrowheads="1"/>
          </p:cNvPicPr>
          <p:nvPr/>
        </p:nvPicPr>
        <p:blipFill>
          <a:blip r:embed="rId5" cstate="print"/>
          <a:srcRect/>
          <a:stretch>
            <a:fillRect/>
          </a:stretch>
        </p:blipFill>
        <p:spPr bwMode="auto">
          <a:xfrm>
            <a:off x="5652120" y="1410539"/>
            <a:ext cx="3491880" cy="2771333"/>
          </a:xfrm>
          <a:prstGeom prst="rect">
            <a:avLst/>
          </a:prstGeom>
          <a:noFill/>
        </p:spPr>
      </p:pic>
      <p:pic>
        <p:nvPicPr>
          <p:cNvPr id="23559" name="Picture 7" descr="C:\Users\Admin\Desktop\діма\images (5).jpg"/>
          <p:cNvPicPr>
            <a:picLocks noChangeAspect="1" noChangeArrowheads="1"/>
          </p:cNvPicPr>
          <p:nvPr/>
        </p:nvPicPr>
        <p:blipFill>
          <a:blip r:embed="rId6" cstate="print"/>
          <a:srcRect/>
          <a:stretch>
            <a:fillRect/>
          </a:stretch>
        </p:blipFill>
        <p:spPr bwMode="auto">
          <a:xfrm>
            <a:off x="1691680" y="4149080"/>
            <a:ext cx="2448272" cy="2708920"/>
          </a:xfrm>
          <a:prstGeom prst="rect">
            <a:avLst/>
          </a:prstGeom>
          <a:noFill/>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3559"/>
                                        </p:tgtEl>
                                        <p:attrNameLst>
                                          <p:attrName>style.visibility</p:attrName>
                                        </p:attrNameLst>
                                      </p:cBhvr>
                                      <p:to>
                                        <p:strVal val="visible"/>
                                      </p:to>
                                    </p:set>
                                    <p:animEffect transition="in" filter="wheel(4)">
                                      <p:cBhvr>
                                        <p:cTn id="12" dur="2000"/>
                                        <p:tgtEl>
                                          <p:spTgt spid="2355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wheel(4)">
                                      <p:cBhvr>
                                        <p:cTn id="17" dur="2000"/>
                                        <p:tgtEl>
                                          <p:spTgt spid="2355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23554"/>
                                        </p:tgtEl>
                                        <p:attrNameLst>
                                          <p:attrName>style.visibility</p:attrName>
                                        </p:attrNameLst>
                                      </p:cBhvr>
                                      <p:to>
                                        <p:strVal val="visible"/>
                                      </p:to>
                                    </p:set>
                                    <p:animEffect transition="in" filter="wheel(4)">
                                      <p:cBhvr>
                                        <p:cTn id="22" dur="2000"/>
                                        <p:tgtEl>
                                          <p:spTgt spid="2355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23555"/>
                                        </p:tgtEl>
                                        <p:attrNameLst>
                                          <p:attrName>style.visibility</p:attrName>
                                        </p:attrNameLst>
                                      </p:cBhvr>
                                      <p:to>
                                        <p:strVal val="visible"/>
                                      </p:to>
                                    </p:set>
                                    <p:animEffect transition="in" filter="wheel(4)">
                                      <p:cBhvr>
                                        <p:cTn id="27" dur="2000"/>
                                        <p:tgtEl>
                                          <p:spTgt spid="2355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23556"/>
                                        </p:tgtEl>
                                        <p:attrNameLst>
                                          <p:attrName>style.visibility</p:attrName>
                                        </p:attrNameLst>
                                      </p:cBhvr>
                                      <p:to>
                                        <p:strVal val="visible"/>
                                      </p:to>
                                    </p:set>
                                    <p:animEffect transition="in" filter="wheel(4)">
                                      <p:cBhvr>
                                        <p:cTn id="32"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996952"/>
            <a:ext cx="8229600" cy="3099048"/>
          </a:xfrm>
        </p:spPr>
        <p:txBody>
          <a:bodyPr/>
          <a:lstStyle/>
          <a:p>
            <a:pPr>
              <a:buNone/>
            </a:pPr>
            <a:r>
              <a:rPr lang="uk-UA" dirty="0" smtClean="0"/>
              <a:t>                             </a:t>
            </a:r>
            <a:r>
              <a:rPr lang="uk-UA" sz="3600" dirty="0" smtClean="0"/>
              <a:t>17 століття</a:t>
            </a:r>
            <a:endParaRPr lang="ru-RU" sz="3600" dirty="0"/>
          </a:p>
        </p:txBody>
      </p:sp>
      <p:sp>
        <p:nvSpPr>
          <p:cNvPr id="3" name="Заголовок 2"/>
          <p:cNvSpPr>
            <a:spLocks noGrp="1"/>
          </p:cNvSpPr>
          <p:nvPr>
            <p:ph type="title"/>
          </p:nvPr>
        </p:nvSpPr>
        <p:spPr>
          <a:xfrm>
            <a:off x="457200" y="152400"/>
            <a:ext cx="8229600" cy="2052464"/>
          </a:xfrm>
        </p:spPr>
        <p:txBody>
          <a:bodyPr/>
          <a:lstStyle/>
          <a:p>
            <a:r>
              <a:rPr lang="uk-UA" dirty="0" smtClean="0"/>
              <a:t>Архітектурне мистецтво Франції</a:t>
            </a:r>
            <a:endParaRPr lang="ru-RU"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8)">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79512" y="1340768"/>
            <a:ext cx="8712968" cy="5328592"/>
          </a:xfrm>
        </p:spPr>
        <p:txBody>
          <a:bodyPr>
            <a:normAutofit fontScale="62500" lnSpcReduction="20000"/>
          </a:bodyPr>
          <a:lstStyle/>
          <a:p>
            <a:pPr>
              <a:buNone/>
            </a:pPr>
            <a:r>
              <a:rPr lang="ru-RU" dirty="0" smtClean="0"/>
              <a:t>       Під впливом традицій ренесансу французьке бароко має більш спокійний характер, ніж в Італії – бароко класичного напряму. В архітектурі палаців, замків і міських особняків строгість стилю завжди переважає над художньою фантазією.</a:t>
            </a:r>
            <a:br>
              <a:rPr lang="ru-RU" dirty="0" smtClean="0"/>
            </a:br>
            <a:r>
              <a:rPr lang="ru-RU" dirty="0" smtClean="0"/>
              <a:t>Спочатку французьке бароко знаходиться під сильним впливом ренесансних традицій, які утримуються тут аж до першої чверті XVII ст. Нове покоління архітекторів створює рух, свідомо протилежне радикального італійському бароко.</a:t>
            </a:r>
            <a:br>
              <a:rPr lang="ru-RU" dirty="0" smtClean="0"/>
            </a:br>
            <a:r>
              <a:rPr lang="ru-RU" dirty="0" smtClean="0"/>
              <a:t>Ранній період архітектури бароко у Франції пов’язаний з першою третій XVII століття – часом правління Людовика XIII. Основними представниками його були зодчі Жак Лемерсье і Франсуа Мансар.</a:t>
            </a:r>
            <a:br>
              <a:rPr lang="ru-RU" dirty="0" smtClean="0"/>
            </a:br>
            <a:r>
              <a:rPr lang="ru-RU" dirty="0" smtClean="0"/>
              <a:t>У Франції XVII ст. замкова архітектура продовжувала розвиватися в напрямку, висхідному до чотирикутним в плані фортецям-замках Філіпа II Августа. Замок звільняючись від усіх оборонних функцій, поступово знаходячи упорядковану і симетричну форму з чітко виділеним головним будинком і двома бічними крилами. У середині століття під Парижем з’явилися Мезон і Во. Тепер замок являє собою великий ансамбль, що включає під’їзні шляхи, службові приміщення, прилеглі околиці і сади. Позбавлений відтепер крил, про які нагадує витягнута з боків покрівля, він став більш відкритим зовнішнього світу, що тягне за собою нове розташування житлових приміщень на першому поверсі. Замки в Шані, Монморансі, Жоссіньі або Бельвю свідчать про загальну тенденцію: зменшення розмірів, зникнення ровів, спрощення обсягів, скорочення ліпних прикрас на фасаді.</a:t>
            </a:r>
            <a:br>
              <a:rPr lang="ru-RU" dirty="0" smtClean="0"/>
            </a:br>
            <a:r>
              <a:rPr lang="ru-RU" dirty="0" smtClean="0"/>
              <a:t>Архітектура церковних споруд орієнтується на римські, перш за все центричні по своїй композиції, типи. Однак для французької архітектури характерна своя логіка, інше розуміння тектоніки і організації простору. Фасади вирішуються великим ордером, чому підпорядковується вся планувальна схема. Особливо великою розкішшю відрізняються інтер’єри.</a:t>
            </a:r>
          </a:p>
          <a:p>
            <a:endParaRPr lang="ru-RU" dirty="0"/>
          </a:p>
        </p:txBody>
      </p:sp>
      <p:sp>
        <p:nvSpPr>
          <p:cNvPr id="3" name="Заголовок 2"/>
          <p:cNvSpPr>
            <a:spLocks noGrp="1"/>
          </p:cNvSpPr>
          <p:nvPr>
            <p:ph type="title"/>
          </p:nvPr>
        </p:nvSpPr>
        <p:spPr>
          <a:xfrm>
            <a:off x="457200" y="152400"/>
            <a:ext cx="8229600" cy="1044352"/>
          </a:xfrm>
        </p:spPr>
        <p:txBody>
          <a:bodyPr>
            <a:normAutofit fontScale="90000"/>
          </a:bodyPr>
          <a:lstStyle/>
          <a:p>
            <a:r>
              <a:rPr lang="uk-UA" dirty="0" smtClean="0"/>
              <a:t>Архітектурний напрямок - барокко</a:t>
            </a:r>
            <a:endParaRPr lang="ru-RU"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356992"/>
            <a:ext cx="8229600" cy="2739008"/>
          </a:xfrm>
        </p:spPr>
        <p:txBody>
          <a:bodyPr/>
          <a:lstStyle/>
          <a:p>
            <a:pPr>
              <a:buNone/>
            </a:pPr>
            <a:r>
              <a:rPr lang="uk-UA" dirty="0" smtClean="0"/>
              <a:t>                                      </a:t>
            </a:r>
            <a:r>
              <a:rPr lang="uk-UA" sz="3200" dirty="0" smtClean="0"/>
              <a:t>17 століття</a:t>
            </a:r>
            <a:endParaRPr lang="ru-RU" sz="3200" dirty="0"/>
          </a:p>
        </p:txBody>
      </p:sp>
      <p:sp>
        <p:nvSpPr>
          <p:cNvPr id="3" name="Заголовок 2"/>
          <p:cNvSpPr>
            <a:spLocks noGrp="1"/>
          </p:cNvSpPr>
          <p:nvPr>
            <p:ph type="title"/>
          </p:nvPr>
        </p:nvSpPr>
        <p:spPr>
          <a:xfrm>
            <a:off x="107504" y="152400"/>
            <a:ext cx="8856984" cy="2484512"/>
          </a:xfrm>
        </p:spPr>
        <p:txBody>
          <a:bodyPr/>
          <a:lstStyle/>
          <a:p>
            <a:r>
              <a:rPr lang="uk-UA" dirty="0" smtClean="0"/>
              <a:t>       Найвпливовіші  архітектори  </a:t>
            </a:r>
            <a:br>
              <a:rPr lang="uk-UA" dirty="0" smtClean="0"/>
            </a:br>
            <a:r>
              <a:rPr lang="uk-UA" dirty="0" smtClean="0"/>
              <a:t>                             </a:t>
            </a:r>
            <a:br>
              <a:rPr lang="uk-UA" dirty="0" smtClean="0"/>
            </a:br>
            <a:r>
              <a:rPr lang="uk-UA" dirty="0" smtClean="0"/>
              <a:t>                            Франції</a:t>
            </a:r>
            <a:endParaRPr lang="ru-RU"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anim calcmode="lin" valueType="num">
                                      <p:cBhvr>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340768"/>
            <a:ext cx="8229600" cy="5184576"/>
          </a:xfrm>
        </p:spPr>
        <p:txBody>
          <a:bodyPr>
            <a:normAutofit lnSpcReduction="10000"/>
          </a:bodyPr>
          <a:lstStyle/>
          <a:p>
            <a:pPr lvl="0"/>
            <a:r>
              <a:rPr lang="uk-UA" dirty="0" smtClean="0"/>
              <a:t>Ім'я при народженні –  </a:t>
            </a:r>
            <a:r>
              <a:rPr lang="ru-RU" dirty="0" smtClean="0"/>
              <a:t>Франсуа Мансар</a:t>
            </a:r>
          </a:p>
          <a:p>
            <a:pPr lvl="0"/>
            <a:r>
              <a:rPr lang="uk-UA" dirty="0" smtClean="0"/>
              <a:t>Дата народження – 13 січня 1598</a:t>
            </a:r>
            <a:endParaRPr lang="ru-RU" dirty="0" smtClean="0"/>
          </a:p>
          <a:p>
            <a:pPr lvl="0"/>
            <a:r>
              <a:rPr lang="uk-UA" dirty="0" smtClean="0"/>
              <a:t>Місце народження  – Франція</a:t>
            </a:r>
            <a:endParaRPr lang="ru-RU" dirty="0" smtClean="0"/>
          </a:p>
          <a:p>
            <a:pPr lvl="0"/>
            <a:r>
              <a:rPr lang="uk-UA" dirty="0" smtClean="0"/>
              <a:t>Дата смерті – 23 вересня 1666 (68 років)</a:t>
            </a:r>
            <a:endParaRPr lang="ru-RU" dirty="0" smtClean="0"/>
          </a:p>
          <a:p>
            <a:pPr lvl="0"/>
            <a:r>
              <a:rPr lang="uk-UA" dirty="0" smtClean="0"/>
              <a:t>Національність –  француз</a:t>
            </a:r>
            <a:endParaRPr lang="ru-RU" dirty="0" smtClean="0"/>
          </a:p>
          <a:p>
            <a:pPr lvl="0"/>
            <a:r>
              <a:rPr lang="uk-UA" dirty="0" smtClean="0"/>
              <a:t>Громадянство –  Франція</a:t>
            </a:r>
            <a:endParaRPr lang="ru-RU" dirty="0" smtClean="0"/>
          </a:p>
          <a:p>
            <a:pPr lvl="0"/>
            <a:r>
              <a:rPr lang="uk-UA" dirty="0" smtClean="0"/>
              <a:t>Жанр –  замки і церкви, собори</a:t>
            </a:r>
            <a:endParaRPr lang="ru-RU" dirty="0" smtClean="0"/>
          </a:p>
          <a:p>
            <a:pPr lvl="0"/>
            <a:r>
              <a:rPr lang="uk-UA" dirty="0" smtClean="0"/>
              <a:t>Напрямок - </a:t>
            </a:r>
            <a:r>
              <a:rPr lang="uk-UA" u="sng" dirty="0" smtClean="0">
                <a:hlinkClick r:id="rId2"/>
              </a:rPr>
              <a:t>бароко</a:t>
            </a:r>
            <a:r>
              <a:rPr lang="uk-UA" dirty="0" smtClean="0"/>
              <a:t>, </a:t>
            </a:r>
            <a:r>
              <a:rPr lang="uk-UA" u="sng" dirty="0" smtClean="0">
                <a:hlinkClick r:id="rId3"/>
              </a:rPr>
              <a:t>класицизм</a:t>
            </a:r>
            <a:r>
              <a:rPr lang="ru-RU" dirty="0" smtClean="0"/>
              <a:t> </a:t>
            </a:r>
          </a:p>
          <a:p>
            <a:pPr lvl="0"/>
            <a:r>
              <a:rPr lang="uk-UA" dirty="0" smtClean="0"/>
              <a:t>Працював – у Парижі</a:t>
            </a:r>
            <a:endParaRPr lang="ru-RU" dirty="0" smtClean="0"/>
          </a:p>
          <a:p>
            <a:pPr lvl="0"/>
            <a:r>
              <a:rPr lang="uk-UA" dirty="0" smtClean="0"/>
              <a:t>Головніспоруди –  фасад церкви фельянів в Парижі, замок Бальруа, замок Блуа, палац Мезон-Лафіт, добудови в монастир Валь де Грас</a:t>
            </a:r>
            <a:endParaRPr lang="ru-RU" dirty="0" smtClean="0"/>
          </a:p>
          <a:p>
            <a:endParaRPr lang="ru-RU" dirty="0"/>
          </a:p>
        </p:txBody>
      </p:sp>
      <p:sp>
        <p:nvSpPr>
          <p:cNvPr id="3" name="Заголовок 2"/>
          <p:cNvSpPr>
            <a:spLocks noGrp="1"/>
          </p:cNvSpPr>
          <p:nvPr>
            <p:ph type="title"/>
          </p:nvPr>
        </p:nvSpPr>
        <p:spPr>
          <a:xfrm>
            <a:off x="457200" y="152400"/>
            <a:ext cx="8229600" cy="1044352"/>
          </a:xfrm>
        </p:spPr>
        <p:txBody>
          <a:bodyPr/>
          <a:lstStyle/>
          <a:p>
            <a:r>
              <a:rPr lang="ru-RU" dirty="0" smtClean="0"/>
              <a:t>             Франсуа Мансар</a:t>
            </a:r>
            <a:endParaRPr lang="ru-RU"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8" dur="500"/>
                                        <p:tgtEl>
                                          <p:spTgt spid="2">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1" dur="500"/>
                                        <p:tgtEl>
                                          <p:spTgt spid="2">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4" dur="500"/>
                                        <p:tgtEl>
                                          <p:spTgt spid="2">
                                            <p:txEl>
                                              <p:pRg st="4" end="4"/>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7" dur="500"/>
                                        <p:tgtEl>
                                          <p:spTgt spid="2">
                                            <p:txEl>
                                              <p:pRg st="5" end="5"/>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0" dur="500"/>
                                        <p:tgtEl>
                                          <p:spTgt spid="2">
                                            <p:txEl>
                                              <p:pRg st="6" end="6"/>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3" dur="500"/>
                                        <p:tgtEl>
                                          <p:spTgt spid="2">
                                            <p:txEl>
                                              <p:pRg st="7" end="7"/>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randombar(horizontal)">
                                      <p:cBhvr>
                                        <p:cTn id="36" dur="500"/>
                                        <p:tgtEl>
                                          <p:spTgt spid="2">
                                            <p:txEl>
                                              <p:pRg st="8" end="8"/>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randombar(horizontal)">
                                      <p:cBhvr>
                                        <p:cTn id="3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268760"/>
            <a:ext cx="8363272" cy="5328592"/>
          </a:xfrm>
        </p:spPr>
        <p:txBody>
          <a:bodyPr/>
          <a:lstStyle/>
          <a:p>
            <a:endParaRPr lang="ru-RU" dirty="0"/>
          </a:p>
        </p:txBody>
      </p:sp>
      <p:sp>
        <p:nvSpPr>
          <p:cNvPr id="3" name="Заголовок 2"/>
          <p:cNvSpPr>
            <a:spLocks noGrp="1"/>
          </p:cNvSpPr>
          <p:nvPr>
            <p:ph type="title"/>
          </p:nvPr>
        </p:nvSpPr>
        <p:spPr>
          <a:xfrm>
            <a:off x="457200" y="152400"/>
            <a:ext cx="8229600" cy="756320"/>
          </a:xfrm>
        </p:spPr>
        <p:txBody>
          <a:bodyPr/>
          <a:lstStyle/>
          <a:p>
            <a:r>
              <a:rPr lang="uk-UA" dirty="0" smtClean="0"/>
              <a:t>     Шедеври Франсуа Мансара</a:t>
            </a:r>
            <a:endParaRPr lang="ru-RU" dirty="0"/>
          </a:p>
        </p:txBody>
      </p:sp>
      <p:pic>
        <p:nvPicPr>
          <p:cNvPr id="1032" name="Picture 8" descr="C:\Users\Admin\Downloads\загруженное (3).jpg"/>
          <p:cNvPicPr>
            <a:picLocks noChangeAspect="1" noChangeArrowheads="1"/>
          </p:cNvPicPr>
          <p:nvPr/>
        </p:nvPicPr>
        <p:blipFill>
          <a:blip r:embed="rId2" cstate="print"/>
          <a:srcRect/>
          <a:stretch>
            <a:fillRect/>
          </a:stretch>
        </p:blipFill>
        <p:spPr bwMode="auto">
          <a:xfrm>
            <a:off x="0" y="3861048"/>
            <a:ext cx="4283968" cy="2996952"/>
          </a:xfrm>
          <a:prstGeom prst="rect">
            <a:avLst/>
          </a:prstGeom>
          <a:noFill/>
        </p:spPr>
      </p:pic>
      <p:pic>
        <p:nvPicPr>
          <p:cNvPr id="1033" name="Picture 9" descr="C:\Users\Admin\Downloads\загруженное (4).jpg"/>
          <p:cNvPicPr>
            <a:picLocks noChangeAspect="1" noChangeArrowheads="1"/>
          </p:cNvPicPr>
          <p:nvPr/>
        </p:nvPicPr>
        <p:blipFill>
          <a:blip r:embed="rId3" cstate="print"/>
          <a:srcRect/>
          <a:stretch>
            <a:fillRect/>
          </a:stretch>
        </p:blipFill>
        <p:spPr bwMode="auto">
          <a:xfrm>
            <a:off x="4283968" y="3933055"/>
            <a:ext cx="4860032" cy="2924945"/>
          </a:xfrm>
          <a:prstGeom prst="rect">
            <a:avLst/>
          </a:prstGeom>
          <a:noFill/>
        </p:spPr>
      </p:pic>
      <p:pic>
        <p:nvPicPr>
          <p:cNvPr id="1034" name="Picture 10" descr="C:\Users\Admin\Downloads\загруженное (5).jpg"/>
          <p:cNvPicPr>
            <a:picLocks noChangeAspect="1" noChangeArrowheads="1"/>
          </p:cNvPicPr>
          <p:nvPr/>
        </p:nvPicPr>
        <p:blipFill>
          <a:blip r:embed="rId4" cstate="print"/>
          <a:srcRect/>
          <a:stretch>
            <a:fillRect/>
          </a:stretch>
        </p:blipFill>
        <p:spPr bwMode="auto">
          <a:xfrm>
            <a:off x="0" y="1052736"/>
            <a:ext cx="4274189" cy="2808312"/>
          </a:xfrm>
          <a:prstGeom prst="rect">
            <a:avLst/>
          </a:prstGeom>
          <a:noFill/>
        </p:spPr>
      </p:pic>
      <p:pic>
        <p:nvPicPr>
          <p:cNvPr id="1036" name="Picture 12" descr="C:\Users\Admin\Downloads\загруженное (6).jpg"/>
          <p:cNvPicPr>
            <a:picLocks noChangeAspect="1" noChangeArrowheads="1"/>
          </p:cNvPicPr>
          <p:nvPr/>
        </p:nvPicPr>
        <p:blipFill>
          <a:blip r:embed="rId5" cstate="print"/>
          <a:srcRect/>
          <a:stretch>
            <a:fillRect/>
          </a:stretch>
        </p:blipFill>
        <p:spPr bwMode="auto">
          <a:xfrm>
            <a:off x="4283968" y="1052736"/>
            <a:ext cx="4860032" cy="2952328"/>
          </a:xfrm>
          <a:prstGeom prst="rect">
            <a:avLst/>
          </a:prstGeom>
          <a:noFill/>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34"/>
                                        </p:tgtEl>
                                        <p:attrNameLst>
                                          <p:attrName>style.visibility</p:attrName>
                                        </p:attrNameLst>
                                      </p:cBhvr>
                                      <p:to>
                                        <p:strVal val="visible"/>
                                      </p:to>
                                    </p:set>
                                    <p:animEffect transition="in" filter="fade">
                                      <p:cBhvr>
                                        <p:cTn id="14" dur="1000"/>
                                        <p:tgtEl>
                                          <p:spTgt spid="1034"/>
                                        </p:tgtEl>
                                      </p:cBhvr>
                                    </p:animEffect>
                                    <p:anim calcmode="lin" valueType="num">
                                      <p:cBhvr>
                                        <p:cTn id="15" dur="1000" fill="hold"/>
                                        <p:tgtEl>
                                          <p:spTgt spid="1034"/>
                                        </p:tgtEl>
                                        <p:attrNameLst>
                                          <p:attrName>ppt_x</p:attrName>
                                        </p:attrNameLst>
                                      </p:cBhvr>
                                      <p:tavLst>
                                        <p:tav tm="0">
                                          <p:val>
                                            <p:strVal val="#ppt_x"/>
                                          </p:val>
                                        </p:tav>
                                        <p:tav tm="100000">
                                          <p:val>
                                            <p:strVal val="#ppt_x"/>
                                          </p:val>
                                        </p:tav>
                                      </p:tavLst>
                                    </p:anim>
                                    <p:anim calcmode="lin" valueType="num">
                                      <p:cBhvr>
                                        <p:cTn id="16"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2"/>
                                        </p:tgtEl>
                                        <p:attrNameLst>
                                          <p:attrName>style.visibility</p:attrName>
                                        </p:attrNameLst>
                                      </p:cBhvr>
                                      <p:to>
                                        <p:strVal val="visible"/>
                                      </p:to>
                                    </p:set>
                                    <p:animEffect transition="in" filter="fade">
                                      <p:cBhvr>
                                        <p:cTn id="21" dur="1000"/>
                                        <p:tgtEl>
                                          <p:spTgt spid="1032"/>
                                        </p:tgtEl>
                                      </p:cBhvr>
                                    </p:animEffect>
                                    <p:anim calcmode="lin" valueType="num">
                                      <p:cBhvr>
                                        <p:cTn id="22" dur="1000" fill="hold"/>
                                        <p:tgtEl>
                                          <p:spTgt spid="1032"/>
                                        </p:tgtEl>
                                        <p:attrNameLst>
                                          <p:attrName>ppt_x</p:attrName>
                                        </p:attrNameLst>
                                      </p:cBhvr>
                                      <p:tavLst>
                                        <p:tav tm="0">
                                          <p:val>
                                            <p:strVal val="#ppt_x"/>
                                          </p:val>
                                        </p:tav>
                                        <p:tav tm="100000">
                                          <p:val>
                                            <p:strVal val="#ppt_x"/>
                                          </p:val>
                                        </p:tav>
                                      </p:tavLst>
                                    </p:anim>
                                    <p:anim calcmode="lin" valueType="num">
                                      <p:cBhvr>
                                        <p:cTn id="23"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1000"/>
                                        <p:tgtEl>
                                          <p:spTgt spid="1036"/>
                                        </p:tgtEl>
                                      </p:cBhvr>
                                    </p:animEffect>
                                    <p:anim calcmode="lin" valueType="num">
                                      <p:cBhvr>
                                        <p:cTn id="29" dur="1000" fill="hold"/>
                                        <p:tgtEl>
                                          <p:spTgt spid="1036"/>
                                        </p:tgtEl>
                                        <p:attrNameLst>
                                          <p:attrName>ppt_x</p:attrName>
                                        </p:attrNameLst>
                                      </p:cBhvr>
                                      <p:tavLst>
                                        <p:tav tm="0">
                                          <p:val>
                                            <p:strVal val="#ppt_x"/>
                                          </p:val>
                                        </p:tav>
                                        <p:tav tm="100000">
                                          <p:val>
                                            <p:strVal val="#ppt_x"/>
                                          </p:val>
                                        </p:tav>
                                      </p:tavLst>
                                    </p:anim>
                                    <p:anim calcmode="lin" valueType="num">
                                      <p:cBhvr>
                                        <p:cTn id="30"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visible"/>
                                      </p:to>
                                    </p:set>
                                    <p:animEffect transition="in" filter="fade">
                                      <p:cBhvr>
                                        <p:cTn id="35" dur="1000"/>
                                        <p:tgtEl>
                                          <p:spTgt spid="1033"/>
                                        </p:tgtEl>
                                      </p:cBhvr>
                                    </p:animEffect>
                                    <p:anim calcmode="lin" valueType="num">
                                      <p:cBhvr>
                                        <p:cTn id="36" dur="1000" fill="hold"/>
                                        <p:tgtEl>
                                          <p:spTgt spid="1033"/>
                                        </p:tgtEl>
                                        <p:attrNameLst>
                                          <p:attrName>ppt_x</p:attrName>
                                        </p:attrNameLst>
                                      </p:cBhvr>
                                      <p:tavLst>
                                        <p:tav tm="0">
                                          <p:val>
                                            <p:strVal val="#ppt_x"/>
                                          </p:val>
                                        </p:tav>
                                        <p:tav tm="100000">
                                          <p:val>
                                            <p:strVal val="#ppt_x"/>
                                          </p:val>
                                        </p:tav>
                                      </p:tavLst>
                                    </p:anim>
                                    <p:anim calcmode="lin" valueType="num">
                                      <p:cBhvr>
                                        <p:cTn id="37"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196752"/>
            <a:ext cx="8229600" cy="5112568"/>
          </a:xfrm>
        </p:spPr>
        <p:txBody>
          <a:bodyPr>
            <a:normAutofit fontScale="92500" lnSpcReduction="20000"/>
          </a:bodyPr>
          <a:lstStyle/>
          <a:p>
            <a:pPr lvl="0"/>
            <a:r>
              <a:rPr lang="uk-UA" dirty="0" smtClean="0"/>
              <a:t>Ім'я при народженні –  </a:t>
            </a:r>
            <a:r>
              <a:rPr lang="ru-RU" dirty="0" smtClean="0"/>
              <a:t>Луї Лево</a:t>
            </a:r>
          </a:p>
          <a:p>
            <a:pPr lvl="0"/>
            <a:r>
              <a:rPr lang="uk-UA" dirty="0" smtClean="0"/>
              <a:t>Дата народження – 1612</a:t>
            </a:r>
            <a:endParaRPr lang="ru-RU" dirty="0" smtClean="0"/>
          </a:p>
          <a:p>
            <a:pPr lvl="0"/>
            <a:r>
              <a:rPr lang="uk-UA" dirty="0" smtClean="0"/>
              <a:t>Місце народження  –  Париж</a:t>
            </a:r>
            <a:endParaRPr lang="ru-RU" dirty="0" smtClean="0"/>
          </a:p>
          <a:p>
            <a:pPr lvl="0"/>
            <a:r>
              <a:rPr lang="uk-UA" dirty="0" smtClean="0"/>
              <a:t>Дата смерті – 11 жовтня 1670</a:t>
            </a:r>
            <a:endParaRPr lang="ru-RU" dirty="0" smtClean="0"/>
          </a:p>
          <a:p>
            <a:pPr lvl="0"/>
            <a:r>
              <a:rPr lang="uk-UA" dirty="0" smtClean="0"/>
              <a:t>Місце смерті - Париж</a:t>
            </a:r>
            <a:endParaRPr lang="ru-RU" dirty="0" smtClean="0"/>
          </a:p>
          <a:p>
            <a:pPr lvl="0"/>
            <a:r>
              <a:rPr lang="uk-UA" dirty="0" smtClean="0"/>
              <a:t>Національність –  француз</a:t>
            </a:r>
            <a:endParaRPr lang="ru-RU" dirty="0" smtClean="0"/>
          </a:p>
          <a:p>
            <a:pPr lvl="0"/>
            <a:r>
              <a:rPr lang="ru-RU" dirty="0" smtClean="0"/>
              <a:t> </a:t>
            </a:r>
            <a:r>
              <a:rPr lang="uk-UA" dirty="0" smtClean="0"/>
              <a:t>Громадянство –  Франція</a:t>
            </a:r>
            <a:endParaRPr lang="ru-RU" dirty="0" smtClean="0"/>
          </a:p>
          <a:p>
            <a:pPr lvl="0"/>
            <a:r>
              <a:rPr lang="uk-UA" dirty="0" smtClean="0"/>
              <a:t>Містобудівні проекти –  забудова квадратного двору Лувру (1654-1663)</a:t>
            </a:r>
            <a:endParaRPr lang="ru-RU" dirty="0" smtClean="0"/>
          </a:p>
          <a:p>
            <a:pPr lvl="0"/>
            <a:r>
              <a:rPr lang="uk-UA" dirty="0" smtClean="0"/>
              <a:t>Архітектурний стиль - </a:t>
            </a:r>
            <a:r>
              <a:rPr lang="uk-UA" u="sng" dirty="0" smtClean="0">
                <a:hlinkClick r:id="rId2"/>
              </a:rPr>
              <a:t>бароко</a:t>
            </a:r>
            <a:r>
              <a:rPr lang="uk-UA" dirty="0" smtClean="0"/>
              <a:t>, </a:t>
            </a:r>
            <a:r>
              <a:rPr lang="uk-UA" u="sng" dirty="0" smtClean="0">
                <a:hlinkClick r:id="rId3"/>
              </a:rPr>
              <a:t>класицизм</a:t>
            </a:r>
            <a:r>
              <a:rPr lang="uk-UA" dirty="0" smtClean="0"/>
              <a:t> </a:t>
            </a:r>
            <a:endParaRPr lang="ru-RU" dirty="0" smtClean="0"/>
          </a:p>
          <a:p>
            <a:pPr lvl="0"/>
            <a:r>
              <a:rPr lang="uk-UA" dirty="0" smtClean="0"/>
              <a:t>Працював – у Парижі</a:t>
            </a:r>
            <a:endParaRPr lang="ru-RU" dirty="0" smtClean="0"/>
          </a:p>
          <a:p>
            <a:pPr lvl="0"/>
            <a:r>
              <a:rPr lang="uk-UA" dirty="0" smtClean="0"/>
              <a:t>Головні споруди – Версальський палац, Луврський палац, Во-ле-Віконт  </a:t>
            </a:r>
            <a:endParaRPr lang="ru-RU" dirty="0" smtClean="0"/>
          </a:p>
          <a:p>
            <a:endParaRPr lang="ru-RU" dirty="0"/>
          </a:p>
        </p:txBody>
      </p:sp>
      <p:sp>
        <p:nvSpPr>
          <p:cNvPr id="3" name="Заголовок 2"/>
          <p:cNvSpPr>
            <a:spLocks noGrp="1"/>
          </p:cNvSpPr>
          <p:nvPr>
            <p:ph type="title"/>
          </p:nvPr>
        </p:nvSpPr>
        <p:spPr>
          <a:xfrm>
            <a:off x="457200" y="152400"/>
            <a:ext cx="8229600" cy="972344"/>
          </a:xfrm>
        </p:spPr>
        <p:txBody>
          <a:bodyPr/>
          <a:lstStyle/>
          <a:p>
            <a:r>
              <a:rPr lang="ru-RU" dirty="0" smtClean="0"/>
              <a:t>                   Луї Лево</a:t>
            </a:r>
            <a:endParaRPr lang="ru-RU"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8" dur="500"/>
                                        <p:tgtEl>
                                          <p:spTgt spid="2">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1" dur="500"/>
                                        <p:tgtEl>
                                          <p:spTgt spid="2">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4" dur="500"/>
                                        <p:tgtEl>
                                          <p:spTgt spid="2">
                                            <p:txEl>
                                              <p:pRg st="4" end="4"/>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7" dur="500"/>
                                        <p:tgtEl>
                                          <p:spTgt spid="2">
                                            <p:txEl>
                                              <p:pRg st="5" end="5"/>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0" dur="500"/>
                                        <p:tgtEl>
                                          <p:spTgt spid="2">
                                            <p:txEl>
                                              <p:pRg st="6" end="6"/>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3" dur="500"/>
                                        <p:tgtEl>
                                          <p:spTgt spid="2">
                                            <p:txEl>
                                              <p:pRg st="7" end="7"/>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randombar(horizontal)">
                                      <p:cBhvr>
                                        <p:cTn id="36" dur="500"/>
                                        <p:tgtEl>
                                          <p:spTgt spid="2">
                                            <p:txEl>
                                              <p:pRg st="8" end="8"/>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randombar(horizontal)">
                                      <p:cBhvr>
                                        <p:cTn id="39" dur="500"/>
                                        <p:tgtEl>
                                          <p:spTgt spid="2">
                                            <p:txEl>
                                              <p:pRg st="9" end="9"/>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4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124744"/>
            <a:ext cx="8723312" cy="5256584"/>
          </a:xfrm>
        </p:spPr>
        <p:txBody>
          <a:bodyPr>
            <a:noAutofit/>
          </a:bodyPr>
          <a:lstStyle/>
          <a:p>
            <a:r>
              <a:rPr lang="ru-RU" sz="1200" dirty="0" smtClean="0"/>
              <a:t>Сімнадцяте століття - час складання абсолютизму у Франції. Після кількох століть воєн і смути, що співпали з кінцем середньовіччя, абсолютна монархія була основою стабільності та громадського порядку, гарантією територіальної та національної цілісності країни, вона сприймалася сучасниками символом не тільки державної потужності, а й величі нації, її неповторної культури. </a:t>
            </a:r>
            <a:br>
              <a:rPr lang="ru-RU" sz="1200" dirty="0" smtClean="0"/>
            </a:br>
            <a:r>
              <a:rPr lang="ru-RU" sz="1200" dirty="0" smtClean="0"/>
              <a:t>У житті абсолютної монархії панував дух театралізованої пишності придворних церемоній і жорсткої обов'язковості етикету, що визначав сувору субординацію усіх верств суспільства. Королівський двір і сам король були не тільки центром, "сонцем", навколо якого формувалися всі державні інститути, среда вірного королю дворянства, а й складалися багатозначні явища культури. У боротьбі різноманітних течій, місцевих і загальноєвропейських традицій в </a:t>
            </a:r>
            <a:r>
              <a:rPr lang="en-US" sz="1200" dirty="0" smtClean="0"/>
              <a:t>XVII </a:t>
            </a:r>
            <a:r>
              <a:rPr lang="ru-RU" sz="1200" dirty="0" smtClean="0"/>
              <a:t>столітті склалася національна школа живопису Франції, якій належало в наступні століття вести за собою художників всієї Європи. Барокова помпезність придворного мистецтва, традиції європейського караваджизма і реалістичні тенденції французької "школи реальності", нарешті, принципи офіційного академічного мистецтва дають уявлення про складність художнього життя країни. Проте визначальним національним стилем став класицизм, безпосередньо пов'язаний з філософією раціоналізму і з самими передовими суспільними ідеями часу. </a:t>
            </a:r>
            <a:br>
              <a:rPr lang="ru-RU" sz="1200" dirty="0" smtClean="0"/>
            </a:br>
            <a:r>
              <a:rPr lang="ru-RU" sz="1200" dirty="0" smtClean="0"/>
              <a:t>На початку сімнадцятого століття у Франції формується придворне мистецтво, завданням якого стає оформлення архітектурного середовища королівських палаців, церемоніалу життя двору і релігійного культу. Цим завданням відповідала стилістика європейської барокової живопису. </a:t>
            </a:r>
            <a:br>
              <a:rPr lang="ru-RU" sz="1200" dirty="0" smtClean="0"/>
            </a:br>
            <a:r>
              <a:rPr lang="ru-RU" sz="1200" dirty="0" smtClean="0"/>
              <a:t>Бароко - визначальний стиль у мистецтві Європи кінця </a:t>
            </a:r>
            <a:r>
              <a:rPr lang="en-US" sz="1200" dirty="0" smtClean="0"/>
              <a:t>XVI - </a:t>
            </a:r>
            <a:r>
              <a:rPr lang="ru-RU" sz="1200" dirty="0" smtClean="0"/>
              <a:t>середини </a:t>
            </a:r>
            <a:r>
              <a:rPr lang="en-US" sz="1200" dirty="0" smtClean="0"/>
              <a:t>XVIII </a:t>
            </a:r>
            <a:r>
              <a:rPr lang="ru-RU" sz="1200" dirty="0" smtClean="0"/>
              <a:t>століття.Термін виник в Італії </a:t>
            </a:r>
            <a:r>
              <a:rPr lang="en-US" sz="1200" dirty="0" smtClean="0"/>
              <a:t>XVII </a:t>
            </a:r>
            <a:r>
              <a:rPr lang="ru-RU" sz="1200" dirty="0" smtClean="0"/>
              <a:t>століття як визначення нового напрямку "дивного, химерного" мистецтва. Бароко розцвітає разом із зміцненням католицизму (епоха контрреформації) і складанням абсолютистських дворів у Західній Європі.Суперечливе поєднання підвищеної емоційності, чуттєвості з пишною декоративністю надає творам барокових майстрів театралізовану видовищність.Для живопису бароко характерні динамічна неврівноваженість композицій, багатство палітри і контрастність світлотіньових ефектів, вільна експресивність мальовничого мазка.  Згодом французьким художникам належало стати засновниками королівської Академії живопису та скульптури, першого державного закладу у Франції, що закріпив естетичні основи офіційного мистецтва. Характерне для стилістики бароко поєднання містичного дива і нарочито побутових деталей, на зразок кошички з рукоділлям, підпорядковане в творі французького придворного майстра холодної елегантності і декоративної ефектності живопису. </a:t>
            </a:r>
            <a:br>
              <a:rPr lang="ru-RU" sz="1200" dirty="0" smtClean="0"/>
            </a:br>
            <a:r>
              <a:rPr lang="ru-RU" sz="1200" dirty="0" smtClean="0"/>
              <a:t>На рубежі </a:t>
            </a:r>
            <a:r>
              <a:rPr lang="en-US" sz="1200" dirty="0" smtClean="0"/>
              <a:t>XVI - XVII </a:t>
            </a:r>
            <a:r>
              <a:rPr lang="ru-RU" sz="1200" dirty="0" smtClean="0"/>
              <a:t>століть величезний вплив на розвиток всіх найбільших європейських художніх шкіл, і французької зокрема, зробило сформувалося в Італії напрямок караваджизма.</a:t>
            </a:r>
            <a:endParaRPr lang="ru-RU" sz="1200" dirty="0"/>
          </a:p>
        </p:txBody>
      </p:sp>
      <p:sp>
        <p:nvSpPr>
          <p:cNvPr id="3" name="Заголовок 2"/>
          <p:cNvSpPr>
            <a:spLocks noGrp="1"/>
          </p:cNvSpPr>
          <p:nvPr>
            <p:ph type="title"/>
          </p:nvPr>
        </p:nvSpPr>
        <p:spPr>
          <a:xfrm>
            <a:off x="457200" y="188640"/>
            <a:ext cx="8229600" cy="792088"/>
          </a:xfrm>
        </p:spPr>
        <p:txBody>
          <a:bodyPr>
            <a:normAutofit/>
          </a:bodyPr>
          <a:lstStyle/>
          <a:p>
            <a:r>
              <a:rPr lang="uk-UA" dirty="0" smtClean="0"/>
              <a:t>           Абсолютна монархія</a:t>
            </a:r>
            <a:endParaRPr lang="ru-RU"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plus(in)">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340768"/>
            <a:ext cx="8229600" cy="5400600"/>
          </a:xfrm>
        </p:spPr>
        <p:txBody>
          <a:bodyPr/>
          <a:lstStyle/>
          <a:p>
            <a:endParaRPr lang="ru-RU"/>
          </a:p>
        </p:txBody>
      </p:sp>
      <p:sp>
        <p:nvSpPr>
          <p:cNvPr id="3" name="Заголовок 2"/>
          <p:cNvSpPr>
            <a:spLocks noGrp="1"/>
          </p:cNvSpPr>
          <p:nvPr>
            <p:ph type="title"/>
          </p:nvPr>
        </p:nvSpPr>
        <p:spPr>
          <a:xfrm>
            <a:off x="457200" y="0"/>
            <a:ext cx="8229600" cy="764704"/>
          </a:xfrm>
        </p:spPr>
        <p:txBody>
          <a:bodyPr/>
          <a:lstStyle/>
          <a:p>
            <a:r>
              <a:rPr lang="uk-UA" dirty="0" smtClean="0"/>
              <a:t>           Шедеври  Луї  Лево</a:t>
            </a:r>
            <a:endParaRPr lang="ru-RU" dirty="0"/>
          </a:p>
        </p:txBody>
      </p:sp>
      <p:pic>
        <p:nvPicPr>
          <p:cNvPr id="2050" name="Picture 2" descr="C:\Users\Admin\Downloads\images.jpg"/>
          <p:cNvPicPr>
            <a:picLocks noChangeAspect="1" noChangeArrowheads="1"/>
          </p:cNvPicPr>
          <p:nvPr/>
        </p:nvPicPr>
        <p:blipFill>
          <a:blip r:embed="rId2" cstate="print"/>
          <a:srcRect/>
          <a:stretch>
            <a:fillRect/>
          </a:stretch>
        </p:blipFill>
        <p:spPr bwMode="auto">
          <a:xfrm>
            <a:off x="0" y="3789040"/>
            <a:ext cx="4751512" cy="3068960"/>
          </a:xfrm>
          <a:prstGeom prst="rect">
            <a:avLst/>
          </a:prstGeom>
          <a:noFill/>
        </p:spPr>
      </p:pic>
      <p:pic>
        <p:nvPicPr>
          <p:cNvPr id="2051" name="Picture 3" descr="C:\Users\Admin\Downloads\images (1).jpg"/>
          <p:cNvPicPr>
            <a:picLocks noChangeAspect="1" noChangeArrowheads="1"/>
          </p:cNvPicPr>
          <p:nvPr/>
        </p:nvPicPr>
        <p:blipFill>
          <a:blip r:embed="rId3" cstate="print"/>
          <a:srcRect/>
          <a:stretch>
            <a:fillRect/>
          </a:stretch>
        </p:blipFill>
        <p:spPr bwMode="auto">
          <a:xfrm>
            <a:off x="4139952" y="836712"/>
            <a:ext cx="5004048" cy="2952328"/>
          </a:xfrm>
          <a:prstGeom prst="rect">
            <a:avLst/>
          </a:prstGeom>
          <a:noFill/>
        </p:spPr>
      </p:pic>
      <p:pic>
        <p:nvPicPr>
          <p:cNvPr id="2052" name="Picture 4" descr="C:\Users\Admin\Downloads\загруженное (7).jpg"/>
          <p:cNvPicPr>
            <a:picLocks noChangeAspect="1" noChangeArrowheads="1"/>
          </p:cNvPicPr>
          <p:nvPr/>
        </p:nvPicPr>
        <p:blipFill>
          <a:blip r:embed="rId4" cstate="print"/>
          <a:srcRect/>
          <a:stretch>
            <a:fillRect/>
          </a:stretch>
        </p:blipFill>
        <p:spPr bwMode="auto">
          <a:xfrm>
            <a:off x="4211961" y="3789040"/>
            <a:ext cx="4932040" cy="3068960"/>
          </a:xfrm>
          <a:prstGeom prst="rect">
            <a:avLst/>
          </a:prstGeom>
          <a:noFill/>
        </p:spPr>
      </p:pic>
      <p:pic>
        <p:nvPicPr>
          <p:cNvPr id="2053" name="Picture 5" descr="C:\Users\Admin\Downloads\загруженное (8).jpg"/>
          <p:cNvPicPr>
            <a:picLocks noChangeAspect="1" noChangeArrowheads="1"/>
          </p:cNvPicPr>
          <p:nvPr/>
        </p:nvPicPr>
        <p:blipFill>
          <a:blip r:embed="rId5" cstate="print"/>
          <a:srcRect/>
          <a:stretch>
            <a:fillRect/>
          </a:stretch>
        </p:blipFill>
        <p:spPr bwMode="auto">
          <a:xfrm>
            <a:off x="0" y="836712"/>
            <a:ext cx="4211960" cy="3096344"/>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 calcmode="lin" valueType="num">
                                      <p:cBhvr>
                                        <p:cTn id="12" dur="1000" fill="hold"/>
                                        <p:tgtEl>
                                          <p:spTgt spid="2053"/>
                                        </p:tgtEl>
                                        <p:attrNameLst>
                                          <p:attrName>ppt_x</p:attrName>
                                        </p:attrNameLst>
                                      </p:cBhvr>
                                      <p:tavLst>
                                        <p:tav tm="0">
                                          <p:val>
                                            <p:strVal val="#ppt_x-.2"/>
                                          </p:val>
                                        </p:tav>
                                        <p:tav tm="100000">
                                          <p:val>
                                            <p:strVal val="#ppt_x"/>
                                          </p:val>
                                        </p:tav>
                                      </p:tavLst>
                                    </p:anim>
                                    <p:anim calcmode="lin" valueType="num">
                                      <p:cBhvr>
                                        <p:cTn id="13" dur="1000" fill="hold"/>
                                        <p:tgtEl>
                                          <p:spTgt spid="205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5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1000" fill="hold"/>
                                        <p:tgtEl>
                                          <p:spTgt spid="2050"/>
                                        </p:tgtEl>
                                        <p:attrNameLst>
                                          <p:attrName>ppt_x</p:attrName>
                                        </p:attrNameLst>
                                      </p:cBhvr>
                                      <p:tavLst>
                                        <p:tav tm="0">
                                          <p:val>
                                            <p:strVal val="#ppt_x-.2"/>
                                          </p:val>
                                        </p:tav>
                                        <p:tav tm="100000">
                                          <p:val>
                                            <p:strVal val="#ppt_x"/>
                                          </p:val>
                                        </p:tav>
                                      </p:tavLst>
                                    </p:anim>
                                    <p:anim calcmode="lin" valueType="num">
                                      <p:cBhvr>
                                        <p:cTn id="20"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2051"/>
                                        </p:tgtEl>
                                        <p:attrNameLst>
                                          <p:attrName>style.visibility</p:attrName>
                                        </p:attrNameLst>
                                      </p:cBhvr>
                                      <p:to>
                                        <p:strVal val="visible"/>
                                      </p:to>
                                    </p:set>
                                    <p:anim calcmode="lin" valueType="num">
                                      <p:cBhvr>
                                        <p:cTn id="26" dur="1000" fill="hold"/>
                                        <p:tgtEl>
                                          <p:spTgt spid="2051"/>
                                        </p:tgtEl>
                                        <p:attrNameLst>
                                          <p:attrName>ppt_x</p:attrName>
                                        </p:attrNameLst>
                                      </p:cBhvr>
                                      <p:tavLst>
                                        <p:tav tm="0">
                                          <p:val>
                                            <p:strVal val="#ppt_x-.2"/>
                                          </p:val>
                                        </p:tav>
                                        <p:tav tm="100000">
                                          <p:val>
                                            <p:strVal val="#ppt_x"/>
                                          </p:val>
                                        </p:tav>
                                      </p:tavLst>
                                    </p:anim>
                                    <p:anim calcmode="lin" valueType="num">
                                      <p:cBhvr>
                                        <p:cTn id="27" dur="1000" fill="hold"/>
                                        <p:tgtEl>
                                          <p:spTgt spid="2051"/>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051"/>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 calcmode="lin" valueType="num">
                                      <p:cBhvr>
                                        <p:cTn id="33" dur="1000" fill="hold"/>
                                        <p:tgtEl>
                                          <p:spTgt spid="2052"/>
                                        </p:tgtEl>
                                        <p:attrNameLst>
                                          <p:attrName>ppt_x</p:attrName>
                                        </p:attrNameLst>
                                      </p:cBhvr>
                                      <p:tavLst>
                                        <p:tav tm="0">
                                          <p:val>
                                            <p:strVal val="#ppt_x-.2"/>
                                          </p:val>
                                        </p:tav>
                                        <p:tav tm="100000">
                                          <p:val>
                                            <p:strVal val="#ppt_x"/>
                                          </p:val>
                                        </p:tav>
                                      </p:tavLst>
                                    </p:anim>
                                    <p:anim calcmode="lin" valueType="num">
                                      <p:cBhvr>
                                        <p:cTn id="34" dur="1000" fill="hold"/>
                                        <p:tgtEl>
                                          <p:spTgt spid="205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340768"/>
            <a:ext cx="8229600" cy="5400600"/>
          </a:xfrm>
        </p:spPr>
        <p:txBody>
          <a:bodyPr>
            <a:normAutofit/>
          </a:bodyPr>
          <a:lstStyle/>
          <a:p>
            <a:pPr lvl="0"/>
            <a:r>
              <a:rPr lang="uk-UA" dirty="0" smtClean="0"/>
              <a:t>Ім'я при народженні –  Жуль Ардуен Мансар</a:t>
            </a:r>
            <a:endParaRPr lang="ru-RU" dirty="0" smtClean="0"/>
          </a:p>
          <a:p>
            <a:pPr lvl="0"/>
            <a:r>
              <a:rPr lang="uk-UA" dirty="0" smtClean="0"/>
              <a:t>Дата народження – 16 квітня 1646</a:t>
            </a:r>
            <a:endParaRPr lang="ru-RU" dirty="0" smtClean="0"/>
          </a:p>
          <a:p>
            <a:pPr lvl="0"/>
            <a:r>
              <a:rPr lang="uk-UA" dirty="0" smtClean="0"/>
              <a:t>Місце народження  -  Марлі-ле-Руа</a:t>
            </a:r>
            <a:endParaRPr lang="ru-RU" dirty="0" smtClean="0"/>
          </a:p>
          <a:p>
            <a:pPr lvl="0"/>
            <a:r>
              <a:rPr lang="uk-UA" dirty="0" smtClean="0"/>
              <a:t>Дата смерті – 11 травня 1708 (62 роки)</a:t>
            </a:r>
            <a:endParaRPr lang="ru-RU" dirty="0" smtClean="0"/>
          </a:p>
          <a:p>
            <a:pPr lvl="0"/>
            <a:r>
              <a:rPr lang="uk-UA" dirty="0" smtClean="0"/>
              <a:t>Національність -  француз</a:t>
            </a:r>
            <a:endParaRPr lang="ru-RU" dirty="0" smtClean="0"/>
          </a:p>
          <a:p>
            <a:pPr lvl="0"/>
            <a:r>
              <a:rPr lang="uk-UA" dirty="0" smtClean="0"/>
              <a:t>Громадянство –  Франція</a:t>
            </a:r>
            <a:endParaRPr lang="ru-RU" dirty="0" smtClean="0"/>
          </a:p>
          <a:p>
            <a:pPr lvl="0"/>
            <a:r>
              <a:rPr lang="uk-UA" dirty="0" smtClean="0"/>
              <a:t>Напрямок – бароко</a:t>
            </a:r>
            <a:endParaRPr lang="ru-RU" dirty="0" smtClean="0"/>
          </a:p>
          <a:p>
            <a:pPr lvl="0"/>
            <a:r>
              <a:rPr lang="uk-UA" dirty="0" smtClean="0"/>
              <a:t>Працював – у Парижі, Сен-Жермен-ан-Ле, Версаль</a:t>
            </a:r>
            <a:endParaRPr lang="ru-RU" dirty="0" smtClean="0"/>
          </a:p>
          <a:p>
            <a:pPr lvl="0"/>
            <a:r>
              <a:rPr lang="uk-UA" dirty="0" smtClean="0"/>
              <a:t>Найважливіші споруди – Дім Інвалідів, Площа Перемог (Париж), Вандомська площа</a:t>
            </a:r>
            <a:endParaRPr lang="ru-RU" dirty="0" smtClean="0"/>
          </a:p>
          <a:p>
            <a:r>
              <a:rPr lang="ru-RU" dirty="0" smtClean="0"/>
              <a:t> </a:t>
            </a:r>
          </a:p>
          <a:p>
            <a:endParaRPr lang="ru-RU" dirty="0"/>
          </a:p>
        </p:txBody>
      </p:sp>
      <p:sp>
        <p:nvSpPr>
          <p:cNvPr id="3" name="Заголовок 2"/>
          <p:cNvSpPr>
            <a:spLocks noGrp="1"/>
          </p:cNvSpPr>
          <p:nvPr>
            <p:ph type="title"/>
          </p:nvPr>
        </p:nvSpPr>
        <p:spPr>
          <a:xfrm>
            <a:off x="457200" y="152400"/>
            <a:ext cx="8229600" cy="1044352"/>
          </a:xfrm>
        </p:spPr>
        <p:txBody>
          <a:bodyPr/>
          <a:lstStyle/>
          <a:p>
            <a:r>
              <a:rPr lang="uk-UA" dirty="0" smtClean="0"/>
              <a:t>              Жуль Мансар</a:t>
            </a:r>
            <a:endParaRPr lang="ru-RU"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plus(in)">
                                      <p:cBhvr>
                                        <p:cTn id="12" dur="1000"/>
                                        <p:tgtEl>
                                          <p:spTgt spid="2">
                                            <p:txEl>
                                              <p:pRg st="0" end="0"/>
                                            </p:txEl>
                                          </p:spTgt>
                                        </p:tgtEl>
                                      </p:cBhvr>
                                    </p:animEffect>
                                  </p:childTnLst>
                                </p:cTn>
                              </p:par>
                              <p:par>
                                <p:cTn id="13" presetID="13" presetClass="entr" presetSubtype="16"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plus(in)">
                                      <p:cBhvr>
                                        <p:cTn id="15" dur="1000"/>
                                        <p:tgtEl>
                                          <p:spTgt spid="2">
                                            <p:txEl>
                                              <p:pRg st="1" end="1"/>
                                            </p:txEl>
                                          </p:spTgt>
                                        </p:tgtEl>
                                      </p:cBhvr>
                                    </p:animEffect>
                                  </p:childTnLst>
                                </p:cTn>
                              </p:par>
                              <p:par>
                                <p:cTn id="16" presetID="13" presetClass="entr" presetSubtype="16"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plus(in)">
                                      <p:cBhvr>
                                        <p:cTn id="18" dur="1000"/>
                                        <p:tgtEl>
                                          <p:spTgt spid="2">
                                            <p:txEl>
                                              <p:pRg st="2" end="2"/>
                                            </p:txEl>
                                          </p:spTgt>
                                        </p:tgtEl>
                                      </p:cBhvr>
                                    </p:animEffect>
                                  </p:childTnLst>
                                </p:cTn>
                              </p:par>
                              <p:par>
                                <p:cTn id="19" presetID="13" presetClass="entr" presetSubtype="16"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plus(in)">
                                      <p:cBhvr>
                                        <p:cTn id="21" dur="1000"/>
                                        <p:tgtEl>
                                          <p:spTgt spid="2">
                                            <p:txEl>
                                              <p:pRg st="3" end="3"/>
                                            </p:txEl>
                                          </p:spTgt>
                                        </p:tgtEl>
                                      </p:cBhvr>
                                    </p:animEffect>
                                  </p:childTnLst>
                                </p:cTn>
                              </p:par>
                              <p:par>
                                <p:cTn id="22" presetID="13" presetClass="entr" presetSubtype="16"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plus(in)">
                                      <p:cBhvr>
                                        <p:cTn id="24" dur="1000"/>
                                        <p:tgtEl>
                                          <p:spTgt spid="2">
                                            <p:txEl>
                                              <p:pRg st="4" end="4"/>
                                            </p:txEl>
                                          </p:spTgt>
                                        </p:tgtEl>
                                      </p:cBhvr>
                                    </p:animEffect>
                                  </p:childTnLst>
                                </p:cTn>
                              </p:par>
                              <p:par>
                                <p:cTn id="25" presetID="13" presetClass="entr" presetSubtype="16"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plus(in)">
                                      <p:cBhvr>
                                        <p:cTn id="27" dur="1000"/>
                                        <p:tgtEl>
                                          <p:spTgt spid="2">
                                            <p:txEl>
                                              <p:pRg st="5" end="5"/>
                                            </p:txEl>
                                          </p:spTgt>
                                        </p:tgtEl>
                                      </p:cBhvr>
                                    </p:animEffect>
                                  </p:childTnLst>
                                </p:cTn>
                              </p:par>
                              <p:par>
                                <p:cTn id="28" presetID="13" presetClass="entr" presetSubtype="16"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plus(in)">
                                      <p:cBhvr>
                                        <p:cTn id="30" dur="1000"/>
                                        <p:tgtEl>
                                          <p:spTgt spid="2">
                                            <p:txEl>
                                              <p:pRg st="6" end="6"/>
                                            </p:txEl>
                                          </p:spTgt>
                                        </p:tgtEl>
                                      </p:cBhvr>
                                    </p:animEffect>
                                  </p:childTnLst>
                                </p:cTn>
                              </p:par>
                              <p:par>
                                <p:cTn id="31" presetID="13" presetClass="entr" presetSubtype="16"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plus(in)">
                                      <p:cBhvr>
                                        <p:cTn id="33" dur="1000"/>
                                        <p:tgtEl>
                                          <p:spTgt spid="2">
                                            <p:txEl>
                                              <p:pRg st="7" end="7"/>
                                            </p:txEl>
                                          </p:spTgt>
                                        </p:tgtEl>
                                      </p:cBhvr>
                                    </p:animEffect>
                                  </p:childTnLst>
                                </p:cTn>
                              </p:par>
                              <p:par>
                                <p:cTn id="34" presetID="13" presetClass="entr" presetSubtype="16" fill="hold"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plus(in)">
                                      <p:cBhvr>
                                        <p:cTn id="36" dur="1000"/>
                                        <p:tgtEl>
                                          <p:spTgt spid="2">
                                            <p:txEl>
                                              <p:pRg st="8" end="8"/>
                                            </p:txEl>
                                          </p:spTgt>
                                        </p:tgtEl>
                                      </p:cBhvr>
                                    </p:animEffect>
                                  </p:childTnLst>
                                </p:cTn>
                              </p:par>
                              <p:par>
                                <p:cTn id="37" presetID="13" presetClass="entr" presetSubtype="16"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plus(in)">
                                      <p:cBhvr>
                                        <p:cTn id="39"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196752"/>
            <a:ext cx="8229600" cy="5661248"/>
          </a:xfrm>
        </p:spPr>
        <p:txBody>
          <a:bodyPr/>
          <a:lstStyle/>
          <a:p>
            <a:endParaRPr lang="ru-RU" dirty="0"/>
          </a:p>
        </p:txBody>
      </p:sp>
      <p:sp>
        <p:nvSpPr>
          <p:cNvPr id="3" name="Заголовок 2"/>
          <p:cNvSpPr>
            <a:spLocks noGrp="1"/>
          </p:cNvSpPr>
          <p:nvPr>
            <p:ph type="title"/>
          </p:nvPr>
        </p:nvSpPr>
        <p:spPr>
          <a:xfrm>
            <a:off x="0" y="152400"/>
            <a:ext cx="8686800" cy="3492624"/>
          </a:xfrm>
        </p:spPr>
        <p:txBody>
          <a:bodyPr>
            <a:normAutofit fontScale="90000"/>
          </a:bodyPr>
          <a:lstStyle/>
          <a:p>
            <a:r>
              <a:rPr lang="uk-UA" dirty="0" smtClean="0"/>
              <a:t>Шедеври </a:t>
            </a:r>
            <a:br>
              <a:rPr lang="uk-UA" dirty="0" smtClean="0"/>
            </a:br>
            <a:r>
              <a:rPr lang="uk-UA" dirty="0" smtClean="0"/>
              <a:t/>
            </a:r>
            <a:br>
              <a:rPr lang="uk-UA" dirty="0" smtClean="0"/>
            </a:br>
            <a:r>
              <a:rPr lang="uk-UA" dirty="0" smtClean="0"/>
              <a:t/>
            </a:r>
            <a:br>
              <a:rPr lang="uk-UA" dirty="0" smtClean="0"/>
            </a:br>
            <a:r>
              <a:rPr lang="uk-UA" dirty="0" smtClean="0"/>
              <a:t>  Жуля </a:t>
            </a:r>
            <a:br>
              <a:rPr lang="uk-UA" dirty="0" smtClean="0"/>
            </a:br>
            <a:r>
              <a:rPr lang="uk-UA" dirty="0" smtClean="0"/>
              <a:t/>
            </a:r>
            <a:br>
              <a:rPr lang="uk-UA" dirty="0" smtClean="0"/>
            </a:br>
            <a:r>
              <a:rPr lang="uk-UA" dirty="0" smtClean="0"/>
              <a:t>Мансара</a:t>
            </a:r>
            <a:endParaRPr lang="ru-RU" dirty="0"/>
          </a:p>
        </p:txBody>
      </p:sp>
      <p:pic>
        <p:nvPicPr>
          <p:cNvPr id="3074" name="Picture 2" descr="C:\Users\Admin\Downloads\жуль1.jpg"/>
          <p:cNvPicPr>
            <a:picLocks noChangeAspect="1" noChangeArrowheads="1"/>
          </p:cNvPicPr>
          <p:nvPr/>
        </p:nvPicPr>
        <p:blipFill>
          <a:blip r:embed="rId2" cstate="print"/>
          <a:srcRect/>
          <a:stretch>
            <a:fillRect/>
          </a:stretch>
        </p:blipFill>
        <p:spPr bwMode="auto">
          <a:xfrm>
            <a:off x="0" y="3595223"/>
            <a:ext cx="4355976" cy="3262777"/>
          </a:xfrm>
          <a:prstGeom prst="rect">
            <a:avLst/>
          </a:prstGeom>
          <a:noFill/>
        </p:spPr>
      </p:pic>
      <p:pic>
        <p:nvPicPr>
          <p:cNvPr id="3075" name="Picture 3" descr="C:\Users\Admin\Downloads\жуль 2.jpg"/>
          <p:cNvPicPr>
            <a:picLocks noChangeAspect="1" noChangeArrowheads="1"/>
          </p:cNvPicPr>
          <p:nvPr/>
        </p:nvPicPr>
        <p:blipFill>
          <a:blip r:embed="rId3" cstate="print"/>
          <a:srcRect/>
          <a:stretch>
            <a:fillRect/>
          </a:stretch>
        </p:blipFill>
        <p:spPr bwMode="auto">
          <a:xfrm>
            <a:off x="6012160" y="0"/>
            <a:ext cx="3131840" cy="4706317"/>
          </a:xfrm>
          <a:prstGeom prst="rect">
            <a:avLst/>
          </a:prstGeom>
          <a:noFill/>
        </p:spPr>
      </p:pic>
      <p:pic>
        <p:nvPicPr>
          <p:cNvPr id="3076" name="Picture 4" descr="C:\Users\Admin\Downloads\жуль 3.jpg"/>
          <p:cNvPicPr>
            <a:picLocks noChangeAspect="1" noChangeArrowheads="1"/>
          </p:cNvPicPr>
          <p:nvPr/>
        </p:nvPicPr>
        <p:blipFill>
          <a:blip r:embed="rId4" cstate="print"/>
          <a:srcRect/>
          <a:stretch>
            <a:fillRect/>
          </a:stretch>
        </p:blipFill>
        <p:spPr bwMode="auto">
          <a:xfrm>
            <a:off x="2051720" y="0"/>
            <a:ext cx="3995936" cy="3596267"/>
          </a:xfrm>
          <a:prstGeom prst="rect">
            <a:avLst/>
          </a:prstGeom>
          <a:noFill/>
        </p:spPr>
      </p:pic>
      <p:pic>
        <p:nvPicPr>
          <p:cNvPr id="3077" name="Picture 5" descr="C:\Users\Admin\Downloads\жуль.jpg"/>
          <p:cNvPicPr>
            <a:picLocks noChangeAspect="1" noChangeArrowheads="1"/>
          </p:cNvPicPr>
          <p:nvPr/>
        </p:nvPicPr>
        <p:blipFill>
          <a:blip r:embed="rId5" cstate="print"/>
          <a:srcRect/>
          <a:stretch>
            <a:fillRect/>
          </a:stretch>
        </p:blipFill>
        <p:spPr bwMode="auto">
          <a:xfrm>
            <a:off x="4355976" y="3573016"/>
            <a:ext cx="4788024" cy="3284984"/>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1000" fill="hold"/>
                                        <p:tgtEl>
                                          <p:spTgt spid="3076"/>
                                        </p:tgtEl>
                                        <p:attrNameLst>
                                          <p:attrName>ppt_x</p:attrName>
                                        </p:attrNameLst>
                                      </p:cBhvr>
                                      <p:tavLst>
                                        <p:tav tm="0">
                                          <p:val>
                                            <p:strVal val="#ppt_x-.2"/>
                                          </p:val>
                                        </p:tav>
                                        <p:tav tm="100000">
                                          <p:val>
                                            <p:strVal val="#ppt_x"/>
                                          </p:val>
                                        </p:tav>
                                      </p:tavLst>
                                    </p:anim>
                                    <p:anim calcmode="lin" valueType="num">
                                      <p:cBhvr>
                                        <p:cTn id="13" dur="1000" fill="hold"/>
                                        <p:tgtEl>
                                          <p:spTgt spid="307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076"/>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p:cTn id="19" dur="1000" fill="hold"/>
                                        <p:tgtEl>
                                          <p:spTgt spid="3075"/>
                                        </p:tgtEl>
                                        <p:attrNameLst>
                                          <p:attrName>ppt_x</p:attrName>
                                        </p:attrNameLst>
                                      </p:cBhvr>
                                      <p:tavLst>
                                        <p:tav tm="0">
                                          <p:val>
                                            <p:strVal val="#ppt_x-.2"/>
                                          </p:val>
                                        </p:tav>
                                        <p:tav tm="100000">
                                          <p:val>
                                            <p:strVal val="#ppt_x"/>
                                          </p:val>
                                        </p:tav>
                                      </p:tavLst>
                                    </p:anim>
                                    <p:anim calcmode="lin" valueType="num">
                                      <p:cBhvr>
                                        <p:cTn id="20" dur="1000" fill="hold"/>
                                        <p:tgtEl>
                                          <p:spTgt spid="307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075"/>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3077"/>
                                        </p:tgtEl>
                                        <p:attrNameLst>
                                          <p:attrName>style.visibility</p:attrName>
                                        </p:attrNameLst>
                                      </p:cBhvr>
                                      <p:to>
                                        <p:strVal val="visible"/>
                                      </p:to>
                                    </p:set>
                                    <p:anim calcmode="lin" valueType="num">
                                      <p:cBhvr>
                                        <p:cTn id="26" dur="1000" fill="hold"/>
                                        <p:tgtEl>
                                          <p:spTgt spid="3077"/>
                                        </p:tgtEl>
                                        <p:attrNameLst>
                                          <p:attrName>ppt_x</p:attrName>
                                        </p:attrNameLst>
                                      </p:cBhvr>
                                      <p:tavLst>
                                        <p:tav tm="0">
                                          <p:val>
                                            <p:strVal val="#ppt_x-.2"/>
                                          </p:val>
                                        </p:tav>
                                        <p:tav tm="100000">
                                          <p:val>
                                            <p:strVal val="#ppt_x"/>
                                          </p:val>
                                        </p:tav>
                                      </p:tavLst>
                                    </p:anim>
                                    <p:anim calcmode="lin" valueType="num">
                                      <p:cBhvr>
                                        <p:cTn id="27" dur="1000" fill="hold"/>
                                        <p:tgtEl>
                                          <p:spTgt spid="307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077"/>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3074"/>
                                        </p:tgtEl>
                                        <p:attrNameLst>
                                          <p:attrName>style.visibility</p:attrName>
                                        </p:attrNameLst>
                                      </p:cBhvr>
                                      <p:to>
                                        <p:strVal val="visible"/>
                                      </p:to>
                                    </p:set>
                                    <p:anim calcmode="lin" valueType="num">
                                      <p:cBhvr>
                                        <p:cTn id="33" dur="1000" fill="hold"/>
                                        <p:tgtEl>
                                          <p:spTgt spid="3074"/>
                                        </p:tgtEl>
                                        <p:attrNameLst>
                                          <p:attrName>ppt_x</p:attrName>
                                        </p:attrNameLst>
                                      </p:cBhvr>
                                      <p:tavLst>
                                        <p:tav tm="0">
                                          <p:val>
                                            <p:strVal val="#ppt_x-.2"/>
                                          </p:val>
                                        </p:tav>
                                        <p:tav tm="100000">
                                          <p:val>
                                            <p:strVal val="#ppt_x"/>
                                          </p:val>
                                        </p:tav>
                                      </p:tavLst>
                                    </p:anim>
                                    <p:anim calcmode="lin" valueType="num">
                                      <p:cBhvr>
                                        <p:cTn id="34"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340768"/>
            <a:ext cx="8229600" cy="5256584"/>
          </a:xfrm>
        </p:spPr>
        <p:txBody>
          <a:bodyPr/>
          <a:lstStyle/>
          <a:p>
            <a:endParaRPr lang="ru-RU" dirty="0"/>
          </a:p>
        </p:txBody>
      </p:sp>
      <p:sp>
        <p:nvSpPr>
          <p:cNvPr id="3" name="Заголовок 2"/>
          <p:cNvSpPr>
            <a:spLocks noGrp="1"/>
          </p:cNvSpPr>
          <p:nvPr>
            <p:ph type="title"/>
          </p:nvPr>
        </p:nvSpPr>
        <p:spPr>
          <a:xfrm>
            <a:off x="457200" y="152400"/>
            <a:ext cx="8229600" cy="972344"/>
          </a:xfrm>
        </p:spPr>
        <p:txBody>
          <a:bodyPr/>
          <a:lstStyle/>
          <a:p>
            <a:r>
              <a:rPr lang="ru-RU" dirty="0" smtClean="0"/>
              <a:t>Архітектурне мистецтво Франції </a:t>
            </a:r>
            <a:endParaRPr lang="ru-RU" dirty="0"/>
          </a:p>
        </p:txBody>
      </p:sp>
      <p:pic>
        <p:nvPicPr>
          <p:cNvPr id="4098" name="Picture 2" descr="C:\Users\Admin\Downloads\12233.jpg"/>
          <p:cNvPicPr>
            <a:picLocks noChangeAspect="1" noChangeArrowheads="1"/>
          </p:cNvPicPr>
          <p:nvPr/>
        </p:nvPicPr>
        <p:blipFill>
          <a:blip r:embed="rId2" cstate="print"/>
          <a:srcRect/>
          <a:stretch>
            <a:fillRect/>
          </a:stretch>
        </p:blipFill>
        <p:spPr bwMode="auto">
          <a:xfrm>
            <a:off x="0" y="1113556"/>
            <a:ext cx="3923928" cy="2939158"/>
          </a:xfrm>
          <a:prstGeom prst="rect">
            <a:avLst/>
          </a:prstGeom>
          <a:noFill/>
        </p:spPr>
      </p:pic>
      <p:pic>
        <p:nvPicPr>
          <p:cNvPr id="4099" name="Picture 3" descr="C:\Users\Admin\Downloads\222111.jpg"/>
          <p:cNvPicPr>
            <a:picLocks noChangeAspect="1" noChangeArrowheads="1"/>
          </p:cNvPicPr>
          <p:nvPr/>
        </p:nvPicPr>
        <p:blipFill>
          <a:blip r:embed="rId3" cstate="print"/>
          <a:srcRect/>
          <a:stretch>
            <a:fillRect/>
          </a:stretch>
        </p:blipFill>
        <p:spPr bwMode="auto">
          <a:xfrm>
            <a:off x="3923927" y="4648926"/>
            <a:ext cx="5220073" cy="2209074"/>
          </a:xfrm>
          <a:prstGeom prst="rect">
            <a:avLst/>
          </a:prstGeom>
          <a:noFill/>
        </p:spPr>
      </p:pic>
      <p:pic>
        <p:nvPicPr>
          <p:cNvPr id="4100" name="Picture 4" descr="C:\Users\Admin\Downloads\1122.jpg"/>
          <p:cNvPicPr>
            <a:picLocks noChangeAspect="1" noChangeArrowheads="1"/>
          </p:cNvPicPr>
          <p:nvPr/>
        </p:nvPicPr>
        <p:blipFill>
          <a:blip r:embed="rId4" cstate="print"/>
          <a:srcRect/>
          <a:stretch>
            <a:fillRect/>
          </a:stretch>
        </p:blipFill>
        <p:spPr bwMode="auto">
          <a:xfrm>
            <a:off x="7236296" y="1196752"/>
            <a:ext cx="1907704" cy="3475087"/>
          </a:xfrm>
          <a:prstGeom prst="rect">
            <a:avLst/>
          </a:prstGeom>
          <a:noFill/>
        </p:spPr>
      </p:pic>
      <p:pic>
        <p:nvPicPr>
          <p:cNvPr id="4101" name="Picture 5" descr="C:\Users\Admin\Downloads\1111.jpg"/>
          <p:cNvPicPr>
            <a:picLocks noChangeAspect="1" noChangeArrowheads="1"/>
          </p:cNvPicPr>
          <p:nvPr/>
        </p:nvPicPr>
        <p:blipFill>
          <a:blip r:embed="rId5" cstate="print"/>
          <a:srcRect/>
          <a:stretch>
            <a:fillRect/>
          </a:stretch>
        </p:blipFill>
        <p:spPr bwMode="auto">
          <a:xfrm>
            <a:off x="3851920" y="2420888"/>
            <a:ext cx="3384376" cy="2243988"/>
          </a:xfrm>
          <a:prstGeom prst="rect">
            <a:avLst/>
          </a:prstGeom>
          <a:noFill/>
        </p:spPr>
      </p:pic>
      <p:pic>
        <p:nvPicPr>
          <p:cNvPr id="4102" name="Picture 6" descr="C:\Users\Admin\Downloads\кынець.jpg"/>
          <p:cNvPicPr>
            <a:picLocks noChangeAspect="1" noChangeArrowheads="1"/>
          </p:cNvPicPr>
          <p:nvPr/>
        </p:nvPicPr>
        <p:blipFill>
          <a:blip r:embed="rId6" cstate="print"/>
          <a:srcRect/>
          <a:stretch>
            <a:fillRect/>
          </a:stretch>
        </p:blipFill>
        <p:spPr bwMode="auto">
          <a:xfrm>
            <a:off x="0" y="4044618"/>
            <a:ext cx="3923928" cy="2813382"/>
          </a:xfrm>
          <a:prstGeom prst="rect">
            <a:avLst/>
          </a:prstGeom>
          <a:noFill/>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800" decel="100000"/>
                                        <p:tgtEl>
                                          <p:spTgt spid="4098"/>
                                        </p:tgtEl>
                                      </p:cBhvr>
                                    </p:animEffect>
                                    <p:anim calcmode="lin" valueType="num">
                                      <p:cBhvr>
                                        <p:cTn id="13" dur="800" decel="100000" fill="hold"/>
                                        <p:tgtEl>
                                          <p:spTgt spid="4098"/>
                                        </p:tgtEl>
                                        <p:attrNameLst>
                                          <p:attrName>style.rotation</p:attrName>
                                        </p:attrNameLst>
                                      </p:cBhvr>
                                      <p:tavLst>
                                        <p:tav tm="0">
                                          <p:val>
                                            <p:fltVal val="-90"/>
                                          </p:val>
                                        </p:tav>
                                        <p:tav tm="100000">
                                          <p:val>
                                            <p:fltVal val="0"/>
                                          </p:val>
                                        </p:tav>
                                      </p:tavLst>
                                    </p:anim>
                                    <p:anim calcmode="lin" valueType="num">
                                      <p:cBhvr>
                                        <p:cTn id="14" dur="800" decel="100000" fill="hold"/>
                                        <p:tgtEl>
                                          <p:spTgt spid="4098"/>
                                        </p:tgtEl>
                                        <p:attrNameLst>
                                          <p:attrName>ppt_x</p:attrName>
                                        </p:attrNameLst>
                                      </p:cBhvr>
                                      <p:tavLst>
                                        <p:tav tm="0">
                                          <p:val>
                                            <p:strVal val="#ppt_x+0.4"/>
                                          </p:val>
                                        </p:tav>
                                        <p:tav tm="100000">
                                          <p:val>
                                            <p:strVal val="#ppt_x-0.05"/>
                                          </p:val>
                                        </p:tav>
                                      </p:tavLst>
                                    </p:anim>
                                    <p:anim calcmode="lin" valueType="num">
                                      <p:cBhvr>
                                        <p:cTn id="15" dur="800" decel="100000" fill="hold"/>
                                        <p:tgtEl>
                                          <p:spTgt spid="409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09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098"/>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800" decel="100000"/>
                                        <p:tgtEl>
                                          <p:spTgt spid="4102"/>
                                        </p:tgtEl>
                                      </p:cBhvr>
                                    </p:animEffect>
                                    <p:anim calcmode="lin" valueType="num">
                                      <p:cBhvr>
                                        <p:cTn id="23" dur="800" decel="100000" fill="hold"/>
                                        <p:tgtEl>
                                          <p:spTgt spid="4102"/>
                                        </p:tgtEl>
                                        <p:attrNameLst>
                                          <p:attrName>style.rotation</p:attrName>
                                        </p:attrNameLst>
                                      </p:cBhvr>
                                      <p:tavLst>
                                        <p:tav tm="0">
                                          <p:val>
                                            <p:fltVal val="-90"/>
                                          </p:val>
                                        </p:tav>
                                        <p:tav tm="100000">
                                          <p:val>
                                            <p:fltVal val="0"/>
                                          </p:val>
                                        </p:tav>
                                      </p:tavLst>
                                    </p:anim>
                                    <p:anim calcmode="lin" valueType="num">
                                      <p:cBhvr>
                                        <p:cTn id="24" dur="800" decel="100000" fill="hold"/>
                                        <p:tgtEl>
                                          <p:spTgt spid="4102"/>
                                        </p:tgtEl>
                                        <p:attrNameLst>
                                          <p:attrName>ppt_x</p:attrName>
                                        </p:attrNameLst>
                                      </p:cBhvr>
                                      <p:tavLst>
                                        <p:tav tm="0">
                                          <p:val>
                                            <p:strVal val="#ppt_x+0.4"/>
                                          </p:val>
                                        </p:tav>
                                        <p:tav tm="100000">
                                          <p:val>
                                            <p:strVal val="#ppt_x-0.05"/>
                                          </p:val>
                                        </p:tav>
                                      </p:tavLst>
                                    </p:anim>
                                    <p:anim calcmode="lin" valueType="num">
                                      <p:cBhvr>
                                        <p:cTn id="25" dur="800" decel="100000" fill="hold"/>
                                        <p:tgtEl>
                                          <p:spTgt spid="4102"/>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4102"/>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4102"/>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4101"/>
                                        </p:tgtEl>
                                        <p:attrNameLst>
                                          <p:attrName>style.visibility</p:attrName>
                                        </p:attrNameLst>
                                      </p:cBhvr>
                                      <p:to>
                                        <p:strVal val="visible"/>
                                      </p:to>
                                    </p:set>
                                    <p:animEffect transition="in" filter="fade">
                                      <p:cBhvr>
                                        <p:cTn id="32" dur="800" decel="100000"/>
                                        <p:tgtEl>
                                          <p:spTgt spid="4101"/>
                                        </p:tgtEl>
                                      </p:cBhvr>
                                    </p:animEffect>
                                    <p:anim calcmode="lin" valueType="num">
                                      <p:cBhvr>
                                        <p:cTn id="33" dur="800" decel="100000" fill="hold"/>
                                        <p:tgtEl>
                                          <p:spTgt spid="4101"/>
                                        </p:tgtEl>
                                        <p:attrNameLst>
                                          <p:attrName>style.rotation</p:attrName>
                                        </p:attrNameLst>
                                      </p:cBhvr>
                                      <p:tavLst>
                                        <p:tav tm="0">
                                          <p:val>
                                            <p:fltVal val="-90"/>
                                          </p:val>
                                        </p:tav>
                                        <p:tav tm="100000">
                                          <p:val>
                                            <p:fltVal val="0"/>
                                          </p:val>
                                        </p:tav>
                                      </p:tavLst>
                                    </p:anim>
                                    <p:anim calcmode="lin" valueType="num">
                                      <p:cBhvr>
                                        <p:cTn id="34" dur="800" decel="100000" fill="hold"/>
                                        <p:tgtEl>
                                          <p:spTgt spid="4101"/>
                                        </p:tgtEl>
                                        <p:attrNameLst>
                                          <p:attrName>ppt_x</p:attrName>
                                        </p:attrNameLst>
                                      </p:cBhvr>
                                      <p:tavLst>
                                        <p:tav tm="0">
                                          <p:val>
                                            <p:strVal val="#ppt_x+0.4"/>
                                          </p:val>
                                        </p:tav>
                                        <p:tav tm="100000">
                                          <p:val>
                                            <p:strVal val="#ppt_x-0.05"/>
                                          </p:val>
                                        </p:tav>
                                      </p:tavLst>
                                    </p:anim>
                                    <p:anim calcmode="lin" valueType="num">
                                      <p:cBhvr>
                                        <p:cTn id="35" dur="800" decel="100000" fill="hold"/>
                                        <p:tgtEl>
                                          <p:spTgt spid="4101"/>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4101"/>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4101"/>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4100"/>
                                        </p:tgtEl>
                                        <p:attrNameLst>
                                          <p:attrName>style.visibility</p:attrName>
                                        </p:attrNameLst>
                                      </p:cBhvr>
                                      <p:to>
                                        <p:strVal val="visible"/>
                                      </p:to>
                                    </p:set>
                                    <p:animEffect transition="in" filter="fade">
                                      <p:cBhvr>
                                        <p:cTn id="42" dur="800" decel="100000"/>
                                        <p:tgtEl>
                                          <p:spTgt spid="4100"/>
                                        </p:tgtEl>
                                      </p:cBhvr>
                                    </p:animEffect>
                                    <p:anim calcmode="lin" valueType="num">
                                      <p:cBhvr>
                                        <p:cTn id="43" dur="800" decel="100000" fill="hold"/>
                                        <p:tgtEl>
                                          <p:spTgt spid="4100"/>
                                        </p:tgtEl>
                                        <p:attrNameLst>
                                          <p:attrName>style.rotation</p:attrName>
                                        </p:attrNameLst>
                                      </p:cBhvr>
                                      <p:tavLst>
                                        <p:tav tm="0">
                                          <p:val>
                                            <p:fltVal val="-90"/>
                                          </p:val>
                                        </p:tav>
                                        <p:tav tm="100000">
                                          <p:val>
                                            <p:fltVal val="0"/>
                                          </p:val>
                                        </p:tav>
                                      </p:tavLst>
                                    </p:anim>
                                    <p:anim calcmode="lin" valueType="num">
                                      <p:cBhvr>
                                        <p:cTn id="44" dur="800" decel="100000" fill="hold"/>
                                        <p:tgtEl>
                                          <p:spTgt spid="4100"/>
                                        </p:tgtEl>
                                        <p:attrNameLst>
                                          <p:attrName>ppt_x</p:attrName>
                                        </p:attrNameLst>
                                      </p:cBhvr>
                                      <p:tavLst>
                                        <p:tav tm="0">
                                          <p:val>
                                            <p:strVal val="#ppt_x+0.4"/>
                                          </p:val>
                                        </p:tav>
                                        <p:tav tm="100000">
                                          <p:val>
                                            <p:strVal val="#ppt_x-0.05"/>
                                          </p:val>
                                        </p:tav>
                                      </p:tavLst>
                                    </p:anim>
                                    <p:anim calcmode="lin" valueType="num">
                                      <p:cBhvr>
                                        <p:cTn id="45" dur="800" decel="100000" fill="hold"/>
                                        <p:tgtEl>
                                          <p:spTgt spid="4100"/>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4100"/>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4100"/>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4099"/>
                                        </p:tgtEl>
                                        <p:attrNameLst>
                                          <p:attrName>style.visibility</p:attrName>
                                        </p:attrNameLst>
                                      </p:cBhvr>
                                      <p:to>
                                        <p:strVal val="visible"/>
                                      </p:to>
                                    </p:set>
                                    <p:animEffect transition="in" filter="fade">
                                      <p:cBhvr>
                                        <p:cTn id="52" dur="800" decel="100000"/>
                                        <p:tgtEl>
                                          <p:spTgt spid="4099"/>
                                        </p:tgtEl>
                                      </p:cBhvr>
                                    </p:animEffect>
                                    <p:anim calcmode="lin" valueType="num">
                                      <p:cBhvr>
                                        <p:cTn id="53" dur="800" decel="100000" fill="hold"/>
                                        <p:tgtEl>
                                          <p:spTgt spid="4099"/>
                                        </p:tgtEl>
                                        <p:attrNameLst>
                                          <p:attrName>style.rotation</p:attrName>
                                        </p:attrNameLst>
                                      </p:cBhvr>
                                      <p:tavLst>
                                        <p:tav tm="0">
                                          <p:val>
                                            <p:fltVal val="-90"/>
                                          </p:val>
                                        </p:tav>
                                        <p:tav tm="100000">
                                          <p:val>
                                            <p:fltVal val="0"/>
                                          </p:val>
                                        </p:tav>
                                      </p:tavLst>
                                    </p:anim>
                                    <p:anim calcmode="lin" valueType="num">
                                      <p:cBhvr>
                                        <p:cTn id="54" dur="800" decel="100000" fill="hold"/>
                                        <p:tgtEl>
                                          <p:spTgt spid="4099"/>
                                        </p:tgtEl>
                                        <p:attrNameLst>
                                          <p:attrName>ppt_x</p:attrName>
                                        </p:attrNameLst>
                                      </p:cBhvr>
                                      <p:tavLst>
                                        <p:tav tm="0">
                                          <p:val>
                                            <p:strVal val="#ppt_x+0.4"/>
                                          </p:val>
                                        </p:tav>
                                        <p:tav tm="100000">
                                          <p:val>
                                            <p:strVal val="#ppt_x-0.05"/>
                                          </p:val>
                                        </p:tav>
                                      </p:tavLst>
                                    </p:anim>
                                    <p:anim calcmode="lin" valueType="num">
                                      <p:cBhvr>
                                        <p:cTn id="55" dur="800" decel="100000" fill="hold"/>
                                        <p:tgtEl>
                                          <p:spTgt spid="4099"/>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4099"/>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409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573016"/>
            <a:ext cx="8229600" cy="2522984"/>
          </a:xfrm>
        </p:spPr>
        <p:txBody>
          <a:bodyPr>
            <a:normAutofit/>
          </a:bodyPr>
          <a:lstStyle/>
          <a:p>
            <a:pPr>
              <a:buNone/>
            </a:pPr>
            <a:r>
              <a:rPr lang="uk-UA" sz="3600" dirty="0" smtClean="0"/>
              <a:t>                    17 століття</a:t>
            </a:r>
            <a:endParaRPr lang="ru-RU" sz="3600" dirty="0"/>
          </a:p>
        </p:txBody>
      </p:sp>
      <p:sp>
        <p:nvSpPr>
          <p:cNvPr id="3" name="Заголовок 2"/>
          <p:cNvSpPr>
            <a:spLocks noGrp="1"/>
          </p:cNvSpPr>
          <p:nvPr>
            <p:ph type="title"/>
          </p:nvPr>
        </p:nvSpPr>
        <p:spPr>
          <a:xfrm>
            <a:off x="457200" y="152400"/>
            <a:ext cx="8229600" cy="2124472"/>
          </a:xfrm>
        </p:spPr>
        <p:txBody>
          <a:bodyPr/>
          <a:lstStyle/>
          <a:p>
            <a:r>
              <a:rPr lang="ru-RU" dirty="0" smtClean="0"/>
              <a:t>           Л</a:t>
            </a:r>
            <a:r>
              <a:rPr lang="uk-UA" dirty="0" smtClean="0"/>
              <a:t>ітература  Франції</a:t>
            </a:r>
            <a:endParaRPr lang="ru-RU"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0"/>
            <a:ext cx="9144000" cy="7173416"/>
          </a:xfrm>
        </p:spPr>
        <p:txBody>
          <a:bodyPr>
            <a:normAutofit fontScale="47500" lnSpcReduction="20000"/>
          </a:bodyPr>
          <a:lstStyle/>
          <a:p>
            <a:pPr>
              <a:buNone/>
            </a:pPr>
            <a:r>
              <a:rPr lang="ru-RU" sz="2500" dirty="0" smtClean="0"/>
              <a:t>       </a:t>
            </a:r>
          </a:p>
          <a:p>
            <a:pPr>
              <a:buNone/>
            </a:pPr>
            <a:r>
              <a:rPr lang="ru-RU" sz="2500" dirty="0" smtClean="0"/>
              <a:t>       </a:t>
            </a:r>
          </a:p>
          <a:p>
            <a:pPr>
              <a:buNone/>
            </a:pPr>
            <a:r>
              <a:rPr lang="ru-RU" sz="2500" dirty="0" smtClean="0"/>
              <a:t>       Франція XVII столітті – наймогутніша країна Західної Європи. Після першого уявлення трагедії Корнеля «Сід» (1637) французька література йде семимильними кроками вперед. Скориставшись художнім досвідом двох сусідніх країн, Італії й Іспанії, і хоча продовжують традиції своєї національної літератури, французькі поети й письменники створюють твори, які ввійдуть потім у фонд світової культури.Із трьох стильових напрямів, які панували в західноєвропейської літературі XVII століття, мови у Франції, як у жодній країні, восторжествував класицизм. Франція дала класичні зразки літератури цього напряму.Класицизм тут досяг би свого вищої досконалості. </a:t>
            </a:r>
          </a:p>
          <a:p>
            <a:r>
              <a:rPr lang="ru-RU" sz="2500" dirty="0" smtClean="0"/>
              <a:t>Тут откристал</a:t>
            </a:r>
            <a:r>
              <a:rPr lang="uk-UA" sz="2500" dirty="0" smtClean="0"/>
              <a:t>і</a:t>
            </a:r>
            <a:r>
              <a:rPr lang="ru-RU" sz="2500" dirty="0" smtClean="0"/>
              <a:t>з</a:t>
            </a:r>
            <a:r>
              <a:rPr lang="uk-UA" sz="2500" dirty="0" smtClean="0"/>
              <a:t>у</a:t>
            </a:r>
            <a:r>
              <a:rPr lang="ru-RU" sz="2500" dirty="0" smtClean="0"/>
              <a:t>валась і теорія класицизму. Французькі классицисти зуміли поєднувати досвід античної літератури з національними традиціями над народом, не вдалося зробити классицистам інших країнах.</a:t>
            </a:r>
            <a:r>
              <a:rPr lang="uk-UA" sz="2500" dirty="0" smtClean="0"/>
              <a:t>Деякі причини які зумовили поширенність класицизму: </a:t>
            </a:r>
            <a:r>
              <a:rPr lang="ru-RU" sz="2500" dirty="0" smtClean="0"/>
              <a:t>Перша полягає у цьому, що класицизм мови у Франції XVII століття став офіційним художнім методом, визнаним урядом. Король, панує стан заохочували поетів і художник</a:t>
            </a:r>
            <a:r>
              <a:rPr lang="uk-UA" sz="2500" dirty="0" smtClean="0"/>
              <a:t>і</a:t>
            </a:r>
            <a:r>
              <a:rPr lang="ru-RU" sz="2500" dirty="0" smtClean="0"/>
              <a:t>в-классицист</a:t>
            </a:r>
            <a:r>
              <a:rPr lang="uk-UA" sz="2500" dirty="0" smtClean="0"/>
              <a:t>і</a:t>
            </a:r>
            <a:r>
              <a:rPr lang="ru-RU" sz="2500" dirty="0" smtClean="0"/>
              <a:t>в. Рішельє, а пізніше Кольбер заснували систему одноразових чи довічних пенсій талановитим мастерам-классицистам. </a:t>
            </a:r>
          </a:p>
          <a:p>
            <a:r>
              <a:rPr lang="ru-RU" sz="2500" dirty="0" smtClean="0"/>
              <a:t>Політика абсолютистсько</a:t>
            </a:r>
            <a:r>
              <a:rPr lang="uk-UA" sz="2500" dirty="0" smtClean="0"/>
              <a:t>ї</a:t>
            </a:r>
            <a:r>
              <a:rPr lang="ru-RU" sz="2500" dirty="0" smtClean="0"/>
              <a:t> держави у період переходу від феодального областничества і провінціалізму до загальнонаціонального єдності відповідала історично необхідної тенденції прогресу, отже, була свого часу передовий.Франція переходила відобластничества, провінціалізму до державності, Франція створювала націю. Їй потрібен був загальнозрозумілу, єдиний мову. Це завдання була покликана дозволити, за задумом Рішельє, створена ним Академія. Вона не виконала не могла виконати покладену її у місію, бо мова може бути створено тим чи іншим урядовим установою, його створює народ. Проте робота Академії привертала цьому завданні літературну громадськість країни й певної міри сприяла уніфікації термінів, мовного побуту мови. На початковому етапі склалося хіба що дві мови. В одному говорили, іншою писали. </a:t>
            </a:r>
          </a:p>
          <a:p>
            <a:r>
              <a:rPr lang="ru-RU" sz="2500" dirty="0" smtClean="0"/>
              <a:t>Мова письменників XVI століття, вільний і колоритний, але повнийобластническихразноречий, був покладено в суворі рамки загальновживаного канону.Не все письменники XVII століття були цим задоволені.Фенелон в «Листі про красномовстві» скаржився на убогість й обмеженість лексикону, узаконеного Академією, і шкодував про втраченої свободі мови письменників XVI в. «Намагаючись очистити мову, його обмежили і обкраяли… Стро</a:t>
            </a:r>
            <a:r>
              <a:rPr lang="uk-UA" sz="2500" dirty="0" smtClean="0"/>
              <a:t>га</a:t>
            </a:r>
            <a:r>
              <a:rPr lang="ru-RU" sz="2500" dirty="0" smtClean="0"/>
              <a:t> ясність, точність, логічність стали основою його лексики і синтаксису. Академія, вносячи сувору упорядкованість у мову, вимагала той самий упорядкованості і південь від літератури.</a:t>
            </a:r>
          </a:p>
          <a:p>
            <a:r>
              <a:rPr lang="ru-RU" sz="2500" dirty="0" smtClean="0"/>
              <a:t>Друга причина, що обумовило розквіт мови у Франції класицизму, і те надзвичайно важлива обставина, що філософська основа його художнього методу підтвердилася у філософії Декарта,</a:t>
            </a:r>
            <a:r>
              <a:rPr lang="ru-RU" sz="2500" b="1" dirty="0" smtClean="0"/>
              <a:t> </a:t>
            </a:r>
            <a:r>
              <a:rPr lang="ru-RU" sz="2500" dirty="0" smtClean="0"/>
              <a:t>що стала для XVII в. вершиною у філософській думці французького народу.</a:t>
            </a:r>
          </a:p>
          <a:p>
            <a:r>
              <a:rPr lang="ru-RU" sz="2500" dirty="0" smtClean="0"/>
              <a:t>Французький класицизм використовував плідні думки, що відкривали широкі розумові горизонти для таких людей XVII століття, чи іншого видатного філософа Франції П'єра Гассенді (1592–1655).</a:t>
            </a:r>
          </a:p>
          <a:p>
            <a:r>
              <a:rPr lang="ru-RU" sz="2500" dirty="0" smtClean="0"/>
              <a:t>Головним же філософським наставником французьких класицистів був Декарт.Классицисти вважали, що елементарні вимоги розуму зобов'язують мистецтво до чіткості, логічності, ясності та композиційною стрункості розташування всього художнього матеріалу. Вони вимагали цього й аби дотриматися художніх законів античності. Раціоналізм став головним якістюклассицистического мистецтва.</a:t>
            </a:r>
          </a:p>
          <a:p>
            <a:r>
              <a:rPr lang="ru-RU" sz="2500" dirty="0" smtClean="0"/>
              <a:t>Декарт з'явився засновником раціоналізму, тобто. такого напрями у філософії, яке шукало істину над досвіді, над матеріальному світі, а розумі, в умоглядних побудовах. Розум ставав із єдиним джерелом істини, і сучасники</a:t>
            </a:r>
          </a:p>
        </p:txBody>
      </p:sp>
      <p:sp>
        <p:nvSpPr>
          <p:cNvPr id="3" name="Заголовок 2"/>
          <p:cNvSpPr>
            <a:spLocks noGrp="1"/>
          </p:cNvSpPr>
          <p:nvPr>
            <p:ph type="title"/>
          </p:nvPr>
        </p:nvSpPr>
        <p:spPr>
          <a:xfrm flipV="1">
            <a:off x="457200" y="106681"/>
            <a:ext cx="8229600" cy="45719"/>
          </a:xfrm>
        </p:spPr>
        <p:txBody>
          <a:bodyPr>
            <a:normAutofit fontScale="90000"/>
          </a:bodyPr>
          <a:lstStyle/>
          <a:p>
            <a:r>
              <a:rPr lang="ru-RU" dirty="0" smtClean="0"/>
              <a:t/>
            </a:r>
            <a:br>
              <a:rPr lang="ru-RU" dirty="0" smtClean="0"/>
            </a:br>
            <a:endParaRPr lang="ru-RU"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7" dur="500"/>
                                        <p:tgtEl>
                                          <p:spTgt spid="2">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0" dur="500"/>
                                        <p:tgtEl>
                                          <p:spTgt spid="2">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3" dur="500"/>
                                        <p:tgtEl>
                                          <p:spTgt spid="2">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randombar(horizontal)">
                                      <p:cBhvr>
                                        <p:cTn id="16" dur="500"/>
                                        <p:tgtEl>
                                          <p:spTgt spid="2">
                                            <p:txEl>
                                              <p:pRg st="5" end="5"/>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randombar(horizontal)">
                                      <p:cBhvr>
                                        <p:cTn id="19" dur="500"/>
                                        <p:tgtEl>
                                          <p:spTgt spid="2">
                                            <p:txEl>
                                              <p:pRg st="6" end="6"/>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2" dur="500"/>
                                        <p:tgtEl>
                                          <p:spTgt spid="2">
                                            <p:txEl>
                                              <p:pRg st="7" end="7"/>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randombar(horizontal)">
                                      <p:cBhvr>
                                        <p:cTn id="25" dur="500"/>
                                        <p:tgtEl>
                                          <p:spTgt spid="2">
                                            <p:txEl>
                                              <p:pRg st="8" end="8"/>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randombar(horizontal)">
                                      <p:cBhvr>
                                        <p:cTn id="2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2708920"/>
            <a:ext cx="8686800" cy="3387080"/>
          </a:xfrm>
        </p:spPr>
        <p:txBody>
          <a:bodyPr>
            <a:normAutofit/>
          </a:bodyPr>
          <a:lstStyle/>
          <a:p>
            <a:pPr>
              <a:buNone/>
            </a:pPr>
            <a:r>
              <a:rPr lang="uk-UA" sz="3600" dirty="0" smtClean="0"/>
              <a:t>                        17 століття</a:t>
            </a:r>
            <a:endParaRPr lang="ru-RU" sz="3600" dirty="0"/>
          </a:p>
        </p:txBody>
      </p:sp>
      <p:sp>
        <p:nvSpPr>
          <p:cNvPr id="3" name="Заголовок 2"/>
          <p:cNvSpPr>
            <a:spLocks noGrp="1"/>
          </p:cNvSpPr>
          <p:nvPr>
            <p:ph type="title"/>
          </p:nvPr>
        </p:nvSpPr>
        <p:spPr>
          <a:xfrm>
            <a:off x="457200" y="152400"/>
            <a:ext cx="8229600" cy="1764432"/>
          </a:xfrm>
        </p:spPr>
        <p:txBody>
          <a:bodyPr/>
          <a:lstStyle/>
          <a:p>
            <a:r>
              <a:rPr lang="ru-RU" dirty="0" smtClean="0"/>
              <a:t>       Видатні  л</a:t>
            </a:r>
            <a:r>
              <a:rPr lang="uk-UA" dirty="0" smtClean="0"/>
              <a:t>ітературні </a:t>
            </a:r>
            <a:r>
              <a:rPr lang="ru-RU" dirty="0" smtClean="0"/>
              <a:t> діячі</a:t>
            </a:r>
            <a:br>
              <a:rPr lang="ru-RU" dirty="0" smtClean="0"/>
            </a:br>
            <a:r>
              <a:rPr lang="ru-RU" dirty="0" smtClean="0"/>
              <a:t>                       Франції</a:t>
            </a:r>
            <a:endParaRPr lang="ru-RU"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908720"/>
            <a:ext cx="8229600" cy="5616624"/>
          </a:xfrm>
        </p:spPr>
        <p:txBody>
          <a:bodyPr>
            <a:normAutofit fontScale="92500" lnSpcReduction="10000"/>
          </a:bodyPr>
          <a:lstStyle/>
          <a:p>
            <a:pPr fontAlgn="t"/>
            <a:r>
              <a:rPr lang="ru-RU" dirty="0" smtClean="0"/>
              <a:t>Дата народження: </a:t>
            </a:r>
            <a:r>
              <a:rPr lang="ru-RU" dirty="0" smtClean="0">
                <a:hlinkClick r:id="rId2" tooltip="6 июня"/>
              </a:rPr>
              <a:t>6 червня </a:t>
            </a:r>
            <a:r>
              <a:rPr lang="ru-RU" dirty="0" smtClean="0"/>
              <a:t> </a:t>
            </a:r>
            <a:r>
              <a:rPr lang="ru-RU" dirty="0" smtClean="0">
                <a:hlinkClick r:id="rId3" tooltip="1606 год"/>
              </a:rPr>
              <a:t>1606</a:t>
            </a:r>
            <a:endParaRPr lang="ru-RU" dirty="0" smtClean="0"/>
          </a:p>
          <a:p>
            <a:pPr fontAlgn="t"/>
            <a:r>
              <a:rPr lang="ru-RU" dirty="0" smtClean="0"/>
              <a:t>Місто народження: </a:t>
            </a:r>
            <a:r>
              <a:rPr lang="ru-RU" dirty="0" smtClean="0">
                <a:hlinkClick r:id="rId4" tooltip="Руан"/>
              </a:rPr>
              <a:t>Руан</a:t>
            </a:r>
            <a:endParaRPr lang="ru-RU" dirty="0" smtClean="0"/>
          </a:p>
          <a:p>
            <a:pPr fontAlgn="t"/>
            <a:r>
              <a:rPr lang="ru-RU" dirty="0" smtClean="0"/>
              <a:t>Дата смерті:  </a:t>
            </a:r>
            <a:r>
              <a:rPr lang="ru-RU" dirty="0" smtClean="0">
                <a:hlinkClick r:id="rId5" tooltip="1684 год"/>
              </a:rPr>
              <a:t>1 жовтня 1684</a:t>
            </a:r>
            <a:r>
              <a:rPr lang="ru-RU" dirty="0" smtClean="0"/>
              <a:t> (78 лет)</a:t>
            </a:r>
          </a:p>
          <a:p>
            <a:pPr fontAlgn="t"/>
            <a:r>
              <a:rPr lang="ru-RU" dirty="0" smtClean="0"/>
              <a:t>Місто смерті: </a:t>
            </a:r>
            <a:r>
              <a:rPr lang="ru-RU" dirty="0" smtClean="0">
                <a:hlinkClick r:id="rId6" tooltip="Париж"/>
              </a:rPr>
              <a:t>Париж</a:t>
            </a:r>
            <a:endParaRPr lang="ru-RU" dirty="0" smtClean="0"/>
          </a:p>
          <a:p>
            <a:pPr fontAlgn="t"/>
            <a:r>
              <a:rPr lang="ru-RU" dirty="0" smtClean="0"/>
              <a:t>Громадянство: </a:t>
            </a:r>
            <a:r>
              <a:rPr lang="ru-RU" dirty="0" smtClean="0">
                <a:hlinkClick r:id="rId7" tooltip="Франция"/>
              </a:rPr>
              <a:t>Франція</a:t>
            </a:r>
            <a:endParaRPr lang="ru-RU" dirty="0" smtClean="0"/>
          </a:p>
          <a:p>
            <a:pPr fontAlgn="t"/>
            <a:r>
              <a:rPr lang="ru-RU" dirty="0" smtClean="0"/>
              <a:t>Вид діяльності : драматург, поет</a:t>
            </a:r>
          </a:p>
          <a:p>
            <a:pPr fontAlgn="t"/>
            <a:r>
              <a:rPr lang="ru-RU" dirty="0" smtClean="0"/>
              <a:t>Роки творчості: з </a:t>
            </a:r>
            <a:r>
              <a:rPr lang="ru-RU" dirty="0" smtClean="0">
                <a:hlinkClick r:id="rId8" tooltip="1626"/>
              </a:rPr>
              <a:t>1626</a:t>
            </a:r>
            <a:endParaRPr lang="ru-RU" dirty="0" smtClean="0"/>
          </a:p>
          <a:p>
            <a:pPr fontAlgn="t"/>
            <a:r>
              <a:rPr lang="ru-RU" dirty="0" smtClean="0"/>
              <a:t>Напрямок : </a:t>
            </a:r>
            <a:r>
              <a:rPr lang="ru-RU" dirty="0" smtClean="0">
                <a:hlinkClick r:id="rId9" tooltip="Классицизм"/>
              </a:rPr>
              <a:t>классицизм</a:t>
            </a:r>
            <a:r>
              <a:rPr lang="ru-RU" dirty="0" smtClean="0"/>
              <a:t>, </a:t>
            </a:r>
            <a:r>
              <a:rPr lang="ru-RU" dirty="0" smtClean="0">
                <a:hlinkClick r:id="rId10" tooltip="Барокко"/>
              </a:rPr>
              <a:t>барокко</a:t>
            </a:r>
            <a:endParaRPr lang="ru-RU" dirty="0" smtClean="0"/>
          </a:p>
          <a:p>
            <a:pPr fontAlgn="t"/>
            <a:r>
              <a:rPr lang="ru-RU" dirty="0" smtClean="0"/>
              <a:t>Жанр: </a:t>
            </a:r>
            <a:r>
              <a:rPr lang="ru-RU" dirty="0" smtClean="0">
                <a:hlinkClick r:id="rId11" tooltip="Трагикомедия"/>
              </a:rPr>
              <a:t>трагікомедія</a:t>
            </a:r>
            <a:r>
              <a:rPr lang="ru-RU" dirty="0" smtClean="0"/>
              <a:t>, </a:t>
            </a:r>
            <a:r>
              <a:rPr lang="ru-RU" dirty="0" smtClean="0">
                <a:hlinkClick r:id="rId12" tooltip="Трагедия"/>
              </a:rPr>
              <a:t>трагедія</a:t>
            </a:r>
            <a:r>
              <a:rPr lang="ru-RU" dirty="0" smtClean="0"/>
              <a:t>,</a:t>
            </a:r>
            <a:r>
              <a:rPr lang="ru-RU" dirty="0" smtClean="0">
                <a:hlinkClick r:id="rId13" tooltip="Комедия"/>
              </a:rPr>
              <a:t>комедія</a:t>
            </a:r>
            <a:endParaRPr lang="ru-RU" dirty="0" smtClean="0"/>
          </a:p>
          <a:p>
            <a:r>
              <a:rPr lang="uk-UA" dirty="0" smtClean="0"/>
              <a:t>Видатні твори :</a:t>
            </a:r>
            <a:r>
              <a:rPr lang="ru-RU" dirty="0" smtClean="0"/>
              <a:t> «Алідор», «Клітандр»,</a:t>
            </a:r>
            <a:r>
              <a:rPr lang="uk-UA" dirty="0" smtClean="0"/>
              <a:t> </a:t>
            </a:r>
            <a:r>
              <a:rPr lang="ru-RU" dirty="0" smtClean="0"/>
              <a:t>«Вдова», </a:t>
            </a:r>
            <a:r>
              <a:rPr lang="en-US" dirty="0" smtClean="0"/>
              <a:t>«</a:t>
            </a:r>
            <a:r>
              <a:rPr lang="ru-RU" dirty="0" smtClean="0"/>
              <a:t>Галерея Палацу», </a:t>
            </a:r>
            <a:r>
              <a:rPr lang="en-US" dirty="0" smtClean="0"/>
              <a:t>«</a:t>
            </a:r>
            <a:r>
              <a:rPr lang="ru-RU" dirty="0" smtClean="0"/>
              <a:t>Компаньйонка», </a:t>
            </a:r>
            <a:r>
              <a:rPr lang="en-US" dirty="0" smtClean="0"/>
              <a:t>«</a:t>
            </a:r>
            <a:r>
              <a:rPr lang="ru-RU" dirty="0" smtClean="0"/>
              <a:t>Королівська площа», </a:t>
            </a:r>
            <a:r>
              <a:rPr lang="en-US" dirty="0" smtClean="0"/>
              <a:t>«</a:t>
            </a:r>
            <a:r>
              <a:rPr lang="ru-RU" dirty="0" smtClean="0"/>
              <a:t>Медея»</a:t>
            </a:r>
            <a:r>
              <a:rPr lang="uk-UA" dirty="0" smtClean="0"/>
              <a:t>, </a:t>
            </a:r>
            <a:r>
              <a:rPr lang="en-US" dirty="0" smtClean="0"/>
              <a:t>«</a:t>
            </a:r>
            <a:r>
              <a:rPr lang="ru-RU" dirty="0" smtClean="0"/>
              <a:t>Комедія, зіграна в саду Тюїльрі» у співавторстві з Г. Кольт, П.Л 'Етуаль, Ж. Ротру і Ф. де Буаробером),«Комічна ілюзія»,</a:t>
            </a:r>
            <a:r>
              <a:rPr lang="uk-UA" dirty="0" smtClean="0"/>
              <a:t> </a:t>
            </a:r>
            <a:r>
              <a:rPr lang="en-US" dirty="0" smtClean="0">
                <a:hlinkClick r:id="rId14" tooltip="Сід (Корнель)"/>
              </a:rPr>
              <a:t>«</a:t>
            </a:r>
            <a:r>
              <a:rPr lang="ru-RU" dirty="0" smtClean="0">
                <a:hlinkClick r:id="rId14" tooltip="Сід (Корнель)"/>
              </a:rPr>
              <a:t>Сід»</a:t>
            </a:r>
            <a:r>
              <a:rPr lang="ru-RU" dirty="0" smtClean="0"/>
              <a:t> .</a:t>
            </a:r>
            <a:endParaRPr lang="en-US" dirty="0" smtClean="0"/>
          </a:p>
          <a:p>
            <a:endParaRPr lang="ru-RU" dirty="0"/>
          </a:p>
        </p:txBody>
      </p:sp>
      <p:sp>
        <p:nvSpPr>
          <p:cNvPr id="3" name="Заголовок 2"/>
          <p:cNvSpPr>
            <a:spLocks noGrp="1"/>
          </p:cNvSpPr>
          <p:nvPr>
            <p:ph type="title"/>
          </p:nvPr>
        </p:nvSpPr>
        <p:spPr>
          <a:xfrm>
            <a:off x="457200" y="-171400"/>
            <a:ext cx="8229600" cy="1656184"/>
          </a:xfrm>
        </p:spPr>
        <p:txBody>
          <a:bodyPr>
            <a:normAutofit/>
          </a:bodyPr>
          <a:lstStyle/>
          <a:p>
            <a:r>
              <a:rPr lang="uk-UA" dirty="0" smtClean="0"/>
              <a:t>                  П'єр Корнель</a:t>
            </a:r>
            <a:br>
              <a:rPr lang="uk-UA" dirty="0" smtClean="0"/>
            </a:br>
            <a:endParaRPr lang="ru-RU"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plus(in)">
                                      <p:cBhvr>
                                        <p:cTn id="14" dur="2000"/>
                                        <p:tgtEl>
                                          <p:spTgt spid="2">
                                            <p:txEl>
                                              <p:pRg st="0" end="0"/>
                                            </p:txEl>
                                          </p:spTgt>
                                        </p:tgtEl>
                                      </p:cBhvr>
                                    </p:animEffect>
                                  </p:childTnLst>
                                </p:cTn>
                              </p:par>
                              <p:par>
                                <p:cTn id="15" presetID="13" presetClass="entr" presetSubtype="16"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plus(in)">
                                      <p:cBhvr>
                                        <p:cTn id="17" dur="2000"/>
                                        <p:tgtEl>
                                          <p:spTgt spid="2">
                                            <p:txEl>
                                              <p:pRg st="1" end="1"/>
                                            </p:txEl>
                                          </p:spTgt>
                                        </p:tgtEl>
                                      </p:cBhvr>
                                    </p:animEffect>
                                  </p:childTnLst>
                                </p:cTn>
                              </p:par>
                              <p:par>
                                <p:cTn id="18" presetID="13" presetClass="entr" presetSubtype="16"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plus(in)">
                                      <p:cBhvr>
                                        <p:cTn id="20" dur="2000"/>
                                        <p:tgtEl>
                                          <p:spTgt spid="2">
                                            <p:txEl>
                                              <p:pRg st="2" end="2"/>
                                            </p:txEl>
                                          </p:spTgt>
                                        </p:tgtEl>
                                      </p:cBhvr>
                                    </p:animEffect>
                                  </p:childTnLst>
                                </p:cTn>
                              </p:par>
                              <p:par>
                                <p:cTn id="21" presetID="13" presetClass="entr" presetSubtype="16"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plus(in)">
                                      <p:cBhvr>
                                        <p:cTn id="23" dur="2000"/>
                                        <p:tgtEl>
                                          <p:spTgt spid="2">
                                            <p:txEl>
                                              <p:pRg st="3" end="3"/>
                                            </p:txEl>
                                          </p:spTgt>
                                        </p:tgtEl>
                                      </p:cBhvr>
                                    </p:animEffect>
                                  </p:childTnLst>
                                </p:cTn>
                              </p:par>
                              <p:par>
                                <p:cTn id="24" presetID="13" presetClass="entr" presetSubtype="16"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plus(in)">
                                      <p:cBhvr>
                                        <p:cTn id="26" dur="2000"/>
                                        <p:tgtEl>
                                          <p:spTgt spid="2">
                                            <p:txEl>
                                              <p:pRg st="4" end="4"/>
                                            </p:txEl>
                                          </p:spTgt>
                                        </p:tgtEl>
                                      </p:cBhvr>
                                    </p:animEffect>
                                  </p:childTnLst>
                                </p:cTn>
                              </p:par>
                              <p:par>
                                <p:cTn id="27" presetID="13" presetClass="entr" presetSubtype="16"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plus(in)">
                                      <p:cBhvr>
                                        <p:cTn id="29" dur="2000"/>
                                        <p:tgtEl>
                                          <p:spTgt spid="2">
                                            <p:txEl>
                                              <p:pRg st="5" end="5"/>
                                            </p:txEl>
                                          </p:spTgt>
                                        </p:tgtEl>
                                      </p:cBhvr>
                                    </p:animEffect>
                                  </p:childTnLst>
                                </p:cTn>
                              </p:par>
                              <p:par>
                                <p:cTn id="30" presetID="13" presetClass="entr" presetSubtype="16"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plus(in)">
                                      <p:cBhvr>
                                        <p:cTn id="32" dur="2000"/>
                                        <p:tgtEl>
                                          <p:spTgt spid="2">
                                            <p:txEl>
                                              <p:pRg st="6" end="6"/>
                                            </p:txEl>
                                          </p:spTgt>
                                        </p:tgtEl>
                                      </p:cBhvr>
                                    </p:animEffect>
                                  </p:childTnLst>
                                </p:cTn>
                              </p:par>
                              <p:par>
                                <p:cTn id="33" presetID="13" presetClass="entr" presetSubtype="16"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plus(in)">
                                      <p:cBhvr>
                                        <p:cTn id="35" dur="2000"/>
                                        <p:tgtEl>
                                          <p:spTgt spid="2">
                                            <p:txEl>
                                              <p:pRg st="7" end="7"/>
                                            </p:txEl>
                                          </p:spTgt>
                                        </p:tgtEl>
                                      </p:cBhvr>
                                    </p:animEffect>
                                  </p:childTnLst>
                                </p:cTn>
                              </p:par>
                              <p:par>
                                <p:cTn id="36" presetID="13" presetClass="entr" presetSubtype="16" fill="hold" nodeType="with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plus(in)">
                                      <p:cBhvr>
                                        <p:cTn id="38" dur="2000"/>
                                        <p:tgtEl>
                                          <p:spTgt spid="2">
                                            <p:txEl>
                                              <p:pRg st="8" end="8"/>
                                            </p:txEl>
                                          </p:spTgt>
                                        </p:tgtEl>
                                      </p:cBhvr>
                                    </p:animEffect>
                                  </p:childTnLst>
                                </p:cTn>
                              </p:par>
                              <p:par>
                                <p:cTn id="39" presetID="13" presetClass="entr" presetSubtype="16" fill="hold"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plus(in)">
                                      <p:cBhvr>
                                        <p:cTn id="41"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dirty="0"/>
          </a:p>
        </p:txBody>
      </p:sp>
      <p:pic>
        <p:nvPicPr>
          <p:cNvPr id="1026" name="Picture 2" descr="C:\Users\Admin\Pictures\200px-Pierre_Corneille_2.jpg"/>
          <p:cNvPicPr>
            <a:picLocks noChangeAspect="1" noChangeArrowheads="1"/>
          </p:cNvPicPr>
          <p:nvPr/>
        </p:nvPicPr>
        <p:blipFill>
          <a:blip r:embed="rId2" cstate="print"/>
          <a:srcRect/>
          <a:stretch>
            <a:fillRect/>
          </a:stretch>
        </p:blipFill>
        <p:spPr bwMode="auto">
          <a:xfrm>
            <a:off x="0" y="0"/>
            <a:ext cx="4463405" cy="4149080"/>
          </a:xfrm>
          <a:prstGeom prst="rect">
            <a:avLst/>
          </a:prstGeom>
          <a:noFill/>
        </p:spPr>
      </p:pic>
      <p:pic>
        <p:nvPicPr>
          <p:cNvPr id="1027" name="Picture 3" descr="C:\Users\Admin\Pictures\200px-Rouen_-_Maison_natale_de_Pierre_Corneille_03.jpg"/>
          <p:cNvPicPr>
            <a:picLocks noChangeAspect="1" noChangeArrowheads="1"/>
          </p:cNvPicPr>
          <p:nvPr/>
        </p:nvPicPr>
        <p:blipFill>
          <a:blip r:embed="rId3" cstate="print"/>
          <a:srcRect/>
          <a:stretch>
            <a:fillRect/>
          </a:stretch>
        </p:blipFill>
        <p:spPr bwMode="auto">
          <a:xfrm>
            <a:off x="4427984" y="0"/>
            <a:ext cx="4716016" cy="6858001"/>
          </a:xfrm>
          <a:prstGeom prst="rect">
            <a:avLst/>
          </a:prstGeom>
          <a:noFill/>
        </p:spPr>
      </p:pic>
      <p:pic>
        <p:nvPicPr>
          <p:cNvPr id="1028" name="Picture 4" descr="C:\Users\Admin\Pictures\3402440-Le_Cid_performed_in_Paris_1637-Burgos.jpg"/>
          <p:cNvPicPr>
            <a:picLocks noChangeAspect="1" noChangeArrowheads="1"/>
          </p:cNvPicPr>
          <p:nvPr/>
        </p:nvPicPr>
        <p:blipFill>
          <a:blip r:embed="rId4" cstate="print"/>
          <a:stretch>
            <a:fillRect/>
          </a:stretch>
        </p:blipFill>
        <p:spPr bwMode="auto">
          <a:xfrm>
            <a:off x="0" y="3326735"/>
            <a:ext cx="2315583" cy="3531265"/>
          </a:xfrm>
          <a:prstGeom prst="rect">
            <a:avLst/>
          </a:prstGeom>
          <a:noFill/>
        </p:spPr>
      </p:pic>
      <p:pic>
        <p:nvPicPr>
          <p:cNvPr id="1029" name="Picture 5" descr="C:\Users\Admin\Pictures\220px-Corneille_cour_Napoleon_Louvre.jpg"/>
          <p:cNvPicPr>
            <a:picLocks noChangeAspect="1" noChangeArrowheads="1"/>
          </p:cNvPicPr>
          <p:nvPr/>
        </p:nvPicPr>
        <p:blipFill>
          <a:blip r:embed="rId5" cstate="print"/>
          <a:srcRect/>
          <a:stretch>
            <a:fillRect/>
          </a:stretch>
        </p:blipFill>
        <p:spPr bwMode="auto">
          <a:xfrm>
            <a:off x="2339752" y="3356992"/>
            <a:ext cx="2110085" cy="3501008"/>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additive="base">
                                        <p:cTn id="14" dur="500" fill="hold"/>
                                        <p:tgtEl>
                                          <p:spTgt spid="1027"/>
                                        </p:tgtEl>
                                        <p:attrNameLst>
                                          <p:attrName>ppt_x</p:attrName>
                                        </p:attrNameLst>
                                      </p:cBhvr>
                                      <p:tavLst>
                                        <p:tav tm="0">
                                          <p:val>
                                            <p:strVal val="#ppt_x"/>
                                          </p:val>
                                        </p:tav>
                                        <p:tav tm="100000">
                                          <p:val>
                                            <p:strVal val="#ppt_x"/>
                                          </p:val>
                                        </p:tav>
                                      </p:tavLst>
                                    </p:anim>
                                    <p:anim calcmode="lin" valueType="num">
                                      <p:cBhvr additive="base">
                                        <p:cTn id="15"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1029"/>
                                        </p:tgtEl>
                                        <p:attrNameLst>
                                          <p:attrName>style.visibility</p:attrName>
                                        </p:attrNameLst>
                                      </p:cBhvr>
                                      <p:to>
                                        <p:strVal val="visible"/>
                                      </p:to>
                                    </p:set>
                                    <p:anim calcmode="lin" valueType="num">
                                      <p:cBhvr>
                                        <p:cTn id="20" dur="1000" fill="hold"/>
                                        <p:tgtEl>
                                          <p:spTgt spid="1029"/>
                                        </p:tgtEl>
                                        <p:attrNameLst>
                                          <p:attrName>ppt_x</p:attrName>
                                        </p:attrNameLst>
                                      </p:cBhvr>
                                      <p:tavLst>
                                        <p:tav tm="0">
                                          <p:val>
                                            <p:strVal val="#ppt_x-.2"/>
                                          </p:val>
                                        </p:tav>
                                        <p:tav tm="100000">
                                          <p:val>
                                            <p:strVal val="#ppt_x"/>
                                          </p:val>
                                        </p:tav>
                                      </p:tavLst>
                                    </p:anim>
                                    <p:anim calcmode="lin" valueType="num">
                                      <p:cBhvr>
                                        <p:cTn id="21" dur="1000" fill="hold"/>
                                        <p:tgtEl>
                                          <p:spTgt spid="1029"/>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p:cTn id="27" dur="1000" fill="hold"/>
                                        <p:tgtEl>
                                          <p:spTgt spid="1028"/>
                                        </p:tgtEl>
                                        <p:attrNameLst>
                                          <p:attrName>ppt_x</p:attrName>
                                        </p:attrNameLst>
                                      </p:cBhvr>
                                      <p:tavLst>
                                        <p:tav tm="0">
                                          <p:val>
                                            <p:strVal val="#ppt_x-.2"/>
                                          </p:val>
                                        </p:tav>
                                        <p:tav tm="100000">
                                          <p:val>
                                            <p:strVal val="#ppt_x"/>
                                          </p:val>
                                        </p:tav>
                                      </p:tavLst>
                                    </p:anim>
                                    <p:anim calcmode="lin" valueType="num">
                                      <p:cBhvr>
                                        <p:cTn id="28"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12776"/>
            <a:ext cx="8229600" cy="5040560"/>
          </a:xfrm>
        </p:spPr>
        <p:txBody>
          <a:bodyPr>
            <a:normAutofit/>
          </a:bodyPr>
          <a:lstStyle/>
          <a:p>
            <a:pPr fontAlgn="t"/>
            <a:r>
              <a:rPr lang="ru-RU" dirty="0" smtClean="0"/>
              <a:t>Дата народження : </a:t>
            </a:r>
            <a:r>
              <a:rPr lang="ru-RU" dirty="0" smtClean="0">
                <a:hlinkClick r:id="rId2" tooltip="1590 год"/>
              </a:rPr>
              <a:t>1590</a:t>
            </a:r>
            <a:endParaRPr lang="ru-RU" dirty="0" smtClean="0"/>
          </a:p>
          <a:p>
            <a:pPr fontAlgn="t"/>
            <a:r>
              <a:rPr lang="ru-RU" dirty="0" smtClean="0"/>
              <a:t>Місто народження: Клерак-ан-Ажне,Франція</a:t>
            </a:r>
          </a:p>
          <a:p>
            <a:pPr fontAlgn="t"/>
            <a:r>
              <a:rPr lang="ru-RU" dirty="0" smtClean="0"/>
              <a:t>Дата смерті: 25 вересня </a:t>
            </a:r>
            <a:r>
              <a:rPr lang="ru-RU" dirty="0" smtClean="0">
                <a:hlinkClick r:id="rId3" tooltip="1626 год"/>
              </a:rPr>
              <a:t>1626</a:t>
            </a:r>
            <a:endParaRPr lang="ru-RU" dirty="0" smtClean="0"/>
          </a:p>
          <a:p>
            <a:pPr fontAlgn="t"/>
            <a:r>
              <a:rPr lang="ru-RU" dirty="0" smtClean="0"/>
              <a:t>Місто смерті : </a:t>
            </a:r>
            <a:r>
              <a:rPr lang="ru-RU" dirty="0" smtClean="0">
                <a:hlinkClick r:id="rId4" tooltip="Париж"/>
              </a:rPr>
              <a:t>Париж</a:t>
            </a:r>
            <a:r>
              <a:rPr lang="ru-RU" dirty="0" smtClean="0"/>
              <a:t>, Франція</a:t>
            </a:r>
          </a:p>
          <a:p>
            <a:pPr fontAlgn="t"/>
            <a:r>
              <a:rPr lang="ru-RU" dirty="0" smtClean="0"/>
              <a:t>Національність : француз</a:t>
            </a:r>
          </a:p>
          <a:p>
            <a:r>
              <a:rPr lang="uk-UA" dirty="0" smtClean="0"/>
              <a:t>Головні твори : </a:t>
            </a:r>
            <a:r>
              <a:rPr lang="ru-RU" dirty="0" smtClean="0"/>
              <a:t>«</a:t>
            </a:r>
            <a:r>
              <a:rPr lang="ru-RU" dirty="0" smtClean="0">
                <a:hlinkClick r:id="rId5" tooltip="Пирам и Фисба"/>
              </a:rPr>
              <a:t>Пірам і Фісба</a:t>
            </a:r>
            <a:r>
              <a:rPr lang="ru-RU" dirty="0" smtClean="0"/>
              <a:t>» трагедія в 5 актах, написанна </a:t>
            </a:r>
            <a:r>
              <a:rPr lang="ru-RU" dirty="0" smtClean="0">
                <a:hlinkClick r:id="rId6" tooltip="Александрийский стих"/>
              </a:rPr>
              <a:t>александрійським</a:t>
            </a:r>
            <a:r>
              <a:rPr lang="ru-RU" dirty="0" smtClean="0"/>
              <a:t> віршом; «Трактат про бессмерття душі»</a:t>
            </a:r>
            <a:r>
              <a:rPr lang="en-US" dirty="0" smtClean="0"/>
              <a:t>— </a:t>
            </a:r>
            <a:r>
              <a:rPr lang="ru-RU" dirty="0" smtClean="0"/>
              <a:t>вільний переклад </a:t>
            </a:r>
            <a:r>
              <a:rPr lang="ru-RU" dirty="0" smtClean="0">
                <a:hlinkClick r:id="rId7" tooltip="Платон"/>
              </a:rPr>
              <a:t>Платоновського</a:t>
            </a:r>
            <a:r>
              <a:rPr lang="ru-RU" dirty="0" smtClean="0"/>
              <a:t> "Федона" ,чергуючий прозу і вірш; «Будинок Сильвії»</a:t>
            </a:r>
            <a:r>
              <a:rPr lang="en-US" dirty="0" smtClean="0"/>
              <a:t> — 10 </a:t>
            </a:r>
            <a:r>
              <a:rPr lang="ru-RU" dirty="0" smtClean="0"/>
              <a:t>од в честь своїх "адвокатів"; «Сонети»</a:t>
            </a:r>
            <a:endParaRPr lang="en-US" dirty="0" smtClean="0"/>
          </a:p>
          <a:p>
            <a:endParaRPr lang="ru-RU" dirty="0"/>
          </a:p>
        </p:txBody>
      </p:sp>
      <p:sp>
        <p:nvSpPr>
          <p:cNvPr id="3" name="Заголовок 2"/>
          <p:cNvSpPr>
            <a:spLocks noGrp="1"/>
          </p:cNvSpPr>
          <p:nvPr>
            <p:ph type="title"/>
          </p:nvPr>
        </p:nvSpPr>
        <p:spPr>
          <a:xfrm>
            <a:off x="457200" y="152400"/>
            <a:ext cx="8229600" cy="1044352"/>
          </a:xfrm>
        </p:spPr>
        <p:txBody>
          <a:bodyPr/>
          <a:lstStyle/>
          <a:p>
            <a:r>
              <a:rPr lang="ru-RU" b="1" dirty="0" smtClean="0"/>
              <a:t>               Теофіль  де  Віо</a:t>
            </a:r>
            <a:endParaRPr lang="ru-RU"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4" dur="500"/>
                                        <p:tgtEl>
                                          <p:spTgt spid="2">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3" dur="500"/>
                                        <p:tgtEl>
                                          <p:spTgt spid="2">
                                            <p:txEl>
                                              <p:pRg st="3" end="3"/>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6" dur="500"/>
                                        <p:tgtEl>
                                          <p:spTgt spid="2">
                                            <p:txEl>
                                              <p:pRg st="4" end="4"/>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457200" y="5013176"/>
            <a:ext cx="8229600" cy="1082824"/>
          </a:xfrm>
        </p:spPr>
        <p:txBody>
          <a:bodyPr/>
          <a:lstStyle/>
          <a:p>
            <a:endParaRPr lang="ru-RU" dirty="0"/>
          </a:p>
        </p:txBody>
      </p:sp>
      <p:sp>
        <p:nvSpPr>
          <p:cNvPr id="3" name="Заголовок 2"/>
          <p:cNvSpPr>
            <a:spLocks noGrp="1"/>
          </p:cNvSpPr>
          <p:nvPr>
            <p:ph type="title"/>
          </p:nvPr>
        </p:nvSpPr>
        <p:spPr>
          <a:xfrm>
            <a:off x="457200" y="152400"/>
            <a:ext cx="8229600" cy="3996680"/>
          </a:xfrm>
        </p:spPr>
        <p:txBody>
          <a:bodyPr>
            <a:normAutofit fontScale="90000"/>
          </a:bodyPr>
          <a:lstStyle/>
          <a:p>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Найвидатніші  художники  Франції</a:t>
            </a:r>
            <a:br>
              <a:rPr lang="uk-UA" dirty="0" smtClean="0"/>
            </a:br>
            <a:r>
              <a:rPr lang="uk-UA" dirty="0" smtClean="0"/>
              <a:t/>
            </a:r>
            <a:br>
              <a:rPr lang="uk-UA" dirty="0" smtClean="0"/>
            </a:br>
            <a:r>
              <a:rPr lang="uk-UA" dirty="0" smtClean="0"/>
              <a:t>              </a:t>
            </a:r>
            <a:br>
              <a:rPr lang="uk-UA" dirty="0" smtClean="0"/>
            </a:br>
            <a:r>
              <a:rPr lang="uk-UA" dirty="0" smtClean="0"/>
              <a:t/>
            </a:r>
            <a:br>
              <a:rPr lang="uk-UA" dirty="0" smtClean="0"/>
            </a:br>
            <a:r>
              <a:rPr lang="uk-UA" dirty="0" smtClean="0"/>
              <a:t>                          17 століття</a:t>
            </a:r>
            <a:endParaRPr lang="ru-RU"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a:xfrm>
            <a:off x="457200" y="152400"/>
            <a:ext cx="8229600" cy="3420616"/>
          </a:xfrm>
        </p:spPr>
        <p:txBody>
          <a:bodyPr/>
          <a:lstStyle/>
          <a:p>
            <a:r>
              <a:rPr lang="uk-UA" dirty="0" smtClean="0"/>
              <a:t>                           Теофіль</a:t>
            </a:r>
            <a:br>
              <a:rPr lang="uk-UA" dirty="0" smtClean="0"/>
            </a:br>
            <a:r>
              <a:rPr lang="uk-UA" dirty="0" smtClean="0"/>
              <a:t>                                де </a:t>
            </a:r>
            <a:br>
              <a:rPr lang="uk-UA" dirty="0" smtClean="0"/>
            </a:br>
            <a:r>
              <a:rPr lang="uk-UA" dirty="0" smtClean="0"/>
              <a:t>                              </a:t>
            </a:r>
            <a:r>
              <a:rPr lang="uk-UA" dirty="0" smtClean="0"/>
              <a:t> Віо                         </a:t>
            </a:r>
            <a:endParaRPr lang="ru-RU" dirty="0"/>
          </a:p>
        </p:txBody>
      </p:sp>
      <p:pic>
        <p:nvPicPr>
          <p:cNvPr id="2050" name="Picture 2" descr="C:\Users\Admin\Pictures\images.jpg"/>
          <p:cNvPicPr>
            <a:picLocks noChangeAspect="1" noChangeArrowheads="1"/>
          </p:cNvPicPr>
          <p:nvPr/>
        </p:nvPicPr>
        <p:blipFill>
          <a:blip r:embed="rId2" cstate="print"/>
          <a:srcRect/>
          <a:stretch>
            <a:fillRect/>
          </a:stretch>
        </p:blipFill>
        <p:spPr bwMode="auto">
          <a:xfrm>
            <a:off x="6137166" y="0"/>
            <a:ext cx="3006834" cy="4437112"/>
          </a:xfrm>
          <a:prstGeom prst="rect">
            <a:avLst/>
          </a:prstGeom>
          <a:noFill/>
        </p:spPr>
      </p:pic>
      <p:pic>
        <p:nvPicPr>
          <p:cNvPr id="2051" name="Picture 3" descr="C:\Users\Admin\Pictures\150px-Schützenscheibe_Pyramus_und_Thisbe.jpg"/>
          <p:cNvPicPr>
            <a:picLocks noChangeAspect="1" noChangeArrowheads="1"/>
          </p:cNvPicPr>
          <p:nvPr/>
        </p:nvPicPr>
        <p:blipFill>
          <a:blip r:embed="rId3" cstate="print"/>
          <a:srcRect/>
          <a:stretch>
            <a:fillRect/>
          </a:stretch>
        </p:blipFill>
        <p:spPr bwMode="auto">
          <a:xfrm>
            <a:off x="5724655" y="4005064"/>
            <a:ext cx="3419345" cy="2852936"/>
          </a:xfrm>
          <a:prstGeom prst="rect">
            <a:avLst/>
          </a:prstGeom>
          <a:noFill/>
        </p:spPr>
      </p:pic>
      <p:pic>
        <p:nvPicPr>
          <p:cNvPr id="2052" name="Picture 4" descr="C:\Users\Admin\Pictures\загруженное.jpg"/>
          <p:cNvPicPr>
            <a:picLocks noChangeAspect="1" noChangeArrowheads="1"/>
          </p:cNvPicPr>
          <p:nvPr/>
        </p:nvPicPr>
        <p:blipFill>
          <a:blip r:embed="rId4" cstate="print"/>
          <a:srcRect/>
          <a:stretch>
            <a:fillRect/>
          </a:stretch>
        </p:blipFill>
        <p:spPr bwMode="auto">
          <a:xfrm>
            <a:off x="0" y="0"/>
            <a:ext cx="2627784" cy="3810287"/>
          </a:xfrm>
          <a:prstGeom prst="rect">
            <a:avLst/>
          </a:prstGeom>
          <a:noFill/>
        </p:spPr>
      </p:pic>
      <p:pic>
        <p:nvPicPr>
          <p:cNvPr id="2053" name="Picture 5" descr="C:\Users\Admin\Pictures\images (2).jpg"/>
          <p:cNvPicPr>
            <a:picLocks noChangeAspect="1" noChangeArrowheads="1"/>
          </p:cNvPicPr>
          <p:nvPr/>
        </p:nvPicPr>
        <p:blipFill>
          <a:blip r:embed="rId5" cstate="print"/>
          <a:srcRect/>
          <a:stretch>
            <a:fillRect/>
          </a:stretch>
        </p:blipFill>
        <p:spPr bwMode="auto">
          <a:xfrm>
            <a:off x="0" y="3824142"/>
            <a:ext cx="4139952" cy="3033858"/>
          </a:xfrm>
          <a:prstGeom prst="rect">
            <a:avLst/>
          </a:prstGeom>
          <a:noFill/>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800" decel="100000"/>
                                        <p:tgtEl>
                                          <p:spTgt spid="2052"/>
                                        </p:tgtEl>
                                      </p:cBhvr>
                                    </p:animEffect>
                                    <p:anim calcmode="lin" valueType="num">
                                      <p:cBhvr>
                                        <p:cTn id="18" dur="800" decel="100000" fill="hold"/>
                                        <p:tgtEl>
                                          <p:spTgt spid="2052"/>
                                        </p:tgtEl>
                                        <p:attrNameLst>
                                          <p:attrName>style.rotation</p:attrName>
                                        </p:attrNameLst>
                                      </p:cBhvr>
                                      <p:tavLst>
                                        <p:tav tm="0">
                                          <p:val>
                                            <p:fltVal val="-90"/>
                                          </p:val>
                                        </p:tav>
                                        <p:tav tm="100000">
                                          <p:val>
                                            <p:fltVal val="0"/>
                                          </p:val>
                                        </p:tav>
                                      </p:tavLst>
                                    </p:anim>
                                    <p:anim calcmode="lin" valueType="num">
                                      <p:cBhvr>
                                        <p:cTn id="19" dur="800" decel="100000" fill="hold"/>
                                        <p:tgtEl>
                                          <p:spTgt spid="2052"/>
                                        </p:tgtEl>
                                        <p:attrNameLst>
                                          <p:attrName>ppt_x</p:attrName>
                                        </p:attrNameLst>
                                      </p:cBhvr>
                                      <p:tavLst>
                                        <p:tav tm="0">
                                          <p:val>
                                            <p:strVal val="#ppt_x+0.4"/>
                                          </p:val>
                                        </p:tav>
                                        <p:tav tm="100000">
                                          <p:val>
                                            <p:strVal val="#ppt_x-0.05"/>
                                          </p:val>
                                        </p:tav>
                                      </p:tavLst>
                                    </p:anim>
                                    <p:anim calcmode="lin" valueType="num">
                                      <p:cBhvr>
                                        <p:cTn id="20" dur="800" decel="100000" fill="hold"/>
                                        <p:tgtEl>
                                          <p:spTgt spid="205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05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052"/>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800" decel="100000"/>
                                        <p:tgtEl>
                                          <p:spTgt spid="2050"/>
                                        </p:tgtEl>
                                      </p:cBhvr>
                                    </p:animEffect>
                                    <p:anim calcmode="lin" valueType="num">
                                      <p:cBhvr>
                                        <p:cTn id="28" dur="800" decel="100000" fill="hold"/>
                                        <p:tgtEl>
                                          <p:spTgt spid="2050"/>
                                        </p:tgtEl>
                                        <p:attrNameLst>
                                          <p:attrName>style.rotation</p:attrName>
                                        </p:attrNameLst>
                                      </p:cBhvr>
                                      <p:tavLst>
                                        <p:tav tm="0">
                                          <p:val>
                                            <p:fltVal val="-90"/>
                                          </p:val>
                                        </p:tav>
                                        <p:tav tm="100000">
                                          <p:val>
                                            <p:fltVal val="0"/>
                                          </p:val>
                                        </p:tav>
                                      </p:tavLst>
                                    </p:anim>
                                    <p:anim calcmode="lin" valueType="num">
                                      <p:cBhvr>
                                        <p:cTn id="29" dur="800" decel="100000" fill="hold"/>
                                        <p:tgtEl>
                                          <p:spTgt spid="2050"/>
                                        </p:tgtEl>
                                        <p:attrNameLst>
                                          <p:attrName>ppt_x</p:attrName>
                                        </p:attrNameLst>
                                      </p:cBhvr>
                                      <p:tavLst>
                                        <p:tav tm="0">
                                          <p:val>
                                            <p:strVal val="#ppt_x+0.4"/>
                                          </p:val>
                                        </p:tav>
                                        <p:tav tm="100000">
                                          <p:val>
                                            <p:strVal val="#ppt_x-0.05"/>
                                          </p:val>
                                        </p:tav>
                                      </p:tavLst>
                                    </p:anim>
                                    <p:anim calcmode="lin" valueType="num">
                                      <p:cBhvr>
                                        <p:cTn id="30" dur="800" decel="100000" fill="hold"/>
                                        <p:tgtEl>
                                          <p:spTgt spid="2050"/>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animEffect transition="in" filter="fade">
                                      <p:cBhvr>
                                        <p:cTn id="37" dur="800" decel="100000"/>
                                        <p:tgtEl>
                                          <p:spTgt spid="2051"/>
                                        </p:tgtEl>
                                      </p:cBhvr>
                                    </p:animEffect>
                                    <p:anim calcmode="lin" valueType="num">
                                      <p:cBhvr>
                                        <p:cTn id="38" dur="800" decel="100000" fill="hold"/>
                                        <p:tgtEl>
                                          <p:spTgt spid="2051"/>
                                        </p:tgtEl>
                                        <p:attrNameLst>
                                          <p:attrName>style.rotation</p:attrName>
                                        </p:attrNameLst>
                                      </p:cBhvr>
                                      <p:tavLst>
                                        <p:tav tm="0">
                                          <p:val>
                                            <p:fltVal val="-90"/>
                                          </p:val>
                                        </p:tav>
                                        <p:tav tm="100000">
                                          <p:val>
                                            <p:fltVal val="0"/>
                                          </p:val>
                                        </p:tav>
                                      </p:tavLst>
                                    </p:anim>
                                    <p:anim calcmode="lin" valueType="num">
                                      <p:cBhvr>
                                        <p:cTn id="39" dur="800" decel="100000" fill="hold"/>
                                        <p:tgtEl>
                                          <p:spTgt spid="2051"/>
                                        </p:tgtEl>
                                        <p:attrNameLst>
                                          <p:attrName>ppt_x</p:attrName>
                                        </p:attrNameLst>
                                      </p:cBhvr>
                                      <p:tavLst>
                                        <p:tav tm="0">
                                          <p:val>
                                            <p:strVal val="#ppt_x+0.4"/>
                                          </p:val>
                                        </p:tav>
                                        <p:tav tm="100000">
                                          <p:val>
                                            <p:strVal val="#ppt_x-0.05"/>
                                          </p:val>
                                        </p:tav>
                                      </p:tavLst>
                                    </p:anim>
                                    <p:anim calcmode="lin" valueType="num">
                                      <p:cBhvr>
                                        <p:cTn id="40" dur="800" decel="100000" fill="hold"/>
                                        <p:tgtEl>
                                          <p:spTgt spid="2051"/>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051"/>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051"/>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2053"/>
                                        </p:tgtEl>
                                        <p:attrNameLst>
                                          <p:attrName>style.visibility</p:attrName>
                                        </p:attrNameLst>
                                      </p:cBhvr>
                                      <p:to>
                                        <p:strVal val="visible"/>
                                      </p:to>
                                    </p:set>
                                    <p:animEffect transition="in" filter="fade">
                                      <p:cBhvr>
                                        <p:cTn id="47" dur="800" decel="100000"/>
                                        <p:tgtEl>
                                          <p:spTgt spid="2053"/>
                                        </p:tgtEl>
                                      </p:cBhvr>
                                    </p:animEffect>
                                    <p:anim calcmode="lin" valueType="num">
                                      <p:cBhvr>
                                        <p:cTn id="48" dur="800" decel="100000" fill="hold"/>
                                        <p:tgtEl>
                                          <p:spTgt spid="2053"/>
                                        </p:tgtEl>
                                        <p:attrNameLst>
                                          <p:attrName>style.rotation</p:attrName>
                                        </p:attrNameLst>
                                      </p:cBhvr>
                                      <p:tavLst>
                                        <p:tav tm="0">
                                          <p:val>
                                            <p:fltVal val="-90"/>
                                          </p:val>
                                        </p:tav>
                                        <p:tav tm="100000">
                                          <p:val>
                                            <p:fltVal val="0"/>
                                          </p:val>
                                        </p:tav>
                                      </p:tavLst>
                                    </p:anim>
                                    <p:anim calcmode="lin" valueType="num">
                                      <p:cBhvr>
                                        <p:cTn id="49" dur="800" decel="100000" fill="hold"/>
                                        <p:tgtEl>
                                          <p:spTgt spid="2053"/>
                                        </p:tgtEl>
                                        <p:attrNameLst>
                                          <p:attrName>ppt_x</p:attrName>
                                        </p:attrNameLst>
                                      </p:cBhvr>
                                      <p:tavLst>
                                        <p:tav tm="0">
                                          <p:val>
                                            <p:strVal val="#ppt_x+0.4"/>
                                          </p:val>
                                        </p:tav>
                                        <p:tav tm="100000">
                                          <p:val>
                                            <p:strVal val="#ppt_x-0.05"/>
                                          </p:val>
                                        </p:tav>
                                      </p:tavLst>
                                    </p:anim>
                                    <p:anim calcmode="lin" valueType="num">
                                      <p:cBhvr>
                                        <p:cTn id="50" dur="800" decel="100000" fill="hold"/>
                                        <p:tgtEl>
                                          <p:spTgt spid="2053"/>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053"/>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05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lnSpcReduction="10000"/>
          </a:bodyPr>
          <a:lstStyle/>
          <a:p>
            <a:r>
              <a:rPr lang="ru-RU" dirty="0" smtClean="0"/>
              <a:t>Дата народження: 1555 рік</a:t>
            </a:r>
          </a:p>
          <a:p>
            <a:r>
              <a:rPr lang="ru-RU" dirty="0" smtClean="0"/>
              <a:t>Місце народження: </a:t>
            </a:r>
            <a:r>
              <a:rPr lang="ru-RU" dirty="0" smtClean="0">
                <a:hlinkClick r:id="rId2" tooltip="Кан (Кальвадос)"/>
              </a:rPr>
              <a:t>Кан</a:t>
            </a:r>
            <a:endParaRPr lang="ru-RU" dirty="0" smtClean="0"/>
          </a:p>
          <a:p>
            <a:r>
              <a:rPr lang="ru-RU" dirty="0" smtClean="0"/>
              <a:t>Дата смерті: </a:t>
            </a:r>
            <a:r>
              <a:rPr lang="ru-RU" dirty="0" smtClean="0">
                <a:hlinkClick r:id="rId3" tooltip="16 жовтня"/>
              </a:rPr>
              <a:t>16жовтня</a:t>
            </a:r>
            <a:r>
              <a:rPr lang="ru-RU" dirty="0" smtClean="0"/>
              <a:t> </a:t>
            </a:r>
            <a:r>
              <a:rPr lang="ru-RU" dirty="0" smtClean="0">
                <a:hlinkClick r:id="rId4" tooltip="1628"/>
              </a:rPr>
              <a:t>1628</a:t>
            </a:r>
            <a:endParaRPr lang="ru-RU" dirty="0" smtClean="0"/>
          </a:p>
          <a:p>
            <a:r>
              <a:rPr lang="ru-RU" dirty="0" smtClean="0"/>
              <a:t>Місце </a:t>
            </a:r>
            <a:r>
              <a:rPr lang="ru-RU" dirty="0" smtClean="0"/>
              <a:t>смерті</a:t>
            </a:r>
            <a:r>
              <a:rPr lang="ru-RU" dirty="0" smtClean="0"/>
              <a:t>: </a:t>
            </a:r>
            <a:r>
              <a:rPr lang="ru-RU" dirty="0" smtClean="0">
                <a:hlinkClick r:id="rId5" tooltip="Париж"/>
              </a:rPr>
              <a:t>Париж</a:t>
            </a:r>
            <a:endParaRPr lang="ru-RU" dirty="0" smtClean="0"/>
          </a:p>
          <a:p>
            <a:r>
              <a:rPr lang="ru-RU" dirty="0" smtClean="0"/>
              <a:t>Громадянство: </a:t>
            </a:r>
            <a:r>
              <a:rPr lang="ru-RU" dirty="0" smtClean="0">
                <a:hlinkClick r:id="rId6" tooltip="Франція"/>
              </a:rPr>
              <a:t>Франція</a:t>
            </a:r>
            <a:endParaRPr lang="ru-RU" dirty="0" smtClean="0"/>
          </a:p>
          <a:p>
            <a:r>
              <a:rPr lang="ru-RU" dirty="0" smtClean="0"/>
              <a:t>Мова творів: </a:t>
            </a:r>
            <a:r>
              <a:rPr lang="ru-RU" dirty="0" smtClean="0">
                <a:hlinkClick r:id="rId7" tooltip="Французька мова"/>
              </a:rPr>
              <a:t>французька мова</a:t>
            </a:r>
            <a:endParaRPr lang="ru-RU" dirty="0" smtClean="0"/>
          </a:p>
          <a:p>
            <a:r>
              <a:rPr lang="ru-RU" dirty="0" smtClean="0"/>
              <a:t>Напрямок: класицизм, бароко</a:t>
            </a:r>
          </a:p>
          <a:p>
            <a:r>
              <a:rPr lang="ru-RU" dirty="0" smtClean="0"/>
              <a:t>Жанр: поезія</a:t>
            </a:r>
          </a:p>
          <a:p>
            <a:r>
              <a:rPr lang="en-US" dirty="0" smtClean="0">
                <a:hlinkClick r:id="rId8" tooltip="Magnum opus"/>
              </a:rPr>
              <a:t>Magnum opus</a:t>
            </a:r>
            <a:r>
              <a:rPr lang="en-US" dirty="0" smtClean="0"/>
              <a:t>:</a:t>
            </a:r>
            <a:r>
              <a:rPr lang="uk-UA" dirty="0" smtClean="0"/>
              <a:t> </a:t>
            </a:r>
            <a:r>
              <a:rPr lang="ru-RU" dirty="0" smtClean="0"/>
              <a:t>філософські станси «Втіха пану Дюпер'є на смерть його дочки»</a:t>
            </a:r>
            <a:endParaRPr lang="ru-RU" dirty="0"/>
          </a:p>
        </p:txBody>
      </p:sp>
      <p:sp>
        <p:nvSpPr>
          <p:cNvPr id="3" name="Заголовок 2"/>
          <p:cNvSpPr>
            <a:spLocks noGrp="1"/>
          </p:cNvSpPr>
          <p:nvPr>
            <p:ph type="title"/>
          </p:nvPr>
        </p:nvSpPr>
        <p:spPr>
          <a:xfrm>
            <a:off x="457200" y="152400"/>
            <a:ext cx="8229600" cy="1044352"/>
          </a:xfrm>
        </p:spPr>
        <p:txBody>
          <a:bodyPr/>
          <a:lstStyle/>
          <a:p>
            <a:r>
              <a:rPr lang="ru-RU" b="1" dirty="0" smtClean="0"/>
              <a:t>         Франсуа де Малерб</a:t>
            </a:r>
            <a:endParaRPr lang="ru-RU"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1000"/>
                                        <p:tgtEl>
                                          <p:spTgt spid="2">
                                            <p:txEl>
                                              <p:pRg st="7" end="7"/>
                                            </p:txEl>
                                          </p:spTgt>
                                        </p:tgtEl>
                                      </p:cBhvr>
                                    </p:animEffect>
                                    <p:anim calcmode="lin" valueType="num">
                                      <p:cBhvr>
                                        <p:cTn id="4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1000"/>
                                        <p:tgtEl>
                                          <p:spTgt spid="2">
                                            <p:txEl>
                                              <p:pRg st="8" end="8"/>
                                            </p:txEl>
                                          </p:spTgt>
                                        </p:tgtEl>
                                      </p:cBhvr>
                                    </p:animEffect>
                                    <p:anim calcmode="lin" valueType="num">
                                      <p:cBhvr>
                                        <p:cTn id="5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r>
              <a:rPr lang="uk-UA" dirty="0" smtClean="0"/>
              <a:t>                          </a:t>
            </a:r>
            <a:endParaRPr lang="ru-RU" dirty="0"/>
          </a:p>
        </p:txBody>
      </p:sp>
      <p:pic>
        <p:nvPicPr>
          <p:cNvPr id="3074" name="Picture 2" descr="C:\Users\Admin\Pictures\images (3).jpg"/>
          <p:cNvPicPr>
            <a:picLocks noChangeAspect="1" noChangeArrowheads="1"/>
          </p:cNvPicPr>
          <p:nvPr/>
        </p:nvPicPr>
        <p:blipFill>
          <a:blip r:embed="rId2" cstate="print"/>
          <a:srcRect/>
          <a:stretch>
            <a:fillRect/>
          </a:stretch>
        </p:blipFill>
        <p:spPr bwMode="auto">
          <a:xfrm>
            <a:off x="6012160" y="1924040"/>
            <a:ext cx="3131840" cy="4933960"/>
          </a:xfrm>
          <a:prstGeom prst="rect">
            <a:avLst/>
          </a:prstGeom>
          <a:noFill/>
        </p:spPr>
      </p:pic>
      <p:pic>
        <p:nvPicPr>
          <p:cNvPr id="3075" name="Picture 3" descr="C:\Users\Admin\Pictures\images (4).jpg"/>
          <p:cNvPicPr>
            <a:picLocks noChangeAspect="1" noChangeArrowheads="1"/>
          </p:cNvPicPr>
          <p:nvPr/>
        </p:nvPicPr>
        <p:blipFill>
          <a:blip r:embed="rId3" cstate="print"/>
          <a:srcRect/>
          <a:stretch>
            <a:fillRect/>
          </a:stretch>
        </p:blipFill>
        <p:spPr bwMode="auto">
          <a:xfrm>
            <a:off x="0" y="-459432"/>
            <a:ext cx="2555776" cy="3020218"/>
          </a:xfrm>
          <a:prstGeom prst="rect">
            <a:avLst/>
          </a:prstGeom>
          <a:noFill/>
        </p:spPr>
      </p:pic>
      <p:pic>
        <p:nvPicPr>
          <p:cNvPr id="3076" name="Picture 4" descr="C:\Users\Admin\Pictures\загруженное (1).jpg"/>
          <p:cNvPicPr>
            <a:picLocks noChangeAspect="1" noChangeArrowheads="1"/>
          </p:cNvPicPr>
          <p:nvPr/>
        </p:nvPicPr>
        <p:blipFill>
          <a:blip r:embed="rId4" cstate="print"/>
          <a:srcRect/>
          <a:stretch>
            <a:fillRect/>
          </a:stretch>
        </p:blipFill>
        <p:spPr bwMode="auto">
          <a:xfrm>
            <a:off x="2483768" y="1916832"/>
            <a:ext cx="3543275" cy="4941168"/>
          </a:xfrm>
          <a:prstGeom prst="rect">
            <a:avLst/>
          </a:prstGeom>
          <a:noFill/>
        </p:spPr>
      </p:pic>
      <p:pic>
        <p:nvPicPr>
          <p:cNvPr id="3077" name="Picture 5" descr="C:\Users\Admin\Pictures\загруженное (2).jpg"/>
          <p:cNvPicPr>
            <a:picLocks noChangeAspect="1" noChangeArrowheads="1"/>
          </p:cNvPicPr>
          <p:nvPr/>
        </p:nvPicPr>
        <p:blipFill>
          <a:blip r:embed="rId5" cstate="print"/>
          <a:srcRect/>
          <a:stretch>
            <a:fillRect/>
          </a:stretch>
        </p:blipFill>
        <p:spPr bwMode="auto">
          <a:xfrm>
            <a:off x="0" y="2013001"/>
            <a:ext cx="2555776" cy="4844999"/>
          </a:xfrm>
          <a:prstGeom prst="rect">
            <a:avLst/>
          </a:prstGeom>
          <a:noFill/>
        </p:spPr>
      </p:pic>
      <p:sp>
        <p:nvSpPr>
          <p:cNvPr id="9" name="Прямоугольник 8"/>
          <p:cNvSpPr/>
          <p:nvPr/>
        </p:nvSpPr>
        <p:spPr>
          <a:xfrm>
            <a:off x="2699792" y="476672"/>
            <a:ext cx="5580112" cy="707886"/>
          </a:xfrm>
          <a:prstGeom prst="rect">
            <a:avLst/>
          </a:prstGeom>
        </p:spPr>
        <p:txBody>
          <a:bodyPr wrap="square">
            <a:spAutoFit/>
          </a:bodyPr>
          <a:lstStyle/>
          <a:p>
            <a:r>
              <a:rPr lang="ru-RU" sz="4000" b="1" dirty="0" smtClean="0"/>
              <a:t>Франсуа де Малерб</a:t>
            </a:r>
            <a:endParaRPr lang="ru-RU" sz="4000"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anim calcmode="lin" valueType="num">
                                      <p:cBhvr>
                                        <p:cTn id="15" dur="1000" fill="hold"/>
                                        <p:tgtEl>
                                          <p:spTgt spid="3075"/>
                                        </p:tgtEl>
                                        <p:attrNameLst>
                                          <p:attrName>ppt_x</p:attrName>
                                        </p:attrNameLst>
                                      </p:cBhvr>
                                      <p:tavLst>
                                        <p:tav tm="0">
                                          <p:val>
                                            <p:strVal val="#ppt_x"/>
                                          </p:val>
                                        </p:tav>
                                        <p:tav tm="100000">
                                          <p:val>
                                            <p:strVal val="#ppt_x"/>
                                          </p:val>
                                        </p:tav>
                                      </p:tavLst>
                                    </p:anim>
                                    <p:anim calcmode="lin" valueType="num">
                                      <p:cBhvr>
                                        <p:cTn id="1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077"/>
                                        </p:tgtEl>
                                        <p:attrNameLst>
                                          <p:attrName>style.visibility</p:attrName>
                                        </p:attrNameLst>
                                      </p:cBhvr>
                                      <p:to>
                                        <p:strVal val="visible"/>
                                      </p:to>
                                    </p:set>
                                    <p:animEffect transition="in" filter="fade">
                                      <p:cBhvr>
                                        <p:cTn id="21" dur="1000"/>
                                        <p:tgtEl>
                                          <p:spTgt spid="3077"/>
                                        </p:tgtEl>
                                      </p:cBhvr>
                                    </p:animEffect>
                                    <p:anim calcmode="lin" valueType="num">
                                      <p:cBhvr>
                                        <p:cTn id="22" dur="1000" fill="hold"/>
                                        <p:tgtEl>
                                          <p:spTgt spid="3077"/>
                                        </p:tgtEl>
                                        <p:attrNameLst>
                                          <p:attrName>ppt_x</p:attrName>
                                        </p:attrNameLst>
                                      </p:cBhvr>
                                      <p:tavLst>
                                        <p:tav tm="0">
                                          <p:val>
                                            <p:strVal val="#ppt_x"/>
                                          </p:val>
                                        </p:tav>
                                        <p:tav tm="100000">
                                          <p:val>
                                            <p:strVal val="#ppt_x"/>
                                          </p:val>
                                        </p:tav>
                                      </p:tavLst>
                                    </p:anim>
                                    <p:anim calcmode="lin" valueType="num">
                                      <p:cBhvr>
                                        <p:cTn id="23"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fade">
                                      <p:cBhvr>
                                        <p:cTn id="28" dur="1000"/>
                                        <p:tgtEl>
                                          <p:spTgt spid="3076"/>
                                        </p:tgtEl>
                                      </p:cBhvr>
                                    </p:animEffect>
                                    <p:anim calcmode="lin" valueType="num">
                                      <p:cBhvr>
                                        <p:cTn id="29" dur="1000" fill="hold"/>
                                        <p:tgtEl>
                                          <p:spTgt spid="3076"/>
                                        </p:tgtEl>
                                        <p:attrNameLst>
                                          <p:attrName>ppt_x</p:attrName>
                                        </p:attrNameLst>
                                      </p:cBhvr>
                                      <p:tavLst>
                                        <p:tav tm="0">
                                          <p:val>
                                            <p:strVal val="#ppt_x"/>
                                          </p:val>
                                        </p:tav>
                                        <p:tav tm="100000">
                                          <p:val>
                                            <p:strVal val="#ppt_x"/>
                                          </p:val>
                                        </p:tav>
                                      </p:tavLst>
                                    </p:anim>
                                    <p:anim calcmode="lin" valueType="num">
                                      <p:cBhvr>
                                        <p:cTn id="30"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fade">
                                      <p:cBhvr>
                                        <p:cTn id="35" dur="1000"/>
                                        <p:tgtEl>
                                          <p:spTgt spid="3074"/>
                                        </p:tgtEl>
                                      </p:cBhvr>
                                    </p:animEffect>
                                    <p:anim calcmode="lin" valueType="num">
                                      <p:cBhvr>
                                        <p:cTn id="36" dur="1000" fill="hold"/>
                                        <p:tgtEl>
                                          <p:spTgt spid="3074"/>
                                        </p:tgtEl>
                                        <p:attrNameLst>
                                          <p:attrName>ppt_x</p:attrName>
                                        </p:attrNameLst>
                                      </p:cBhvr>
                                      <p:tavLst>
                                        <p:tav tm="0">
                                          <p:val>
                                            <p:strVal val="#ppt_x"/>
                                          </p:val>
                                        </p:tav>
                                        <p:tav tm="100000">
                                          <p:val>
                                            <p:strVal val="#ppt_x"/>
                                          </p:val>
                                        </p:tav>
                                      </p:tavLst>
                                    </p:anim>
                                    <p:anim calcmode="lin" valueType="num">
                                      <p:cBhvr>
                                        <p:cTn id="37"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1524000"/>
            <a:ext cx="8291264" cy="4572000"/>
          </a:xfrm>
        </p:spPr>
        <p:txBody>
          <a:bodyPr/>
          <a:lstStyle/>
          <a:p>
            <a:pPr>
              <a:buNone/>
            </a:pPr>
            <a:r>
              <a:rPr lang="uk-UA" dirty="0" smtClean="0"/>
              <a:t>                                                                                 </a:t>
            </a:r>
          </a:p>
          <a:p>
            <a:pPr>
              <a:buNone/>
            </a:pPr>
            <a:r>
              <a:rPr lang="uk-UA" sz="8800" dirty="0" smtClean="0"/>
              <a:t>     Підсумок </a:t>
            </a:r>
            <a:endParaRPr lang="ru-RU" sz="8800" dirty="0"/>
          </a:p>
        </p:txBody>
      </p:sp>
      <p:sp>
        <p:nvSpPr>
          <p:cNvPr id="3" name="Заголовок 2"/>
          <p:cNvSpPr>
            <a:spLocks noGrp="1"/>
          </p:cNvSpPr>
          <p:nvPr>
            <p:ph type="title"/>
          </p:nvPr>
        </p:nvSpPr>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1026" name="Picture 2" descr="C:\Users\Admin\Videos\images (3).jpg"/>
          <p:cNvPicPr>
            <a:picLocks noChangeAspect="1" noChangeArrowheads="1"/>
          </p:cNvPicPr>
          <p:nvPr/>
        </p:nvPicPr>
        <p:blipFill>
          <a:blip r:embed="rId2" cstate="print"/>
          <a:srcRect/>
          <a:stretch>
            <a:fillRect/>
          </a:stretch>
        </p:blipFill>
        <p:spPr bwMode="auto">
          <a:xfrm>
            <a:off x="0" y="2276871"/>
            <a:ext cx="2915816" cy="2902857"/>
          </a:xfrm>
          <a:prstGeom prst="rect">
            <a:avLst/>
          </a:prstGeom>
          <a:noFill/>
        </p:spPr>
      </p:pic>
      <p:pic>
        <p:nvPicPr>
          <p:cNvPr id="1027" name="Picture 3" descr="C:\Users\Admin\Videos\загруженное.jpg"/>
          <p:cNvPicPr>
            <a:picLocks noChangeAspect="1" noChangeArrowheads="1"/>
          </p:cNvPicPr>
          <p:nvPr/>
        </p:nvPicPr>
        <p:blipFill>
          <a:blip r:embed="rId3" cstate="print"/>
          <a:srcRect/>
          <a:stretch>
            <a:fillRect/>
          </a:stretch>
        </p:blipFill>
        <p:spPr bwMode="auto">
          <a:xfrm>
            <a:off x="2915816" y="2348880"/>
            <a:ext cx="2929089" cy="2952328"/>
          </a:xfrm>
          <a:prstGeom prst="rect">
            <a:avLst/>
          </a:prstGeom>
          <a:noFill/>
        </p:spPr>
      </p:pic>
      <p:pic>
        <p:nvPicPr>
          <p:cNvPr id="1028" name="Picture 4" descr="C:\Users\Admin\Videos\загруженное (5).jpg"/>
          <p:cNvPicPr>
            <a:picLocks noChangeAspect="1" noChangeArrowheads="1"/>
          </p:cNvPicPr>
          <p:nvPr/>
        </p:nvPicPr>
        <p:blipFill>
          <a:blip r:embed="rId4" cstate="print"/>
          <a:srcRect/>
          <a:stretch>
            <a:fillRect/>
          </a:stretch>
        </p:blipFill>
        <p:spPr bwMode="auto">
          <a:xfrm>
            <a:off x="2915816" y="0"/>
            <a:ext cx="2240712" cy="2924944"/>
          </a:xfrm>
          <a:prstGeom prst="rect">
            <a:avLst/>
          </a:prstGeom>
          <a:noFill/>
        </p:spPr>
      </p:pic>
      <p:pic>
        <p:nvPicPr>
          <p:cNvPr id="1029" name="Picture 5" descr="C:\Users\Admin\Videos\загруженное (4).jpg"/>
          <p:cNvPicPr>
            <a:picLocks noChangeAspect="1" noChangeArrowheads="1"/>
          </p:cNvPicPr>
          <p:nvPr/>
        </p:nvPicPr>
        <p:blipFill>
          <a:blip r:embed="rId5" cstate="print"/>
          <a:srcRect/>
          <a:stretch>
            <a:fillRect/>
          </a:stretch>
        </p:blipFill>
        <p:spPr bwMode="auto">
          <a:xfrm>
            <a:off x="5696127" y="3356992"/>
            <a:ext cx="3447873" cy="3501008"/>
          </a:xfrm>
          <a:prstGeom prst="rect">
            <a:avLst/>
          </a:prstGeom>
          <a:noFill/>
        </p:spPr>
      </p:pic>
      <p:pic>
        <p:nvPicPr>
          <p:cNvPr id="1030" name="Picture 6" descr="C:\Users\Admin\Videos\загруженное (3).jpg"/>
          <p:cNvPicPr>
            <a:picLocks noChangeAspect="1" noChangeArrowheads="1"/>
          </p:cNvPicPr>
          <p:nvPr/>
        </p:nvPicPr>
        <p:blipFill>
          <a:blip r:embed="rId6" cstate="print"/>
          <a:srcRect/>
          <a:stretch>
            <a:fillRect/>
          </a:stretch>
        </p:blipFill>
        <p:spPr bwMode="auto">
          <a:xfrm>
            <a:off x="0" y="4769768"/>
            <a:ext cx="4072701" cy="2088232"/>
          </a:xfrm>
          <a:prstGeom prst="rect">
            <a:avLst/>
          </a:prstGeom>
          <a:noFill/>
        </p:spPr>
      </p:pic>
      <p:pic>
        <p:nvPicPr>
          <p:cNvPr id="1031" name="Picture 7" descr="C:\Users\Admin\Videos\загруженное (2).jpg"/>
          <p:cNvPicPr>
            <a:picLocks noChangeAspect="1" noChangeArrowheads="1"/>
          </p:cNvPicPr>
          <p:nvPr/>
        </p:nvPicPr>
        <p:blipFill>
          <a:blip r:embed="rId7" cstate="print"/>
          <a:srcRect/>
          <a:stretch>
            <a:fillRect/>
          </a:stretch>
        </p:blipFill>
        <p:spPr bwMode="auto">
          <a:xfrm>
            <a:off x="0" y="0"/>
            <a:ext cx="2933179" cy="2348880"/>
          </a:xfrm>
          <a:prstGeom prst="rect">
            <a:avLst/>
          </a:prstGeom>
          <a:noFill/>
        </p:spPr>
      </p:pic>
      <p:pic>
        <p:nvPicPr>
          <p:cNvPr id="1032" name="Picture 8" descr="C:\Users\Admin\Videos\загруженное (1).jpg"/>
          <p:cNvPicPr>
            <a:picLocks noChangeAspect="1" noChangeArrowheads="1"/>
          </p:cNvPicPr>
          <p:nvPr/>
        </p:nvPicPr>
        <p:blipFill>
          <a:blip r:embed="rId8" cstate="print"/>
          <a:srcRect/>
          <a:stretch>
            <a:fillRect/>
          </a:stretch>
        </p:blipFill>
        <p:spPr bwMode="auto">
          <a:xfrm>
            <a:off x="5148064" y="0"/>
            <a:ext cx="3995936" cy="3356992"/>
          </a:xfrm>
          <a:prstGeom prst="rect">
            <a:avLst/>
          </a:prstGeom>
          <a:noFill/>
        </p:spPr>
      </p:pic>
      <p:pic>
        <p:nvPicPr>
          <p:cNvPr id="1033" name="Picture 9" descr="C:\Users\Admin\Videos\загруженное (6).jpg"/>
          <p:cNvPicPr>
            <a:picLocks noChangeAspect="1" noChangeArrowheads="1"/>
          </p:cNvPicPr>
          <p:nvPr/>
        </p:nvPicPr>
        <p:blipFill>
          <a:blip r:embed="rId9" cstate="print"/>
          <a:srcRect/>
          <a:stretch>
            <a:fillRect/>
          </a:stretch>
        </p:blipFill>
        <p:spPr bwMode="auto">
          <a:xfrm>
            <a:off x="3923928" y="4365104"/>
            <a:ext cx="1743075" cy="2492896"/>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p:cTn id="7" dur="1000" fill="hold"/>
                                        <p:tgtEl>
                                          <p:spTgt spid="1031"/>
                                        </p:tgtEl>
                                        <p:attrNameLst>
                                          <p:attrName>ppt_x</p:attrName>
                                        </p:attrNameLst>
                                      </p:cBhvr>
                                      <p:tavLst>
                                        <p:tav tm="0">
                                          <p:val>
                                            <p:strVal val="#ppt_x-.2"/>
                                          </p:val>
                                        </p:tav>
                                        <p:tav tm="100000">
                                          <p:val>
                                            <p:strVal val="#ppt_x"/>
                                          </p:val>
                                        </p:tav>
                                      </p:tavLst>
                                    </p:anim>
                                    <p:anim calcmode="lin" valueType="num">
                                      <p:cBhvr>
                                        <p:cTn id="8" dur="1000" fill="hold"/>
                                        <p:tgtEl>
                                          <p:spTgt spid="103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3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 calcmode="lin" valueType="num">
                                      <p:cBhvr>
                                        <p:cTn id="14" dur="1000" fill="hold"/>
                                        <p:tgtEl>
                                          <p:spTgt spid="1032"/>
                                        </p:tgtEl>
                                        <p:attrNameLst>
                                          <p:attrName>ppt_x</p:attrName>
                                        </p:attrNameLst>
                                      </p:cBhvr>
                                      <p:tavLst>
                                        <p:tav tm="0">
                                          <p:val>
                                            <p:strVal val="#ppt_x-.2"/>
                                          </p:val>
                                        </p:tav>
                                        <p:tav tm="100000">
                                          <p:val>
                                            <p:strVal val="#ppt_x"/>
                                          </p:val>
                                        </p:tav>
                                      </p:tavLst>
                                    </p:anim>
                                    <p:anim calcmode="lin" valueType="num">
                                      <p:cBhvr>
                                        <p:cTn id="15" dur="1000" fill="hold"/>
                                        <p:tgtEl>
                                          <p:spTgt spid="103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3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 calcmode="lin" valueType="num">
                                      <p:cBhvr>
                                        <p:cTn id="21" dur="1000" fill="hold"/>
                                        <p:tgtEl>
                                          <p:spTgt spid="1030"/>
                                        </p:tgtEl>
                                        <p:attrNameLst>
                                          <p:attrName>ppt_x</p:attrName>
                                        </p:attrNameLst>
                                      </p:cBhvr>
                                      <p:tavLst>
                                        <p:tav tm="0">
                                          <p:val>
                                            <p:strVal val="#ppt_x-.2"/>
                                          </p:val>
                                        </p:tav>
                                        <p:tav tm="100000">
                                          <p:val>
                                            <p:strVal val="#ppt_x"/>
                                          </p:val>
                                        </p:tav>
                                      </p:tavLst>
                                    </p:anim>
                                    <p:anim calcmode="lin" valueType="num">
                                      <p:cBhvr>
                                        <p:cTn id="22" dur="1000" fill="hold"/>
                                        <p:tgtEl>
                                          <p:spTgt spid="103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30"/>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029"/>
                                        </p:tgtEl>
                                        <p:attrNameLst>
                                          <p:attrName>style.visibility</p:attrName>
                                        </p:attrNameLst>
                                      </p:cBhvr>
                                      <p:to>
                                        <p:strVal val="visible"/>
                                      </p:to>
                                    </p:set>
                                    <p:anim calcmode="lin" valueType="num">
                                      <p:cBhvr>
                                        <p:cTn id="28" dur="1000" fill="hold"/>
                                        <p:tgtEl>
                                          <p:spTgt spid="1029"/>
                                        </p:tgtEl>
                                        <p:attrNameLst>
                                          <p:attrName>ppt_x</p:attrName>
                                        </p:attrNameLst>
                                      </p:cBhvr>
                                      <p:tavLst>
                                        <p:tav tm="0">
                                          <p:val>
                                            <p:strVal val="#ppt_x-.2"/>
                                          </p:val>
                                        </p:tav>
                                        <p:tav tm="100000">
                                          <p:val>
                                            <p:strVal val="#ppt_x"/>
                                          </p:val>
                                        </p:tav>
                                      </p:tavLst>
                                    </p:anim>
                                    <p:anim calcmode="lin" valueType="num">
                                      <p:cBhvr>
                                        <p:cTn id="29" dur="1000" fill="hold"/>
                                        <p:tgtEl>
                                          <p:spTgt spid="102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029"/>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plus(in)">
                                      <p:cBhvr>
                                        <p:cTn id="35" dur="2000"/>
                                        <p:tgtEl>
                                          <p:spTgt spid="1026"/>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nodeType="clickEffect">
                                  <p:stCondLst>
                                    <p:cond delay="0"/>
                                  </p:stCondLst>
                                  <p:childTnLst>
                                    <p:set>
                                      <p:cBhvr>
                                        <p:cTn id="39" dur="1" fill="hold">
                                          <p:stCondLst>
                                            <p:cond delay="0"/>
                                          </p:stCondLst>
                                        </p:cTn>
                                        <p:tgtEl>
                                          <p:spTgt spid="1027"/>
                                        </p:tgtEl>
                                        <p:attrNameLst>
                                          <p:attrName>style.visibility</p:attrName>
                                        </p:attrNameLst>
                                      </p:cBhvr>
                                      <p:to>
                                        <p:strVal val="visible"/>
                                      </p:to>
                                    </p:set>
                                    <p:animEffect transition="in" filter="plus(in)">
                                      <p:cBhvr>
                                        <p:cTn id="40" dur="2000"/>
                                        <p:tgtEl>
                                          <p:spTgt spid="1027"/>
                                        </p:tgtEl>
                                      </p:cBhvr>
                                    </p:animEffect>
                                  </p:childTnLst>
                                </p:cTn>
                              </p:par>
                            </p:childTnLst>
                          </p:cTn>
                        </p:par>
                      </p:childTnLst>
                    </p:cTn>
                  </p:par>
                  <p:par>
                    <p:cTn id="41" fill="hold">
                      <p:stCondLst>
                        <p:cond delay="indefinite"/>
                      </p:stCondLst>
                      <p:childTnLst>
                        <p:par>
                          <p:cTn id="42" fill="hold">
                            <p:stCondLst>
                              <p:cond delay="0"/>
                            </p:stCondLst>
                            <p:childTnLst>
                              <p:par>
                                <p:cTn id="43" presetID="13" presetClass="entr" presetSubtype="16" fill="hold" nodeType="clickEffect">
                                  <p:stCondLst>
                                    <p:cond delay="0"/>
                                  </p:stCondLst>
                                  <p:childTnLst>
                                    <p:set>
                                      <p:cBhvr>
                                        <p:cTn id="44" dur="1" fill="hold">
                                          <p:stCondLst>
                                            <p:cond delay="0"/>
                                          </p:stCondLst>
                                        </p:cTn>
                                        <p:tgtEl>
                                          <p:spTgt spid="1033"/>
                                        </p:tgtEl>
                                        <p:attrNameLst>
                                          <p:attrName>style.visibility</p:attrName>
                                        </p:attrNameLst>
                                      </p:cBhvr>
                                      <p:to>
                                        <p:strVal val="visible"/>
                                      </p:to>
                                    </p:set>
                                    <p:animEffect transition="in" filter="plus(in)">
                                      <p:cBhvr>
                                        <p:cTn id="45" dur="2000"/>
                                        <p:tgtEl>
                                          <p:spTgt spid="1033"/>
                                        </p:tgtEl>
                                      </p:cBhvr>
                                    </p:animEffect>
                                  </p:childTnLst>
                                </p:cTn>
                              </p:par>
                            </p:childTnLst>
                          </p:cTn>
                        </p:par>
                      </p:childTnLst>
                    </p:cTn>
                  </p:par>
                  <p:par>
                    <p:cTn id="46" fill="hold">
                      <p:stCondLst>
                        <p:cond delay="indefinite"/>
                      </p:stCondLst>
                      <p:childTnLst>
                        <p:par>
                          <p:cTn id="47" fill="hold">
                            <p:stCondLst>
                              <p:cond delay="0"/>
                            </p:stCondLst>
                            <p:childTnLst>
                              <p:par>
                                <p:cTn id="48" presetID="13" presetClass="entr" presetSubtype="16" fill="hold" nodeType="clickEffect">
                                  <p:stCondLst>
                                    <p:cond delay="0"/>
                                  </p:stCondLst>
                                  <p:childTnLst>
                                    <p:set>
                                      <p:cBhvr>
                                        <p:cTn id="49" dur="1" fill="hold">
                                          <p:stCondLst>
                                            <p:cond delay="0"/>
                                          </p:stCondLst>
                                        </p:cTn>
                                        <p:tgtEl>
                                          <p:spTgt spid="1028"/>
                                        </p:tgtEl>
                                        <p:attrNameLst>
                                          <p:attrName>style.visibility</p:attrName>
                                        </p:attrNameLst>
                                      </p:cBhvr>
                                      <p:to>
                                        <p:strVal val="visible"/>
                                      </p:to>
                                    </p:set>
                                    <p:animEffect transition="in" filter="plus(in)">
                                      <p:cBhvr>
                                        <p:cTn id="50"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4098" name="Picture 2" descr="C:\Users\Admin\Pictures\images (5).jpg"/>
          <p:cNvPicPr>
            <a:picLocks noChangeAspect="1" noChangeArrowheads="1"/>
          </p:cNvPicPr>
          <p:nvPr/>
        </p:nvPicPr>
        <p:blipFill>
          <a:blip r:embed="rId2" cstate="print"/>
          <a:srcRect/>
          <a:stretch>
            <a:fillRect/>
          </a:stretch>
        </p:blipFill>
        <p:spPr bwMode="auto">
          <a:xfrm>
            <a:off x="0" y="2420888"/>
            <a:ext cx="2627784" cy="3042697"/>
          </a:xfrm>
          <a:prstGeom prst="rect">
            <a:avLst/>
          </a:prstGeom>
          <a:noFill/>
        </p:spPr>
      </p:pic>
      <p:pic>
        <p:nvPicPr>
          <p:cNvPr id="4099" name="Picture 3" descr="C:\Users\Admin\Pictures\images (6).jpg"/>
          <p:cNvPicPr>
            <a:picLocks noChangeAspect="1" noChangeArrowheads="1"/>
          </p:cNvPicPr>
          <p:nvPr/>
        </p:nvPicPr>
        <p:blipFill>
          <a:blip r:embed="rId3" cstate="print"/>
          <a:srcRect/>
          <a:stretch>
            <a:fillRect/>
          </a:stretch>
        </p:blipFill>
        <p:spPr bwMode="auto">
          <a:xfrm>
            <a:off x="6732239" y="4509121"/>
            <a:ext cx="2411761" cy="2348879"/>
          </a:xfrm>
          <a:prstGeom prst="rect">
            <a:avLst/>
          </a:prstGeom>
          <a:noFill/>
        </p:spPr>
      </p:pic>
      <p:pic>
        <p:nvPicPr>
          <p:cNvPr id="4100" name="Picture 4" descr="C:\Users\Admin\Pictures\images (7).jpg"/>
          <p:cNvPicPr>
            <a:picLocks noChangeAspect="1" noChangeArrowheads="1"/>
          </p:cNvPicPr>
          <p:nvPr/>
        </p:nvPicPr>
        <p:blipFill>
          <a:blip r:embed="rId4" cstate="print"/>
          <a:srcRect/>
          <a:stretch>
            <a:fillRect/>
          </a:stretch>
        </p:blipFill>
        <p:spPr bwMode="auto">
          <a:xfrm>
            <a:off x="3059832" y="0"/>
            <a:ext cx="3240360" cy="2420888"/>
          </a:xfrm>
          <a:prstGeom prst="rect">
            <a:avLst/>
          </a:prstGeom>
          <a:noFill/>
        </p:spPr>
      </p:pic>
      <p:pic>
        <p:nvPicPr>
          <p:cNvPr id="4101" name="Picture 5" descr="C:\Users\Admin\Pictures\images (8).jpg"/>
          <p:cNvPicPr>
            <a:picLocks noChangeAspect="1" noChangeArrowheads="1"/>
          </p:cNvPicPr>
          <p:nvPr/>
        </p:nvPicPr>
        <p:blipFill>
          <a:blip r:embed="rId5" cstate="print"/>
          <a:srcRect/>
          <a:stretch>
            <a:fillRect/>
          </a:stretch>
        </p:blipFill>
        <p:spPr bwMode="auto">
          <a:xfrm>
            <a:off x="0" y="0"/>
            <a:ext cx="3059832" cy="2450304"/>
          </a:xfrm>
          <a:prstGeom prst="rect">
            <a:avLst/>
          </a:prstGeom>
          <a:noFill/>
        </p:spPr>
      </p:pic>
      <p:pic>
        <p:nvPicPr>
          <p:cNvPr id="4102" name="Picture 6" descr="C:\Users\Admin\Pictures\images (9).jpg"/>
          <p:cNvPicPr>
            <a:picLocks noChangeAspect="1" noChangeArrowheads="1"/>
          </p:cNvPicPr>
          <p:nvPr/>
        </p:nvPicPr>
        <p:blipFill>
          <a:blip r:embed="rId6" cstate="print"/>
          <a:srcRect/>
          <a:stretch>
            <a:fillRect/>
          </a:stretch>
        </p:blipFill>
        <p:spPr bwMode="auto">
          <a:xfrm>
            <a:off x="2627784" y="2420888"/>
            <a:ext cx="3478282" cy="2376264"/>
          </a:xfrm>
          <a:prstGeom prst="rect">
            <a:avLst/>
          </a:prstGeom>
          <a:noFill/>
        </p:spPr>
      </p:pic>
      <p:pic>
        <p:nvPicPr>
          <p:cNvPr id="4103" name="Picture 7" descr="C:\Users\Admin\Pictures\images (10).jpg"/>
          <p:cNvPicPr>
            <a:picLocks noChangeAspect="1" noChangeArrowheads="1"/>
          </p:cNvPicPr>
          <p:nvPr/>
        </p:nvPicPr>
        <p:blipFill>
          <a:blip r:embed="rId7" cstate="print"/>
          <a:srcRect/>
          <a:stretch>
            <a:fillRect/>
          </a:stretch>
        </p:blipFill>
        <p:spPr bwMode="auto">
          <a:xfrm>
            <a:off x="6084168" y="0"/>
            <a:ext cx="3059832" cy="2348880"/>
          </a:xfrm>
          <a:prstGeom prst="rect">
            <a:avLst/>
          </a:prstGeom>
          <a:noFill/>
        </p:spPr>
      </p:pic>
      <p:pic>
        <p:nvPicPr>
          <p:cNvPr id="4104" name="Picture 8" descr="C:\Users\Admin\Pictures\загруженное (5).jpg"/>
          <p:cNvPicPr>
            <a:picLocks noChangeAspect="1" noChangeArrowheads="1"/>
          </p:cNvPicPr>
          <p:nvPr/>
        </p:nvPicPr>
        <p:blipFill>
          <a:blip r:embed="rId8" cstate="print"/>
          <a:srcRect/>
          <a:stretch>
            <a:fillRect/>
          </a:stretch>
        </p:blipFill>
        <p:spPr bwMode="auto">
          <a:xfrm>
            <a:off x="0" y="4769768"/>
            <a:ext cx="4716016" cy="2088232"/>
          </a:xfrm>
          <a:prstGeom prst="rect">
            <a:avLst/>
          </a:prstGeom>
          <a:noFill/>
        </p:spPr>
      </p:pic>
      <p:pic>
        <p:nvPicPr>
          <p:cNvPr id="4105" name="Picture 9" descr="C:\Users\Admin\Pictures\загруженное (4).jpg"/>
          <p:cNvPicPr>
            <a:picLocks noChangeAspect="1" noChangeArrowheads="1"/>
          </p:cNvPicPr>
          <p:nvPr/>
        </p:nvPicPr>
        <p:blipFill>
          <a:blip r:embed="rId9" cstate="print"/>
          <a:srcRect/>
          <a:stretch>
            <a:fillRect/>
          </a:stretch>
        </p:blipFill>
        <p:spPr bwMode="auto">
          <a:xfrm>
            <a:off x="6084168" y="2348880"/>
            <a:ext cx="3059832" cy="2448272"/>
          </a:xfrm>
          <a:prstGeom prst="rect">
            <a:avLst/>
          </a:prstGeom>
          <a:noFill/>
        </p:spPr>
      </p:pic>
      <p:pic>
        <p:nvPicPr>
          <p:cNvPr id="4107" name="Picture 11" descr="C:\Users\Admin\Pictures\images (11).jpg"/>
          <p:cNvPicPr>
            <a:picLocks noChangeAspect="1" noChangeArrowheads="1"/>
          </p:cNvPicPr>
          <p:nvPr/>
        </p:nvPicPr>
        <p:blipFill>
          <a:blip r:embed="rId10" cstate="print"/>
          <a:srcRect/>
          <a:stretch>
            <a:fillRect/>
          </a:stretch>
        </p:blipFill>
        <p:spPr bwMode="auto">
          <a:xfrm>
            <a:off x="4716016" y="4797152"/>
            <a:ext cx="2143125" cy="2060848"/>
          </a:xfrm>
          <a:prstGeom prst="rect">
            <a:avLst/>
          </a:prstGeom>
          <a:noFill/>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1000" fill="hold"/>
                                        <p:tgtEl>
                                          <p:spTgt spid="4101"/>
                                        </p:tgtEl>
                                        <p:attrNameLst>
                                          <p:attrName>ppt_x</p:attrName>
                                        </p:attrNameLst>
                                      </p:cBhvr>
                                      <p:tavLst>
                                        <p:tav tm="0">
                                          <p:val>
                                            <p:strVal val="#ppt_x-.2"/>
                                          </p:val>
                                        </p:tav>
                                        <p:tav tm="100000">
                                          <p:val>
                                            <p:strVal val="#ppt_x"/>
                                          </p:val>
                                        </p:tav>
                                      </p:tavLst>
                                    </p:anim>
                                    <p:anim calcmode="lin" valueType="num">
                                      <p:cBhvr>
                                        <p:cTn id="8" dur="1000" fill="hold"/>
                                        <p:tgtEl>
                                          <p:spTgt spid="410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 calcmode="lin" valueType="num">
                                      <p:cBhvr>
                                        <p:cTn id="14" dur="1000" fill="hold"/>
                                        <p:tgtEl>
                                          <p:spTgt spid="4100"/>
                                        </p:tgtEl>
                                        <p:attrNameLst>
                                          <p:attrName>ppt_x</p:attrName>
                                        </p:attrNameLst>
                                      </p:cBhvr>
                                      <p:tavLst>
                                        <p:tav tm="0">
                                          <p:val>
                                            <p:strVal val="#ppt_x-.2"/>
                                          </p:val>
                                        </p:tav>
                                        <p:tav tm="100000">
                                          <p:val>
                                            <p:strVal val="#ppt_x"/>
                                          </p:val>
                                        </p:tav>
                                      </p:tavLst>
                                    </p:anim>
                                    <p:anim calcmode="lin" valueType="num">
                                      <p:cBhvr>
                                        <p:cTn id="15" dur="1000" fill="hold"/>
                                        <p:tgtEl>
                                          <p:spTgt spid="410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100"/>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103"/>
                                        </p:tgtEl>
                                        <p:attrNameLst>
                                          <p:attrName>style.visibility</p:attrName>
                                        </p:attrNameLst>
                                      </p:cBhvr>
                                      <p:to>
                                        <p:strVal val="visible"/>
                                      </p:to>
                                    </p:set>
                                    <p:anim calcmode="lin" valueType="num">
                                      <p:cBhvr>
                                        <p:cTn id="21" dur="1000" fill="hold"/>
                                        <p:tgtEl>
                                          <p:spTgt spid="4103"/>
                                        </p:tgtEl>
                                        <p:attrNameLst>
                                          <p:attrName>ppt_x</p:attrName>
                                        </p:attrNameLst>
                                      </p:cBhvr>
                                      <p:tavLst>
                                        <p:tav tm="0">
                                          <p:val>
                                            <p:strVal val="#ppt_x-.2"/>
                                          </p:val>
                                        </p:tav>
                                        <p:tav tm="100000">
                                          <p:val>
                                            <p:strVal val="#ppt_x"/>
                                          </p:val>
                                        </p:tav>
                                      </p:tavLst>
                                    </p:anim>
                                    <p:anim calcmode="lin" valueType="num">
                                      <p:cBhvr>
                                        <p:cTn id="22" dur="1000" fill="hold"/>
                                        <p:tgtEl>
                                          <p:spTgt spid="410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103"/>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4105"/>
                                        </p:tgtEl>
                                        <p:attrNameLst>
                                          <p:attrName>style.visibility</p:attrName>
                                        </p:attrNameLst>
                                      </p:cBhvr>
                                      <p:to>
                                        <p:strVal val="visible"/>
                                      </p:to>
                                    </p:set>
                                    <p:anim calcmode="lin" valueType="num">
                                      <p:cBhvr>
                                        <p:cTn id="28" dur="1000" fill="hold"/>
                                        <p:tgtEl>
                                          <p:spTgt spid="4105"/>
                                        </p:tgtEl>
                                        <p:attrNameLst>
                                          <p:attrName>ppt_x</p:attrName>
                                        </p:attrNameLst>
                                      </p:cBhvr>
                                      <p:tavLst>
                                        <p:tav tm="0">
                                          <p:val>
                                            <p:strVal val="#ppt_x-.2"/>
                                          </p:val>
                                        </p:tav>
                                        <p:tav tm="100000">
                                          <p:val>
                                            <p:strVal val="#ppt_x"/>
                                          </p:val>
                                        </p:tav>
                                      </p:tavLst>
                                    </p:anim>
                                    <p:anim calcmode="lin" valueType="num">
                                      <p:cBhvr>
                                        <p:cTn id="29" dur="1000" fill="hold"/>
                                        <p:tgtEl>
                                          <p:spTgt spid="410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105"/>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4099"/>
                                        </p:tgtEl>
                                        <p:attrNameLst>
                                          <p:attrName>style.visibility</p:attrName>
                                        </p:attrNameLst>
                                      </p:cBhvr>
                                      <p:to>
                                        <p:strVal val="visible"/>
                                      </p:to>
                                    </p:set>
                                    <p:anim calcmode="lin" valueType="num">
                                      <p:cBhvr>
                                        <p:cTn id="35" dur="1000" fill="hold"/>
                                        <p:tgtEl>
                                          <p:spTgt spid="4099"/>
                                        </p:tgtEl>
                                        <p:attrNameLst>
                                          <p:attrName>ppt_x</p:attrName>
                                        </p:attrNameLst>
                                      </p:cBhvr>
                                      <p:tavLst>
                                        <p:tav tm="0">
                                          <p:val>
                                            <p:strVal val="#ppt_x-.2"/>
                                          </p:val>
                                        </p:tav>
                                        <p:tav tm="100000">
                                          <p:val>
                                            <p:strVal val="#ppt_x"/>
                                          </p:val>
                                        </p:tav>
                                      </p:tavLst>
                                    </p:anim>
                                    <p:anim calcmode="lin" valueType="num">
                                      <p:cBhvr>
                                        <p:cTn id="36" dur="1000" fill="hold"/>
                                        <p:tgtEl>
                                          <p:spTgt spid="409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4099"/>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4107"/>
                                        </p:tgtEl>
                                        <p:attrNameLst>
                                          <p:attrName>style.visibility</p:attrName>
                                        </p:attrNameLst>
                                      </p:cBhvr>
                                      <p:to>
                                        <p:strVal val="visible"/>
                                      </p:to>
                                    </p:set>
                                    <p:anim calcmode="lin" valueType="num">
                                      <p:cBhvr>
                                        <p:cTn id="42" dur="1000" fill="hold"/>
                                        <p:tgtEl>
                                          <p:spTgt spid="4107"/>
                                        </p:tgtEl>
                                        <p:attrNameLst>
                                          <p:attrName>ppt_x</p:attrName>
                                        </p:attrNameLst>
                                      </p:cBhvr>
                                      <p:tavLst>
                                        <p:tav tm="0">
                                          <p:val>
                                            <p:strVal val="#ppt_x-.2"/>
                                          </p:val>
                                        </p:tav>
                                        <p:tav tm="100000">
                                          <p:val>
                                            <p:strVal val="#ppt_x"/>
                                          </p:val>
                                        </p:tav>
                                      </p:tavLst>
                                    </p:anim>
                                    <p:anim calcmode="lin" valueType="num">
                                      <p:cBhvr>
                                        <p:cTn id="43" dur="1000" fill="hold"/>
                                        <p:tgtEl>
                                          <p:spTgt spid="4107"/>
                                        </p:tgtEl>
                                        <p:attrNameLst>
                                          <p:attrName>ppt_y</p:attrName>
                                        </p:attrNameLst>
                                      </p:cBhvr>
                                      <p:tavLst>
                                        <p:tav tm="0">
                                          <p:val>
                                            <p:strVal val="#ppt_y"/>
                                          </p:val>
                                        </p:tav>
                                        <p:tav tm="100000">
                                          <p:val>
                                            <p:strVal val="#ppt_y"/>
                                          </p:val>
                                        </p:tav>
                                      </p:tavLst>
                                    </p:anim>
                                    <p:animEffect transition="in" filter="wipe(right)" prLst="gradientSize: 0.1">
                                      <p:cBhvr>
                                        <p:cTn id="44" dur="1000"/>
                                        <p:tgtEl>
                                          <p:spTgt spid="4107"/>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4102"/>
                                        </p:tgtEl>
                                        <p:attrNameLst>
                                          <p:attrName>style.visibility</p:attrName>
                                        </p:attrNameLst>
                                      </p:cBhvr>
                                      <p:to>
                                        <p:strVal val="visible"/>
                                      </p:to>
                                    </p:set>
                                    <p:anim calcmode="lin" valueType="num">
                                      <p:cBhvr>
                                        <p:cTn id="49" dur="1000" fill="hold"/>
                                        <p:tgtEl>
                                          <p:spTgt spid="4102"/>
                                        </p:tgtEl>
                                        <p:attrNameLst>
                                          <p:attrName>ppt_x</p:attrName>
                                        </p:attrNameLst>
                                      </p:cBhvr>
                                      <p:tavLst>
                                        <p:tav tm="0">
                                          <p:val>
                                            <p:strVal val="#ppt_x-.2"/>
                                          </p:val>
                                        </p:tav>
                                        <p:tav tm="100000">
                                          <p:val>
                                            <p:strVal val="#ppt_x"/>
                                          </p:val>
                                        </p:tav>
                                      </p:tavLst>
                                    </p:anim>
                                    <p:anim calcmode="lin" valueType="num">
                                      <p:cBhvr>
                                        <p:cTn id="50" dur="1000" fill="hold"/>
                                        <p:tgtEl>
                                          <p:spTgt spid="4102"/>
                                        </p:tgtEl>
                                        <p:attrNameLst>
                                          <p:attrName>ppt_y</p:attrName>
                                        </p:attrNameLst>
                                      </p:cBhvr>
                                      <p:tavLst>
                                        <p:tav tm="0">
                                          <p:val>
                                            <p:strVal val="#ppt_y"/>
                                          </p:val>
                                        </p:tav>
                                        <p:tav tm="100000">
                                          <p:val>
                                            <p:strVal val="#ppt_y"/>
                                          </p:val>
                                        </p:tav>
                                      </p:tavLst>
                                    </p:anim>
                                    <p:animEffect transition="in" filter="wipe(right)" prLst="gradientSize: 0.1">
                                      <p:cBhvr>
                                        <p:cTn id="51" dur="1000"/>
                                        <p:tgtEl>
                                          <p:spTgt spid="4102"/>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4098"/>
                                        </p:tgtEl>
                                        <p:attrNameLst>
                                          <p:attrName>style.visibility</p:attrName>
                                        </p:attrNameLst>
                                      </p:cBhvr>
                                      <p:to>
                                        <p:strVal val="visible"/>
                                      </p:to>
                                    </p:set>
                                    <p:anim calcmode="lin" valueType="num">
                                      <p:cBhvr>
                                        <p:cTn id="56" dur="1000" fill="hold"/>
                                        <p:tgtEl>
                                          <p:spTgt spid="4098"/>
                                        </p:tgtEl>
                                        <p:attrNameLst>
                                          <p:attrName>ppt_x</p:attrName>
                                        </p:attrNameLst>
                                      </p:cBhvr>
                                      <p:tavLst>
                                        <p:tav tm="0">
                                          <p:val>
                                            <p:strVal val="#ppt_x-.2"/>
                                          </p:val>
                                        </p:tav>
                                        <p:tav tm="100000">
                                          <p:val>
                                            <p:strVal val="#ppt_x"/>
                                          </p:val>
                                        </p:tav>
                                      </p:tavLst>
                                    </p:anim>
                                    <p:anim calcmode="lin" valueType="num">
                                      <p:cBhvr>
                                        <p:cTn id="57"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58" dur="1000"/>
                                        <p:tgtEl>
                                          <p:spTgt spid="4098"/>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nodeType="clickEffect">
                                  <p:stCondLst>
                                    <p:cond delay="0"/>
                                  </p:stCondLst>
                                  <p:childTnLst>
                                    <p:set>
                                      <p:cBhvr>
                                        <p:cTn id="62" dur="1" fill="hold">
                                          <p:stCondLst>
                                            <p:cond delay="0"/>
                                          </p:stCondLst>
                                        </p:cTn>
                                        <p:tgtEl>
                                          <p:spTgt spid="4104"/>
                                        </p:tgtEl>
                                        <p:attrNameLst>
                                          <p:attrName>style.visibility</p:attrName>
                                        </p:attrNameLst>
                                      </p:cBhvr>
                                      <p:to>
                                        <p:strVal val="visible"/>
                                      </p:to>
                                    </p:set>
                                    <p:anim calcmode="lin" valueType="num">
                                      <p:cBhvr>
                                        <p:cTn id="63" dur="1000" fill="hold"/>
                                        <p:tgtEl>
                                          <p:spTgt spid="4104"/>
                                        </p:tgtEl>
                                        <p:attrNameLst>
                                          <p:attrName>ppt_x</p:attrName>
                                        </p:attrNameLst>
                                      </p:cBhvr>
                                      <p:tavLst>
                                        <p:tav tm="0">
                                          <p:val>
                                            <p:strVal val="#ppt_x-.2"/>
                                          </p:val>
                                        </p:tav>
                                        <p:tav tm="100000">
                                          <p:val>
                                            <p:strVal val="#ppt_x"/>
                                          </p:val>
                                        </p:tav>
                                      </p:tavLst>
                                    </p:anim>
                                    <p:anim calcmode="lin" valueType="num">
                                      <p:cBhvr>
                                        <p:cTn id="64" dur="1000" fill="hold"/>
                                        <p:tgtEl>
                                          <p:spTgt spid="4104"/>
                                        </p:tgtEl>
                                        <p:attrNameLst>
                                          <p:attrName>ppt_y</p:attrName>
                                        </p:attrNameLst>
                                      </p:cBhvr>
                                      <p:tavLst>
                                        <p:tav tm="0">
                                          <p:val>
                                            <p:strVal val="#ppt_y"/>
                                          </p:val>
                                        </p:tav>
                                        <p:tav tm="100000">
                                          <p:val>
                                            <p:strVal val="#ppt_y"/>
                                          </p:val>
                                        </p:tav>
                                      </p:tavLst>
                                    </p:anim>
                                    <p:animEffect transition="in" filter="wipe(right)" prLst="gradientSize: 0.1">
                                      <p:cBhvr>
                                        <p:cTn id="65" dur="1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052736"/>
            <a:ext cx="8229600" cy="5043264"/>
          </a:xfrm>
        </p:spPr>
        <p:txBody>
          <a:bodyPr>
            <a:normAutofit fontScale="85000" lnSpcReduction="20000"/>
          </a:bodyPr>
          <a:lstStyle/>
          <a:p>
            <a:pPr>
              <a:buNone/>
            </a:pPr>
            <a:endParaRPr lang="uk-UA" dirty="0" smtClean="0"/>
          </a:p>
          <a:p>
            <a:pPr lvl="0"/>
            <a:r>
              <a:rPr lang="uk-UA" dirty="0" smtClean="0"/>
              <a:t>Ім'я при народженні - </a:t>
            </a:r>
            <a:r>
              <a:rPr lang="en-US" dirty="0" smtClean="0"/>
              <a:t>Charles Le Brun</a:t>
            </a:r>
            <a:r>
              <a:rPr lang="ru-RU" dirty="0" smtClean="0"/>
              <a:t>. </a:t>
            </a:r>
          </a:p>
          <a:p>
            <a:pPr lvl="0"/>
            <a:r>
              <a:rPr lang="uk-UA" dirty="0" smtClean="0"/>
              <a:t>Дата народження - </a:t>
            </a:r>
            <a:r>
              <a:rPr lang="uk-UA" u="sng" dirty="0" smtClean="0">
                <a:solidFill>
                  <a:srgbClr val="FF0000"/>
                </a:solidFill>
                <a:hlinkClick r:id="rId2"/>
              </a:rPr>
              <a:t>24 лютого</a:t>
            </a:r>
            <a:r>
              <a:rPr lang="uk-UA" dirty="0" smtClean="0">
                <a:solidFill>
                  <a:srgbClr val="FF0000"/>
                </a:solidFill>
              </a:rPr>
              <a:t> </a:t>
            </a:r>
            <a:r>
              <a:rPr lang="uk-UA" u="sng" dirty="0" smtClean="0">
                <a:solidFill>
                  <a:srgbClr val="FF0000"/>
                </a:solidFill>
                <a:hlinkClick r:id="rId3"/>
              </a:rPr>
              <a:t>1619</a:t>
            </a:r>
            <a:endParaRPr lang="ru-RU" dirty="0" smtClean="0">
              <a:solidFill>
                <a:srgbClr val="FF0000"/>
              </a:solidFill>
            </a:endParaRPr>
          </a:p>
          <a:p>
            <a:pPr lvl="0"/>
            <a:r>
              <a:rPr lang="uk-UA" dirty="0" smtClean="0"/>
              <a:t>Місце народження – Париж</a:t>
            </a:r>
            <a:endParaRPr lang="ru-RU" dirty="0" smtClean="0"/>
          </a:p>
          <a:p>
            <a:pPr lvl="0"/>
            <a:r>
              <a:rPr lang="uk-UA" dirty="0" smtClean="0"/>
              <a:t>Дата смерті - </a:t>
            </a:r>
            <a:r>
              <a:rPr lang="uk-UA" u="sng" dirty="0" smtClean="0">
                <a:hlinkClick r:id="rId4"/>
              </a:rPr>
              <a:t>22 лютого</a:t>
            </a:r>
            <a:r>
              <a:rPr lang="uk-UA" dirty="0" smtClean="0"/>
              <a:t> </a:t>
            </a:r>
            <a:r>
              <a:rPr lang="uk-UA" u="sng" dirty="0" smtClean="0">
                <a:hlinkClick r:id="rId5"/>
              </a:rPr>
              <a:t>1690</a:t>
            </a:r>
            <a:r>
              <a:rPr lang="uk-UA" dirty="0" smtClean="0"/>
              <a:t> (70 років)</a:t>
            </a:r>
            <a:endParaRPr lang="ru-RU" dirty="0" smtClean="0"/>
          </a:p>
          <a:p>
            <a:pPr lvl="0"/>
            <a:r>
              <a:rPr lang="uk-UA" dirty="0" smtClean="0"/>
              <a:t>Місце смерті - </a:t>
            </a:r>
            <a:r>
              <a:rPr lang="uk-UA" u="sng" dirty="0" smtClean="0">
                <a:hlinkClick r:id="rId6"/>
              </a:rPr>
              <a:t>Париж</a:t>
            </a:r>
            <a:endParaRPr lang="ru-RU" dirty="0" smtClean="0"/>
          </a:p>
          <a:p>
            <a:pPr lvl="0"/>
            <a:r>
              <a:rPr lang="uk-UA" dirty="0" smtClean="0"/>
              <a:t>Національність – француз</a:t>
            </a:r>
            <a:endParaRPr lang="ru-RU" dirty="0" smtClean="0"/>
          </a:p>
          <a:p>
            <a:pPr lvl="0"/>
            <a:r>
              <a:rPr lang="uk-UA" dirty="0" smtClean="0"/>
              <a:t>Громадянство - </a:t>
            </a:r>
            <a:r>
              <a:rPr lang="uk-UA" u="sng" dirty="0" smtClean="0">
                <a:hlinkClick r:id="rId7"/>
              </a:rPr>
              <a:t>Франція</a:t>
            </a:r>
            <a:endParaRPr lang="ru-RU" dirty="0" smtClean="0"/>
          </a:p>
          <a:p>
            <a:pPr lvl="0"/>
            <a:r>
              <a:rPr lang="uk-UA" dirty="0" smtClean="0"/>
              <a:t>Жанр - біблійні і жанрові картини, портрети. </a:t>
            </a:r>
            <a:endParaRPr lang="ru-RU" dirty="0" smtClean="0"/>
          </a:p>
          <a:p>
            <a:pPr lvl="0"/>
            <a:r>
              <a:rPr lang="uk-UA" dirty="0" smtClean="0"/>
              <a:t>Навчання - майстерня Франсуа Пер'є, Париж, Рим</a:t>
            </a:r>
            <a:endParaRPr lang="ru-RU" dirty="0" smtClean="0"/>
          </a:p>
          <a:p>
            <a:pPr lvl="0"/>
            <a:r>
              <a:rPr lang="uk-UA" dirty="0" smtClean="0"/>
              <a:t>Напрямок - </a:t>
            </a:r>
            <a:r>
              <a:rPr lang="uk-UA" u="sng" dirty="0" smtClean="0">
                <a:hlinkClick r:id="rId8"/>
              </a:rPr>
              <a:t>бароко</a:t>
            </a:r>
            <a:r>
              <a:rPr lang="uk-UA" dirty="0" smtClean="0"/>
              <a:t>, </a:t>
            </a:r>
            <a:r>
              <a:rPr lang="uk-UA" u="sng" dirty="0" smtClean="0">
                <a:hlinkClick r:id="rId9"/>
              </a:rPr>
              <a:t>класицизм</a:t>
            </a:r>
            <a:endParaRPr lang="ru-RU" dirty="0" smtClean="0"/>
          </a:p>
          <a:p>
            <a:pPr lvl="0"/>
            <a:r>
              <a:rPr lang="uk-UA" dirty="0" smtClean="0"/>
              <a:t>Роки творчості - 1650 — 1679</a:t>
            </a:r>
            <a:endParaRPr lang="ru-RU" dirty="0" smtClean="0"/>
          </a:p>
          <a:p>
            <a:pPr lvl="0"/>
            <a:r>
              <a:rPr lang="uk-UA" dirty="0" smtClean="0"/>
              <a:t>Покровитель - </a:t>
            </a:r>
            <a:r>
              <a:rPr lang="uk-UA" u="sng" dirty="0" smtClean="0">
                <a:hlinkClick r:id="rId10"/>
              </a:rPr>
              <a:t>Ніколя Фуке</a:t>
            </a:r>
            <a:r>
              <a:rPr lang="uk-UA" dirty="0" smtClean="0"/>
              <a:t>, Кольбер, король Франції</a:t>
            </a:r>
            <a:endParaRPr lang="ru-RU" dirty="0" smtClean="0"/>
          </a:p>
          <a:p>
            <a:pPr lvl="0"/>
            <a:r>
              <a:rPr lang="uk-UA" dirty="0" smtClean="0"/>
              <a:t>Вплив на - Ноель Куапель, П'р Міньяр</a:t>
            </a:r>
            <a:endParaRPr lang="ru-RU" dirty="0" smtClean="0"/>
          </a:p>
          <a:p>
            <a:endParaRPr lang="ru-RU" dirty="0"/>
          </a:p>
        </p:txBody>
      </p:sp>
      <p:sp>
        <p:nvSpPr>
          <p:cNvPr id="3" name="Заголовок 2"/>
          <p:cNvSpPr>
            <a:spLocks noGrp="1"/>
          </p:cNvSpPr>
          <p:nvPr>
            <p:ph type="title"/>
          </p:nvPr>
        </p:nvSpPr>
        <p:spPr>
          <a:xfrm>
            <a:off x="457200" y="332656"/>
            <a:ext cx="8229600" cy="576064"/>
          </a:xfrm>
        </p:spPr>
        <p:txBody>
          <a:bodyPr>
            <a:normAutofit fontScale="90000"/>
          </a:bodyPr>
          <a:lstStyle/>
          <a:p>
            <a:r>
              <a:rPr lang="uk-UA" dirty="0" smtClean="0"/>
              <a:t/>
            </a:r>
            <a:br>
              <a:rPr lang="uk-UA" dirty="0" smtClean="0"/>
            </a:br>
            <a:r>
              <a:rPr lang="uk-UA" dirty="0" smtClean="0"/>
              <a:t>                   Шарль Лебрен</a:t>
            </a:r>
            <a:endParaRPr lang="ru-RU"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 calcmode="lin" valueType="num">
                                      <p:cBhvr additive="base">
                                        <p:cTn id="4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additive="base">
                                        <p:cTn id="4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 calcmode="lin" valueType="num">
                                      <p:cBhvr additive="base">
                                        <p:cTn id="5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 calcmode="lin" valueType="num">
                                      <p:cBhvr additive="base">
                                        <p:cTn id="5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13" end="13"/>
                                            </p:txEl>
                                          </p:spTgt>
                                        </p:tgtEl>
                                        <p:attrNameLst>
                                          <p:attrName>style.visibility</p:attrName>
                                        </p:attrNameLst>
                                      </p:cBhvr>
                                      <p:to>
                                        <p:strVal val="visible"/>
                                      </p:to>
                                    </p:set>
                                    <p:anim calcmode="lin" valueType="num">
                                      <p:cBhvr additive="base">
                                        <p:cTn id="61"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Admin\Desktop\Вікторія\загруженное.jpg"/>
          <p:cNvPicPr>
            <a:picLocks noGrp="1" noChangeAspect="1" noChangeArrowheads="1"/>
          </p:cNvPicPr>
          <p:nvPr>
            <p:ph idx="1"/>
          </p:nvPr>
        </p:nvPicPr>
        <p:blipFill>
          <a:blip r:embed="rId2" cstate="print"/>
          <a:srcRect/>
          <a:stretch>
            <a:fillRect/>
          </a:stretch>
        </p:blipFill>
        <p:spPr bwMode="auto">
          <a:xfrm>
            <a:off x="0" y="2492896"/>
            <a:ext cx="5220072" cy="4365104"/>
          </a:xfrm>
          <a:prstGeom prst="rect">
            <a:avLst/>
          </a:prstGeom>
          <a:noFill/>
        </p:spPr>
      </p:pic>
      <p:sp>
        <p:nvSpPr>
          <p:cNvPr id="3" name="Заголовок 2"/>
          <p:cNvSpPr>
            <a:spLocks noGrp="1"/>
          </p:cNvSpPr>
          <p:nvPr>
            <p:ph type="title"/>
          </p:nvPr>
        </p:nvSpPr>
        <p:spPr/>
        <p:txBody>
          <a:bodyPr/>
          <a:lstStyle/>
          <a:p>
            <a:r>
              <a:rPr lang="uk-UA" dirty="0" smtClean="0"/>
              <a:t>        Картини Шарля Лебрена</a:t>
            </a:r>
            <a:endParaRPr lang="ru-RU" dirty="0"/>
          </a:p>
        </p:txBody>
      </p:sp>
      <p:pic>
        <p:nvPicPr>
          <p:cNvPr id="5122" name="Picture 2" descr="C:\Users\Admin\Desktop\Вікторія\images.jpg"/>
          <p:cNvPicPr>
            <a:picLocks noChangeAspect="1" noChangeArrowheads="1"/>
          </p:cNvPicPr>
          <p:nvPr/>
        </p:nvPicPr>
        <p:blipFill>
          <a:blip r:embed="rId3" cstate="print"/>
          <a:srcRect/>
          <a:stretch>
            <a:fillRect/>
          </a:stretch>
        </p:blipFill>
        <p:spPr bwMode="auto">
          <a:xfrm>
            <a:off x="5220073" y="1483036"/>
            <a:ext cx="3923928" cy="5374964"/>
          </a:xfrm>
          <a:prstGeom prst="rect">
            <a:avLst/>
          </a:prstGeom>
          <a:noFill/>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1"/>
                                        </p:tgtEl>
                                        <p:attrNameLst>
                                          <p:attrName>style.visibility</p:attrName>
                                        </p:attrNameLst>
                                      </p:cBhvr>
                                      <p:to>
                                        <p:strVal val="visible"/>
                                      </p:to>
                                    </p:set>
                                    <p:anim calcmode="lin" valueType="num">
                                      <p:cBhvr additive="base">
                                        <p:cTn id="13" dur="500" fill="hold"/>
                                        <p:tgtEl>
                                          <p:spTgt spid="5121"/>
                                        </p:tgtEl>
                                        <p:attrNameLst>
                                          <p:attrName>ppt_x</p:attrName>
                                        </p:attrNameLst>
                                      </p:cBhvr>
                                      <p:tavLst>
                                        <p:tav tm="0">
                                          <p:val>
                                            <p:strVal val="#ppt_x"/>
                                          </p:val>
                                        </p:tav>
                                        <p:tav tm="100000">
                                          <p:val>
                                            <p:strVal val="#ppt_x"/>
                                          </p:val>
                                        </p:tav>
                                      </p:tavLst>
                                    </p:anim>
                                    <p:anim calcmode="lin" valueType="num">
                                      <p:cBhvr additive="base">
                                        <p:cTn id="14" dur="500" fill="hold"/>
                                        <p:tgtEl>
                                          <p:spTgt spid="51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500" fill="hold"/>
                                        <p:tgtEl>
                                          <p:spTgt spid="5122"/>
                                        </p:tgtEl>
                                        <p:attrNameLst>
                                          <p:attrName>ppt_x</p:attrName>
                                        </p:attrNameLst>
                                      </p:cBhvr>
                                      <p:tavLst>
                                        <p:tav tm="0">
                                          <p:val>
                                            <p:strVal val="#ppt_x"/>
                                          </p:val>
                                        </p:tav>
                                        <p:tav tm="100000">
                                          <p:val>
                                            <p:strVal val="#ppt_x"/>
                                          </p:val>
                                        </p:tav>
                                      </p:tavLst>
                                    </p:anim>
                                    <p:anim calcmode="lin" valueType="num">
                                      <p:cBhvr additive="base">
                                        <p:cTn id="20"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980728"/>
            <a:ext cx="8229600" cy="5115272"/>
          </a:xfrm>
        </p:spPr>
        <p:txBody>
          <a:bodyPr>
            <a:normAutofit fontScale="25000" lnSpcReduction="20000"/>
          </a:bodyPr>
          <a:lstStyle/>
          <a:p>
            <a:r>
              <a:rPr lang="uk-UA" dirty="0" smtClean="0"/>
              <a:t> </a:t>
            </a:r>
            <a:endParaRPr lang="ru-RU" dirty="0" smtClean="0"/>
          </a:p>
          <a:p>
            <a:r>
              <a:rPr lang="ru-RU" sz="9600" b="1" dirty="0" smtClean="0"/>
              <a:t>Ім'я при народженні</a:t>
            </a:r>
            <a:r>
              <a:rPr lang="ru-RU" sz="9600" dirty="0" smtClean="0"/>
              <a:t> - Sébastien Bourdon</a:t>
            </a:r>
          </a:p>
          <a:p>
            <a:r>
              <a:rPr lang="ru-RU" sz="9600" b="1" dirty="0" smtClean="0"/>
              <a:t>Дата народження</a:t>
            </a:r>
            <a:r>
              <a:rPr lang="ru-RU" sz="9600" dirty="0" smtClean="0"/>
              <a:t> - </a:t>
            </a:r>
            <a:r>
              <a:rPr lang="ru-RU" sz="9600" dirty="0" smtClean="0">
                <a:hlinkClick r:id="rId2" tooltip="2 лютого"/>
              </a:rPr>
              <a:t>2 лютого</a:t>
            </a:r>
            <a:r>
              <a:rPr lang="ru-RU" sz="9600" dirty="0" smtClean="0"/>
              <a:t> </a:t>
            </a:r>
            <a:r>
              <a:rPr lang="ru-RU" sz="9600" dirty="0" smtClean="0">
                <a:hlinkClick r:id="rId3" tooltip="1616"/>
              </a:rPr>
              <a:t>1616</a:t>
            </a:r>
            <a:endParaRPr lang="ru-RU" sz="9600" dirty="0" smtClean="0"/>
          </a:p>
          <a:p>
            <a:r>
              <a:rPr lang="ru-RU" sz="9600" b="1" dirty="0" smtClean="0"/>
              <a:t>Місце народження</a:t>
            </a:r>
            <a:r>
              <a:rPr lang="ru-RU" sz="9600" dirty="0" smtClean="0"/>
              <a:t> - </a:t>
            </a:r>
            <a:r>
              <a:rPr lang="ru-RU" sz="9600" dirty="0" smtClean="0">
                <a:hlinkClick r:id="rId4" tooltip="Монпельє"/>
              </a:rPr>
              <a:t>Монпельє</a:t>
            </a:r>
            <a:endParaRPr lang="ru-RU" sz="9600" dirty="0" smtClean="0"/>
          </a:p>
          <a:p>
            <a:r>
              <a:rPr lang="ru-RU" sz="9600" b="1" dirty="0" smtClean="0"/>
              <a:t>Дата смерті</a:t>
            </a:r>
            <a:r>
              <a:rPr lang="ru-RU" sz="9600" dirty="0" smtClean="0"/>
              <a:t> - </a:t>
            </a:r>
            <a:r>
              <a:rPr lang="ru-RU" sz="9600" dirty="0" smtClean="0">
                <a:hlinkClick r:id="rId5" tooltip="8 травня"/>
              </a:rPr>
              <a:t>8 травня</a:t>
            </a:r>
            <a:r>
              <a:rPr lang="ru-RU" sz="9600" dirty="0" smtClean="0"/>
              <a:t> </a:t>
            </a:r>
            <a:r>
              <a:rPr lang="ru-RU" sz="9600" dirty="0" smtClean="0">
                <a:hlinkClick r:id="rId6" tooltip="1671"/>
              </a:rPr>
              <a:t>1671</a:t>
            </a:r>
            <a:r>
              <a:rPr lang="ru-RU" sz="9600" dirty="0" smtClean="0"/>
              <a:t> (55 років)</a:t>
            </a:r>
          </a:p>
          <a:p>
            <a:r>
              <a:rPr lang="ru-RU" sz="9600" b="1" dirty="0" smtClean="0"/>
              <a:t>Місце смерті</a:t>
            </a:r>
            <a:r>
              <a:rPr lang="ru-RU" sz="9600" dirty="0" smtClean="0"/>
              <a:t> - </a:t>
            </a:r>
            <a:r>
              <a:rPr lang="ru-RU" sz="9600" dirty="0" smtClean="0">
                <a:hlinkClick r:id="rId7" tooltip="Париж"/>
              </a:rPr>
              <a:t>Париж</a:t>
            </a:r>
            <a:r>
              <a:rPr lang="ru-RU" sz="9600" dirty="0" smtClean="0"/>
              <a:t>, Сен-Жермен</a:t>
            </a:r>
          </a:p>
          <a:p>
            <a:r>
              <a:rPr lang="ru-RU" sz="9600" b="1" dirty="0" smtClean="0"/>
              <a:t>Національність</a:t>
            </a:r>
            <a:r>
              <a:rPr lang="ru-RU" sz="9600" dirty="0" smtClean="0"/>
              <a:t> - француз</a:t>
            </a:r>
          </a:p>
          <a:p>
            <a:r>
              <a:rPr lang="ru-RU" sz="9600" b="1" dirty="0" smtClean="0"/>
              <a:t>Громадянство</a:t>
            </a:r>
            <a:r>
              <a:rPr lang="ru-RU" sz="9600" dirty="0" smtClean="0"/>
              <a:t> - Франція</a:t>
            </a:r>
          </a:p>
          <a:p>
            <a:r>
              <a:rPr lang="ru-RU" sz="9600" b="1" dirty="0" smtClean="0"/>
              <a:t>Жанр</a:t>
            </a:r>
            <a:r>
              <a:rPr lang="ru-RU" sz="9600" dirty="0" smtClean="0"/>
              <a:t> - біблійні і жанрові картини, портрети, пейзажі, гравюри.</a:t>
            </a:r>
          </a:p>
          <a:p>
            <a:r>
              <a:rPr lang="ru-RU" sz="9600" b="1" dirty="0" smtClean="0"/>
              <a:t>Навчання</a:t>
            </a:r>
            <a:r>
              <a:rPr lang="ru-RU" sz="9600" dirty="0" smtClean="0"/>
              <a:t> - Париж,Рим</a:t>
            </a:r>
          </a:p>
          <a:p>
            <a:r>
              <a:rPr lang="ru-RU" sz="9600" b="1" dirty="0" smtClean="0"/>
              <a:t>Напрямок</a:t>
            </a:r>
            <a:r>
              <a:rPr lang="ru-RU" sz="9600" dirty="0" smtClean="0"/>
              <a:t> - </a:t>
            </a:r>
            <a:r>
              <a:rPr lang="ru-RU" sz="9600" dirty="0" smtClean="0">
                <a:hlinkClick r:id="rId8" tooltip="Бароко"/>
              </a:rPr>
              <a:t>бароко</a:t>
            </a:r>
            <a:r>
              <a:rPr lang="ru-RU" sz="9600" dirty="0" smtClean="0"/>
              <a:t> , </a:t>
            </a:r>
            <a:r>
              <a:rPr lang="ru-RU" sz="9600" dirty="0" smtClean="0">
                <a:hlinkClick r:id="rId9" tooltip="Реалізм"/>
              </a:rPr>
              <a:t>реалізм</a:t>
            </a:r>
            <a:endParaRPr lang="ru-RU" sz="9600" dirty="0" smtClean="0"/>
          </a:p>
          <a:p>
            <a:r>
              <a:rPr lang="ru-RU" sz="9600" b="1" dirty="0" smtClean="0"/>
              <a:t>Роки творчості</a:t>
            </a:r>
            <a:r>
              <a:rPr lang="ru-RU" sz="9600" dirty="0" smtClean="0"/>
              <a:t> - 1630 — 1670</a:t>
            </a:r>
          </a:p>
          <a:p>
            <a:r>
              <a:rPr lang="ru-RU" sz="9600" b="1" dirty="0" smtClean="0"/>
              <a:t>Покровитель</a:t>
            </a:r>
            <a:r>
              <a:rPr lang="ru-RU" sz="9600" dirty="0" smtClean="0"/>
              <a:t> - </a:t>
            </a:r>
            <a:r>
              <a:rPr lang="ru-RU" sz="9600" dirty="0" smtClean="0">
                <a:hlinkClick r:id="rId10" tooltip="Христина Шведська"/>
              </a:rPr>
              <a:t>Христина Шведська</a:t>
            </a:r>
            <a:endParaRPr lang="ru-RU" sz="9600" dirty="0" smtClean="0"/>
          </a:p>
          <a:p>
            <a:r>
              <a:rPr lang="ru-RU" sz="9600" b="1" dirty="0" smtClean="0"/>
              <a:t>Вплив</a:t>
            </a:r>
            <a:r>
              <a:rPr lang="ru-RU" sz="9600" dirty="0" smtClean="0"/>
              <a:t> на - Ніколя Пуссен</a:t>
            </a:r>
          </a:p>
          <a:p>
            <a:endParaRPr lang="ru-RU" sz="7400" dirty="0"/>
          </a:p>
        </p:txBody>
      </p:sp>
      <p:sp>
        <p:nvSpPr>
          <p:cNvPr id="3" name="Заголовок 2"/>
          <p:cNvSpPr>
            <a:spLocks noGrp="1"/>
          </p:cNvSpPr>
          <p:nvPr>
            <p:ph type="title"/>
          </p:nvPr>
        </p:nvSpPr>
        <p:spPr>
          <a:xfrm>
            <a:off x="395536" y="188640"/>
            <a:ext cx="8229600" cy="792088"/>
          </a:xfrm>
        </p:spPr>
        <p:txBody>
          <a:bodyPr>
            <a:normAutofit fontScale="90000"/>
          </a:bodyPr>
          <a:lstStyle/>
          <a:p>
            <a:r>
              <a:rPr lang="uk-UA" dirty="0" smtClean="0"/>
              <a:t/>
            </a:r>
            <a:br>
              <a:rPr lang="uk-UA" dirty="0" smtClean="0"/>
            </a:br>
            <a:endParaRPr lang="ru-RU" dirty="0"/>
          </a:p>
        </p:txBody>
      </p:sp>
      <p:sp>
        <p:nvSpPr>
          <p:cNvPr id="4" name="Прямоугольник 3"/>
          <p:cNvSpPr/>
          <p:nvPr/>
        </p:nvSpPr>
        <p:spPr>
          <a:xfrm>
            <a:off x="467544" y="188640"/>
            <a:ext cx="8424936" cy="584775"/>
          </a:xfrm>
          <a:prstGeom prst="rect">
            <a:avLst/>
          </a:prstGeom>
        </p:spPr>
        <p:txBody>
          <a:bodyPr wrap="square">
            <a:spAutoFit/>
          </a:bodyPr>
          <a:lstStyle/>
          <a:p>
            <a:r>
              <a:rPr lang="uk-UA" dirty="0" smtClean="0"/>
              <a:t>                                      </a:t>
            </a:r>
            <a:r>
              <a:rPr lang="uk-UA" sz="3200" dirty="0" smtClean="0"/>
              <a:t>Себастьян Бурдон</a:t>
            </a:r>
            <a:endParaRPr lang="ru-RU" sz="3200"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000"/>
                                        <p:tgtEl>
                                          <p:spTgt spid="2">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2000"/>
                                        <p:tgtEl>
                                          <p:spTgt spid="2">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2000"/>
                                        <p:tgtEl>
                                          <p:spTgt spid="2">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2000"/>
                                        <p:tgtEl>
                                          <p:spTgt spid="2">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2000"/>
                                        <p:tgtEl>
                                          <p:spTgt spid="2">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2000"/>
                                        <p:tgtEl>
                                          <p:spTgt spid="2">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2000"/>
                                        <p:tgtEl>
                                          <p:spTgt spid="2">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fade">
                                      <p:cBhvr>
                                        <p:cTn id="36" dur="2000"/>
                                        <p:tgtEl>
                                          <p:spTgt spid="2">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fade">
                                      <p:cBhvr>
                                        <p:cTn id="39" dur="2000"/>
                                        <p:tgtEl>
                                          <p:spTgt spid="2">
                                            <p:txEl>
                                              <p:pRg st="9" end="9"/>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2000"/>
                                        <p:tgtEl>
                                          <p:spTgt spid="2">
                                            <p:txEl>
                                              <p:pRg st="10" end="1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Effect transition="in" filter="fade">
                                      <p:cBhvr>
                                        <p:cTn id="45" dur="2000"/>
                                        <p:tgtEl>
                                          <p:spTgt spid="2">
                                            <p:txEl>
                                              <p:pRg st="11" end="11"/>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
                                            <p:txEl>
                                              <p:pRg st="12" end="12"/>
                                            </p:txEl>
                                          </p:spTgt>
                                        </p:tgtEl>
                                        <p:attrNameLst>
                                          <p:attrName>style.visibility</p:attrName>
                                        </p:attrNameLst>
                                      </p:cBhvr>
                                      <p:to>
                                        <p:strVal val="visible"/>
                                      </p:to>
                                    </p:set>
                                    <p:animEffect transition="in" filter="fade">
                                      <p:cBhvr>
                                        <p:cTn id="48" dur="2000"/>
                                        <p:tgtEl>
                                          <p:spTgt spid="2">
                                            <p:txEl>
                                              <p:pRg st="12" end="12"/>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animEffect transition="in" filter="fade">
                                      <p:cBhvr>
                                        <p:cTn id="51" dur="20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Swedish_queen_Drottning_Kristina_portrait_by_Sébastien_Bourdon_stor.jpg"/>
          <p:cNvPicPr>
            <a:picLocks noGrp="1" noChangeAspect="1"/>
          </p:cNvPicPr>
          <p:nvPr>
            <p:ph idx="1"/>
          </p:nvPr>
        </p:nvPicPr>
        <p:blipFill>
          <a:blip r:embed="rId2" cstate="print"/>
          <a:stretch>
            <a:fillRect/>
          </a:stretch>
        </p:blipFill>
        <p:spPr>
          <a:xfrm>
            <a:off x="0" y="1863958"/>
            <a:ext cx="3779912" cy="4994042"/>
          </a:xfrm>
        </p:spPr>
      </p:pic>
      <p:sp>
        <p:nvSpPr>
          <p:cNvPr id="3" name="Заголовок 2"/>
          <p:cNvSpPr>
            <a:spLocks noGrp="1"/>
          </p:cNvSpPr>
          <p:nvPr>
            <p:ph type="title"/>
          </p:nvPr>
        </p:nvSpPr>
        <p:spPr>
          <a:xfrm>
            <a:off x="457200" y="152400"/>
            <a:ext cx="8229600" cy="900336"/>
          </a:xfrm>
        </p:spPr>
        <p:txBody>
          <a:bodyPr/>
          <a:lstStyle/>
          <a:p>
            <a:r>
              <a:rPr lang="uk-UA" dirty="0" smtClean="0"/>
              <a:t>    Картини Себастьяна Бурдона</a:t>
            </a:r>
            <a:endParaRPr lang="ru-RU" dirty="0"/>
          </a:p>
        </p:txBody>
      </p:sp>
      <p:pic>
        <p:nvPicPr>
          <p:cNvPr id="2050" name="Picture 2" descr="C:\Users\Admin\Desktop\Вікторія\Upphittandet_av_Moses,_målning_av_Sébastien_Bourdon_(ca_1650).jpg"/>
          <p:cNvPicPr>
            <a:picLocks noChangeAspect="1" noChangeArrowheads="1"/>
          </p:cNvPicPr>
          <p:nvPr/>
        </p:nvPicPr>
        <p:blipFill>
          <a:blip r:embed="rId3" cstate="print"/>
          <a:srcRect/>
          <a:stretch>
            <a:fillRect/>
          </a:stretch>
        </p:blipFill>
        <p:spPr bwMode="auto">
          <a:xfrm>
            <a:off x="3779912" y="2969568"/>
            <a:ext cx="5364088" cy="3888432"/>
          </a:xfrm>
          <a:prstGeom prst="rect">
            <a:avLst/>
          </a:prstGeom>
          <a:noFill/>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1000"/>
                                        <p:tgtEl>
                                          <p:spTgt spid="2050"/>
                                        </p:tgtEl>
                                      </p:cBhvr>
                                    </p:animEffect>
                                    <p:anim calcmode="lin" valueType="num">
                                      <p:cBhvr>
                                        <p:cTn id="21" dur="1000" fill="hold"/>
                                        <p:tgtEl>
                                          <p:spTgt spid="2050"/>
                                        </p:tgtEl>
                                        <p:attrNameLst>
                                          <p:attrName>ppt_x</p:attrName>
                                        </p:attrNameLst>
                                      </p:cBhvr>
                                      <p:tavLst>
                                        <p:tav tm="0">
                                          <p:val>
                                            <p:strVal val="#ppt_x"/>
                                          </p:val>
                                        </p:tav>
                                        <p:tav tm="100000">
                                          <p:val>
                                            <p:strVal val="#ppt_x"/>
                                          </p:val>
                                        </p:tav>
                                      </p:tavLst>
                                    </p:anim>
                                    <p:anim calcmode="lin" valueType="num">
                                      <p:cBhvr>
                                        <p:cTn id="2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196752"/>
            <a:ext cx="8229600" cy="5328592"/>
          </a:xfrm>
        </p:spPr>
        <p:txBody>
          <a:bodyPr>
            <a:normAutofit/>
          </a:bodyPr>
          <a:lstStyle/>
          <a:p>
            <a:r>
              <a:rPr lang="ru-RU" b="1" dirty="0" smtClean="0"/>
              <a:t> Ім'я при народженні</a:t>
            </a:r>
            <a:r>
              <a:rPr lang="ru-RU" dirty="0" smtClean="0"/>
              <a:t> - Клод Желлє</a:t>
            </a:r>
          </a:p>
          <a:p>
            <a:pPr fontAlgn="t"/>
            <a:r>
              <a:rPr lang="ru-RU" b="1" dirty="0" smtClean="0"/>
              <a:t>Дата народження</a:t>
            </a:r>
            <a:r>
              <a:rPr lang="ru-RU" dirty="0" smtClean="0"/>
              <a:t> - </a:t>
            </a:r>
            <a:r>
              <a:rPr lang="ru-RU" u="sng" dirty="0" smtClean="0">
                <a:hlinkClick r:id="rId2"/>
              </a:rPr>
              <a:t>1600</a:t>
            </a:r>
            <a:endParaRPr lang="ru-RU" dirty="0" smtClean="0"/>
          </a:p>
          <a:p>
            <a:pPr fontAlgn="t"/>
            <a:r>
              <a:rPr lang="ru-RU" b="1" dirty="0" smtClean="0"/>
              <a:t>Місце народження</a:t>
            </a:r>
            <a:r>
              <a:rPr lang="ru-RU" dirty="0" smtClean="0"/>
              <a:t> -</a:t>
            </a:r>
            <a:r>
              <a:rPr lang="ru-RU" u="sng" dirty="0" smtClean="0">
                <a:hlinkClick r:id="rId3"/>
              </a:rPr>
              <a:t>Лотарінгія</a:t>
            </a:r>
            <a:endParaRPr lang="ru-RU" dirty="0" smtClean="0"/>
          </a:p>
          <a:p>
            <a:pPr fontAlgn="t"/>
            <a:r>
              <a:rPr lang="ru-RU" b="1" dirty="0" smtClean="0"/>
              <a:t>Дата смерті</a:t>
            </a:r>
            <a:r>
              <a:rPr lang="ru-RU" dirty="0" smtClean="0"/>
              <a:t> - </a:t>
            </a:r>
            <a:r>
              <a:rPr lang="ru-RU" u="sng" dirty="0" smtClean="0">
                <a:hlinkClick r:id="rId4"/>
              </a:rPr>
              <a:t>23 листопада</a:t>
            </a:r>
            <a:r>
              <a:rPr lang="ru-RU" dirty="0" smtClean="0"/>
              <a:t> </a:t>
            </a:r>
            <a:r>
              <a:rPr lang="ru-RU" u="sng" dirty="0" smtClean="0">
                <a:hlinkClick r:id="rId5"/>
              </a:rPr>
              <a:t>1682</a:t>
            </a:r>
            <a:endParaRPr lang="ru-RU" dirty="0" smtClean="0"/>
          </a:p>
          <a:p>
            <a:pPr fontAlgn="t"/>
            <a:r>
              <a:rPr lang="ru-RU" b="1" dirty="0" smtClean="0"/>
              <a:t>Місце смерті</a:t>
            </a:r>
            <a:r>
              <a:rPr lang="ru-RU" dirty="0" smtClean="0"/>
              <a:t> - </a:t>
            </a:r>
            <a:r>
              <a:rPr lang="ru-RU" u="sng" dirty="0" smtClean="0">
                <a:hlinkClick r:id="rId6"/>
              </a:rPr>
              <a:t>Рим</a:t>
            </a:r>
            <a:endParaRPr lang="ru-RU" dirty="0" smtClean="0"/>
          </a:p>
          <a:p>
            <a:pPr fontAlgn="t"/>
            <a:r>
              <a:rPr lang="ru-RU" b="1" dirty="0" smtClean="0"/>
              <a:t>Національність</a:t>
            </a:r>
            <a:r>
              <a:rPr lang="ru-RU" dirty="0" smtClean="0"/>
              <a:t> - француз</a:t>
            </a:r>
          </a:p>
          <a:p>
            <a:pPr fontAlgn="t"/>
            <a:r>
              <a:rPr lang="ru-RU" b="1" dirty="0" smtClean="0"/>
              <a:t>Напрямок</a:t>
            </a:r>
            <a:r>
              <a:rPr lang="ru-RU" dirty="0" smtClean="0"/>
              <a:t> - бароко і класицизм</a:t>
            </a:r>
          </a:p>
          <a:p>
            <a:pPr fontAlgn="t"/>
            <a:r>
              <a:rPr lang="ru-RU" b="1" dirty="0" smtClean="0"/>
              <a:t>Вплив на</a:t>
            </a:r>
            <a:r>
              <a:rPr lang="ru-RU" dirty="0" smtClean="0"/>
              <a:t> - Вільям Тернер</a:t>
            </a:r>
            <a:endParaRPr lang="ru-RU" dirty="0" smtClean="0">
              <a:latin typeface="Arial" pitchFamily="34" charset="0"/>
              <a:cs typeface="Arial" pitchFamily="34" charset="0"/>
            </a:endParaRPr>
          </a:p>
          <a:p>
            <a:r>
              <a:rPr lang="uk-UA" b="1" dirty="0" smtClean="0"/>
              <a:t>Роки творчості - </a:t>
            </a:r>
            <a:r>
              <a:rPr lang="uk-UA" dirty="0" smtClean="0">
                <a:solidFill>
                  <a:srgbClr val="0B0080"/>
                </a:solidFill>
                <a:latin typeface="Arial" pitchFamily="34" charset="0"/>
                <a:ea typeface="Times New Roman" pitchFamily="18" charset="0"/>
                <a:cs typeface="Arial" pitchFamily="34" charset="0"/>
                <a:hlinkClick r:id="rId7" tooltip="17 століття"/>
              </a:rPr>
              <a:t>17 століття</a:t>
            </a:r>
            <a:endParaRPr lang="uk-UA" dirty="0" smtClean="0">
              <a:solidFill>
                <a:srgbClr val="0B0080"/>
              </a:solidFill>
              <a:latin typeface="Arial" pitchFamily="34" charset="0"/>
              <a:ea typeface="Times New Roman" pitchFamily="18" charset="0"/>
              <a:cs typeface="Arial" pitchFamily="34" charset="0"/>
            </a:endParaRPr>
          </a:p>
          <a:p>
            <a:r>
              <a:rPr lang="uk-UA" b="1" dirty="0" smtClean="0"/>
              <a:t>Робив</a:t>
            </a:r>
            <a:r>
              <a:rPr lang="uk-UA" dirty="0" smtClean="0"/>
              <a:t> - офорти</a:t>
            </a:r>
            <a:endParaRPr lang="ru-RU" dirty="0"/>
          </a:p>
        </p:txBody>
      </p:sp>
      <p:sp>
        <p:nvSpPr>
          <p:cNvPr id="3" name="Заголовок 2"/>
          <p:cNvSpPr>
            <a:spLocks noGrp="1"/>
          </p:cNvSpPr>
          <p:nvPr>
            <p:ph type="title"/>
          </p:nvPr>
        </p:nvSpPr>
        <p:spPr>
          <a:xfrm>
            <a:off x="457200" y="152400"/>
            <a:ext cx="8229600" cy="828328"/>
          </a:xfrm>
        </p:spPr>
        <p:txBody>
          <a:bodyPr/>
          <a:lstStyle/>
          <a:p>
            <a:r>
              <a:rPr lang="uk-UA" dirty="0" smtClean="0"/>
              <a:t>              Клод  Лоррен</a:t>
            </a:r>
            <a:endParaRPr lang="ru-RU"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 calcmode="lin" valueType="num">
                                      <p:cBhvr additive="base">
                                        <p:cTn id="3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 calcmode="lin" valueType="num">
                                      <p:cBhvr additive="base">
                                        <p:cTn id="40"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 calcmode="lin" valueType="num">
                                      <p:cBhvr additive="base">
                                        <p:cTn id="44"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 calcmode="lin" valueType="num">
                                      <p:cBhvr additive="base">
                                        <p:cTn id="48"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dmin\Desktop\Вікторія\Фотографії\'Pastoral_Landscape',_oil_on_canvas_painting_by_Claude_Lorrain.jpg"/>
          <p:cNvPicPr>
            <a:picLocks noGrp="1" noChangeAspect="1" noChangeArrowheads="1"/>
          </p:cNvPicPr>
          <p:nvPr>
            <p:ph idx="1"/>
          </p:nvPr>
        </p:nvPicPr>
        <p:blipFill>
          <a:blip r:embed="rId2" cstate="print"/>
          <a:srcRect/>
          <a:stretch>
            <a:fillRect/>
          </a:stretch>
        </p:blipFill>
        <p:spPr bwMode="auto">
          <a:xfrm>
            <a:off x="4391472" y="0"/>
            <a:ext cx="4752528" cy="3660146"/>
          </a:xfrm>
          <a:prstGeom prst="rect">
            <a:avLst/>
          </a:prstGeom>
          <a:noFill/>
        </p:spPr>
      </p:pic>
      <p:sp>
        <p:nvSpPr>
          <p:cNvPr id="3" name="Заголовок 2"/>
          <p:cNvSpPr>
            <a:spLocks noGrp="1"/>
          </p:cNvSpPr>
          <p:nvPr>
            <p:ph type="title"/>
          </p:nvPr>
        </p:nvSpPr>
        <p:spPr>
          <a:xfrm>
            <a:off x="457200" y="152400"/>
            <a:ext cx="8229600" cy="2412504"/>
          </a:xfrm>
        </p:spPr>
        <p:txBody>
          <a:bodyPr>
            <a:normAutofit/>
          </a:bodyPr>
          <a:lstStyle/>
          <a:p>
            <a:r>
              <a:rPr lang="uk-UA" dirty="0" smtClean="0"/>
              <a:t>Картини </a:t>
            </a:r>
            <a:br>
              <a:rPr lang="uk-UA" dirty="0" smtClean="0"/>
            </a:br>
            <a:r>
              <a:rPr lang="uk-UA" dirty="0" smtClean="0"/>
              <a:t/>
            </a:r>
            <a:br>
              <a:rPr lang="uk-UA" dirty="0" smtClean="0"/>
            </a:br>
            <a:r>
              <a:rPr lang="uk-UA" dirty="0" smtClean="0"/>
              <a:t>Клода Лоррена</a:t>
            </a:r>
            <a:endParaRPr lang="ru-RU" dirty="0"/>
          </a:p>
        </p:txBody>
      </p:sp>
      <p:pic>
        <p:nvPicPr>
          <p:cNvPr id="21507" name="Picture 3" descr="C:\Users\Admin\Desktop\Вікторія\Фотографії\800px-A_view_of_the_Roman_Campagna_from_Tivoli,_evening_(1644-5);_Claude_Gellée,_called_Le_Lorrain.jpg"/>
          <p:cNvPicPr>
            <a:picLocks noChangeAspect="1" noChangeArrowheads="1"/>
          </p:cNvPicPr>
          <p:nvPr/>
        </p:nvPicPr>
        <p:blipFill>
          <a:blip r:embed="rId3" cstate="print"/>
          <a:srcRect/>
          <a:stretch>
            <a:fillRect/>
          </a:stretch>
        </p:blipFill>
        <p:spPr bwMode="auto">
          <a:xfrm>
            <a:off x="4355976" y="3629256"/>
            <a:ext cx="4788024" cy="3228744"/>
          </a:xfrm>
          <a:prstGeom prst="rect">
            <a:avLst/>
          </a:prstGeom>
          <a:noFill/>
        </p:spPr>
      </p:pic>
      <p:pic>
        <p:nvPicPr>
          <p:cNvPr id="21508" name="Picture 4" descr="C:\Users\Admin\Desktop\Вікторія\Фотографії\Ascanius_Shooting_the_Stag_of_Sylvia_1682_Claude_Lorrain.jpg"/>
          <p:cNvPicPr>
            <a:picLocks noChangeAspect="1" noChangeArrowheads="1"/>
          </p:cNvPicPr>
          <p:nvPr/>
        </p:nvPicPr>
        <p:blipFill>
          <a:blip r:embed="rId4" cstate="print"/>
          <a:srcRect/>
          <a:stretch>
            <a:fillRect/>
          </a:stretch>
        </p:blipFill>
        <p:spPr bwMode="auto">
          <a:xfrm>
            <a:off x="0" y="3645024"/>
            <a:ext cx="4355976" cy="3212976"/>
          </a:xfrm>
          <a:prstGeom prst="rect">
            <a:avLst/>
          </a:prstGeom>
          <a:noFill/>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fade">
                                      <p:cBhvr>
                                        <p:cTn id="12" dur="1000"/>
                                        <p:tgtEl>
                                          <p:spTgt spid="21506"/>
                                        </p:tgtEl>
                                      </p:cBhvr>
                                    </p:animEffect>
                                    <p:anim calcmode="lin" valueType="num">
                                      <p:cBhvr>
                                        <p:cTn id="13" dur="1000" fill="hold"/>
                                        <p:tgtEl>
                                          <p:spTgt spid="21506"/>
                                        </p:tgtEl>
                                        <p:attrNameLst>
                                          <p:attrName>ppt_x</p:attrName>
                                        </p:attrNameLst>
                                      </p:cBhvr>
                                      <p:tavLst>
                                        <p:tav tm="0">
                                          <p:val>
                                            <p:strVal val="#ppt_x"/>
                                          </p:val>
                                        </p:tav>
                                        <p:tav tm="100000">
                                          <p:val>
                                            <p:strVal val="#ppt_x"/>
                                          </p:val>
                                        </p:tav>
                                      </p:tavLst>
                                    </p:anim>
                                    <p:anim calcmode="lin" valueType="num">
                                      <p:cBhvr>
                                        <p:cTn id="14" dur="1000" fill="hold"/>
                                        <p:tgtEl>
                                          <p:spTgt spid="2150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1508"/>
                                        </p:tgtEl>
                                        <p:attrNameLst>
                                          <p:attrName>style.visibility</p:attrName>
                                        </p:attrNameLst>
                                      </p:cBhvr>
                                      <p:to>
                                        <p:strVal val="visible"/>
                                      </p:to>
                                    </p:set>
                                    <p:animEffect transition="in" filter="fade">
                                      <p:cBhvr>
                                        <p:cTn id="19" dur="1000"/>
                                        <p:tgtEl>
                                          <p:spTgt spid="21508"/>
                                        </p:tgtEl>
                                      </p:cBhvr>
                                    </p:animEffect>
                                    <p:anim calcmode="lin" valueType="num">
                                      <p:cBhvr>
                                        <p:cTn id="20" dur="1000" fill="hold"/>
                                        <p:tgtEl>
                                          <p:spTgt spid="21508"/>
                                        </p:tgtEl>
                                        <p:attrNameLst>
                                          <p:attrName>ppt_x</p:attrName>
                                        </p:attrNameLst>
                                      </p:cBhvr>
                                      <p:tavLst>
                                        <p:tav tm="0">
                                          <p:val>
                                            <p:strVal val="#ppt_x"/>
                                          </p:val>
                                        </p:tav>
                                        <p:tav tm="100000">
                                          <p:val>
                                            <p:strVal val="#ppt_x"/>
                                          </p:val>
                                        </p:tav>
                                      </p:tavLst>
                                    </p:anim>
                                    <p:anim calcmode="lin" valueType="num">
                                      <p:cBhvr>
                                        <p:cTn id="21" dur="1000" fill="hold"/>
                                        <p:tgtEl>
                                          <p:spTgt spid="2150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1507"/>
                                        </p:tgtEl>
                                        <p:attrNameLst>
                                          <p:attrName>style.visibility</p:attrName>
                                        </p:attrNameLst>
                                      </p:cBhvr>
                                      <p:to>
                                        <p:strVal val="visible"/>
                                      </p:to>
                                    </p:set>
                                    <p:animEffect transition="in" filter="fade">
                                      <p:cBhvr>
                                        <p:cTn id="26" dur="1000"/>
                                        <p:tgtEl>
                                          <p:spTgt spid="21507"/>
                                        </p:tgtEl>
                                      </p:cBhvr>
                                    </p:animEffect>
                                    <p:anim calcmode="lin" valueType="num">
                                      <p:cBhvr>
                                        <p:cTn id="27" dur="1000" fill="hold"/>
                                        <p:tgtEl>
                                          <p:spTgt spid="21507"/>
                                        </p:tgtEl>
                                        <p:attrNameLst>
                                          <p:attrName>ppt_x</p:attrName>
                                        </p:attrNameLst>
                                      </p:cBhvr>
                                      <p:tavLst>
                                        <p:tav tm="0">
                                          <p:val>
                                            <p:strVal val="#ppt_x"/>
                                          </p:val>
                                        </p:tav>
                                        <p:tav tm="100000">
                                          <p:val>
                                            <p:strVal val="#ppt_x"/>
                                          </p:val>
                                        </p:tav>
                                      </p:tavLst>
                                    </p:anim>
                                    <p:anim calcmode="lin" valueType="num">
                                      <p:cBhvr>
                                        <p:cTn id="28" dur="1000" fill="hold"/>
                                        <p:tgtEl>
                                          <p:spTgt spid="215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TotalTime>
  <Words>719</Words>
  <Application>Microsoft Office PowerPoint</Application>
  <PresentationFormat>Экран (4:3)</PresentationFormat>
  <Paragraphs>154</Paragraphs>
  <Slides>35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Бумажная</vt:lpstr>
      <vt:lpstr>”Французький живопис”</vt:lpstr>
      <vt:lpstr>           Абсолютна монархія</vt:lpstr>
      <vt:lpstr>      Найвидатніші  художники  Франції                                            17 століття</vt:lpstr>
      <vt:lpstr>                    Шарль Лебрен</vt:lpstr>
      <vt:lpstr>        Картини Шарля Лебрена</vt:lpstr>
      <vt:lpstr> </vt:lpstr>
      <vt:lpstr>    Картини Себастьяна Бурдона</vt:lpstr>
      <vt:lpstr>              Клод  Лоррен</vt:lpstr>
      <vt:lpstr>Картини   Клода Лоррена</vt:lpstr>
      <vt:lpstr>   Сценічне мистецтво Франції</vt:lpstr>
      <vt:lpstr>                  Комеді Франсез</vt:lpstr>
      <vt:lpstr>             Театр в наші дні</vt:lpstr>
      <vt:lpstr>Французький живопис. 17 століття.          Картини різних художників.</vt:lpstr>
      <vt:lpstr>Архітектурне мистецтво Франції</vt:lpstr>
      <vt:lpstr>Архітектурний напрямок - барокко</vt:lpstr>
      <vt:lpstr>       Найвпливовіші  архітектори                                                             Франції</vt:lpstr>
      <vt:lpstr>             Франсуа Мансар</vt:lpstr>
      <vt:lpstr>     Шедеври Франсуа Мансара</vt:lpstr>
      <vt:lpstr>                   Луї Лево</vt:lpstr>
      <vt:lpstr>           Шедеври  Луї  Лево</vt:lpstr>
      <vt:lpstr>              Жуль Мансар</vt:lpstr>
      <vt:lpstr>Шедеври      Жуля   Мансара</vt:lpstr>
      <vt:lpstr>Архітектурне мистецтво Франції </vt:lpstr>
      <vt:lpstr>           Література  Франції</vt:lpstr>
      <vt:lpstr> </vt:lpstr>
      <vt:lpstr>       Видатні  літературні  діячі                        Франції</vt:lpstr>
      <vt:lpstr>                  П'єр Корнель </vt:lpstr>
      <vt:lpstr>Слайд 28</vt:lpstr>
      <vt:lpstr>               Теофіль  де  Віо</vt:lpstr>
      <vt:lpstr>                           Теофіль                                 де                                 Віо                         </vt:lpstr>
      <vt:lpstr>         Франсуа де Малерб</vt:lpstr>
      <vt:lpstr>                          </vt:lpstr>
      <vt:lpstr>Слайд 33</vt:lpstr>
      <vt:lpstr>Слайд 34</vt:lpstr>
      <vt:lpstr>Слайд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”Французький живопис”</dc:title>
  <dc:creator>Admin</dc:creator>
  <cp:lastModifiedBy>Admin</cp:lastModifiedBy>
  <cp:revision>41</cp:revision>
  <dcterms:created xsi:type="dcterms:W3CDTF">2013-10-07T18:49:49Z</dcterms:created>
  <dcterms:modified xsi:type="dcterms:W3CDTF">2014-02-25T14:16:16Z</dcterms:modified>
</cp:coreProperties>
</file>