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2" r:id="rId2"/>
    <p:sldId id="256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0504-BC63-4F8B-9833-0B2C34ED2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323850" y="4286256"/>
            <a:ext cx="8820150" cy="8715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В </a:t>
            </a:r>
            <a:r>
              <a:rPr lang="ru-RU" sz="4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космічному</a:t>
            </a:r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 </a:t>
            </a:r>
            <a:r>
              <a:rPr lang="ru-RU" sz="4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просторі</a:t>
            </a:r>
            <a:endParaRPr lang="ru-RU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Georgi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6549" y="428604"/>
            <a:ext cx="8717451" cy="1862048"/>
          </a:xfrm>
          <a:prstGeom prst="rect">
            <a:avLst/>
          </a:prstGeom>
        </p:spPr>
        <p:txBody>
          <a:bodyPr wrap="none">
            <a:prstTxWarp prst="textDeflateBottom">
              <a:avLst>
                <a:gd name="adj" fmla="val 60417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>
              <a:defRPr/>
            </a:pPr>
            <a:r>
              <a:rPr lang="ru-RU" sz="115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Чорні</a:t>
            </a:r>
            <a:r>
              <a:rPr lang="ru-RU" sz="115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ru-RU" sz="115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діри</a:t>
            </a:r>
            <a:endParaRPr lang="ru-RU" sz="115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643050"/>
            <a:ext cx="3808570" cy="2852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naystrashnsh-rech-v-kosmos_5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5214950"/>
            <a:ext cx="2645950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the_milky_way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334000"/>
            <a:ext cx="2286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22320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деяких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випадках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вдається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обороту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зірки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навколо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невидимого партнера і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відстань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невидимки,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дозволяє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розрахувати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приховану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масу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8440" name="Picture 8" descr="_ae_9_13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2708275"/>
            <a:ext cx="4116387" cy="3960813"/>
          </a:xfrm>
          <a:noFill/>
        </p:spPr>
      </p:pic>
      <p:pic>
        <p:nvPicPr>
          <p:cNvPr id="18443" name="Picture 11" descr="130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460875" y="2852738"/>
            <a:ext cx="4575175" cy="3602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1" name="Picture 11" descr="09-010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9"/>
          <p:cNvSpPr>
            <a:spLocks noGrp="1" noChangeArrowheads="1"/>
          </p:cNvSpPr>
          <p:nvPr>
            <p:ph type="title"/>
          </p:nvPr>
        </p:nvSpPr>
        <p:spPr>
          <a:xfrm>
            <a:off x="250825" y="3141663"/>
            <a:ext cx="4968875" cy="3455987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З незрозумілих поки причин, загасаюча зірка трансформується в наднову перш, ніж вибухнути.</a:t>
            </a:r>
            <a:endParaRPr lang="ru-RU" sz="4000" smtClean="0">
              <a:solidFill>
                <a:schemeClr val="bg1"/>
              </a:solidFill>
            </a:endParaRPr>
          </a:p>
        </p:txBody>
      </p:sp>
      <p:pic>
        <p:nvPicPr>
          <p:cNvPr id="13314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3316" name="Picture 8" descr="news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476250"/>
            <a:ext cx="2736850" cy="2663825"/>
          </a:xfrm>
          <a:noFill/>
        </p:spPr>
      </p:pic>
      <p:pic>
        <p:nvPicPr>
          <p:cNvPr id="13317" name="Picture 11" descr="76024129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651500" y="1557338"/>
            <a:ext cx="3348038" cy="40655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"/>
          <p:cNvSpPr>
            <a:spLocks noGrp="1" noChangeArrowheads="1"/>
          </p:cNvSpPr>
          <p:nvPr>
            <p:ph type="title"/>
          </p:nvPr>
        </p:nvSpPr>
        <p:spPr>
          <a:xfrm>
            <a:off x="4643438" y="274638"/>
            <a:ext cx="4043362" cy="27225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Вплив чорної діри на всесвіт</a:t>
            </a:r>
          </a:p>
        </p:txBody>
      </p:sp>
      <p:pic>
        <p:nvPicPr>
          <p:cNvPr id="14338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4340" name="Picture 8" descr="image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4356100" cy="3068638"/>
          </a:xfrm>
          <a:noFill/>
        </p:spPr>
      </p:pic>
      <p:pic>
        <p:nvPicPr>
          <p:cNvPr id="14341" name="Picture 12" descr="слишком близко к черной дыре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95288" y="3284538"/>
            <a:ext cx="8353425" cy="3240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pic>
        <p:nvPicPr>
          <p:cNvPr id="15362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5364" name="Picture 8" descr="10281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2910" y="2071678"/>
            <a:ext cx="4464050" cy="3989388"/>
          </a:xfrm>
          <a:noFill/>
        </p:spPr>
      </p:pic>
      <p:pic>
        <p:nvPicPr>
          <p:cNvPr id="15365" name="Picture 11" descr="85deb175c0b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076825" y="333375"/>
            <a:ext cx="3851275" cy="3168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30728" name="Picture 8" descr="10558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887788" y="765175"/>
            <a:ext cx="5256212" cy="3338513"/>
          </a:xfrm>
          <a:noFill/>
        </p:spPr>
      </p:pic>
      <p:pic>
        <p:nvPicPr>
          <p:cNvPr id="30733" name="Picture 13" descr="p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781300"/>
            <a:ext cx="291623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Чорна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діра</a:t>
            </a:r>
            <a:r>
              <a:rPr lang="ru-RU" dirty="0" smtClean="0">
                <a:solidFill>
                  <a:schemeClr val="bg1"/>
                </a:solidFill>
              </a:rPr>
              <a:t> — </a:t>
            </a:r>
            <a:r>
              <a:rPr lang="ru-RU" dirty="0" err="1" smtClean="0">
                <a:solidFill>
                  <a:schemeClr val="bg1"/>
                </a:solidFill>
              </a:rPr>
              <a:t>астрофізичний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об'єкт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настільки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велику</a:t>
            </a:r>
            <a:r>
              <a:rPr lang="ru-RU" dirty="0" smtClean="0">
                <a:solidFill>
                  <a:schemeClr val="bg1"/>
                </a:solidFill>
              </a:rPr>
              <a:t> силу </a:t>
            </a:r>
            <a:r>
              <a:rPr lang="ru-RU" dirty="0" err="1" smtClean="0">
                <a:solidFill>
                  <a:schemeClr val="bg1"/>
                </a:solidFill>
              </a:rPr>
              <a:t>тяжіння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жодні</a:t>
            </a:r>
            <a:r>
              <a:rPr lang="ru-RU" dirty="0" smtClean="0">
                <a:solidFill>
                  <a:schemeClr val="bg1"/>
                </a:solidFill>
              </a:rPr>
              <a:t>, як </a:t>
            </a:r>
            <a:r>
              <a:rPr lang="ru-RU" dirty="0" err="1" smtClean="0">
                <a:solidFill>
                  <a:schemeClr val="bg1"/>
                </a:solidFill>
              </a:rPr>
              <a:t>завгодно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швидкі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частинки</a:t>
            </a:r>
            <a:r>
              <a:rPr lang="ru-RU" dirty="0" smtClean="0">
                <a:solidFill>
                  <a:schemeClr val="bg1"/>
                </a:solidFill>
              </a:rPr>
              <a:t>, не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покинути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поверхню</a:t>
            </a:r>
            <a:r>
              <a:rPr lang="ru-RU" dirty="0" smtClean="0">
                <a:solidFill>
                  <a:schemeClr val="bg1"/>
                </a:solidFill>
              </a:rPr>
              <a:t>, в тому </a:t>
            </a:r>
            <a:r>
              <a:rPr lang="ru-RU" dirty="0" err="1" smtClean="0">
                <a:solidFill>
                  <a:schemeClr val="bg1"/>
                </a:solidFill>
              </a:rPr>
              <a:t>числі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світло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000372"/>
            <a:ext cx="3475037" cy="260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519612"/>
            <a:ext cx="3163888" cy="2338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285992"/>
            <a:ext cx="3348038" cy="2679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572528" cy="207170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Чорні</a:t>
            </a:r>
            <a:r>
              <a:rPr lang="ru-RU" dirty="0" smtClean="0"/>
              <a:t> </a:t>
            </a:r>
            <a:r>
              <a:rPr lang="ru-RU" dirty="0" err="1" smtClean="0"/>
              <a:t>діри</a:t>
            </a:r>
            <a:r>
              <a:rPr lang="ru-RU" dirty="0" smtClean="0"/>
              <a:t> -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,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в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 ядерного </a:t>
            </a:r>
            <a:r>
              <a:rPr lang="ru-RU" dirty="0" err="1" smtClean="0"/>
              <a:t>пального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зірка</a:t>
            </a:r>
            <a:r>
              <a:rPr lang="ru-RU" dirty="0" smtClean="0"/>
              <a:t> </a:t>
            </a:r>
            <a:r>
              <a:rPr lang="ru-RU" dirty="0" err="1" smtClean="0"/>
              <a:t>вмирає</a:t>
            </a:r>
            <a:r>
              <a:rPr lang="ru-RU" dirty="0" smtClean="0"/>
              <a:t>. Вона </a:t>
            </a:r>
            <a:r>
              <a:rPr lang="ru-RU" dirty="0" err="1" smtClean="0"/>
              <a:t>вибухає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наднова</a:t>
            </a:r>
            <a:r>
              <a:rPr lang="ru-RU" dirty="0" smtClean="0"/>
              <a:t> </a:t>
            </a:r>
            <a:r>
              <a:rPr lang="ru-RU" dirty="0" err="1" smtClean="0"/>
              <a:t>зірка</a:t>
            </a:r>
            <a:r>
              <a:rPr lang="ru-RU" dirty="0" smtClean="0"/>
              <a:t> (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зірки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).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вибуху</a:t>
            </a:r>
            <a:r>
              <a:rPr lang="ru-RU" dirty="0" smtClean="0"/>
              <a:t> </a:t>
            </a:r>
            <a:r>
              <a:rPr lang="ru-RU" dirty="0" err="1" smtClean="0"/>
              <a:t>збираються</a:t>
            </a:r>
            <a:r>
              <a:rPr lang="ru-RU" dirty="0" smtClean="0"/>
              <a:t> в одну точку,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714752"/>
            <a:ext cx="4143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err="1" smtClean="0"/>
              <a:t>концентрація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перевершує</a:t>
            </a:r>
            <a:r>
              <a:rPr lang="ru-RU" sz="2400" dirty="0" smtClean="0"/>
              <a:t> </a:t>
            </a:r>
            <a:r>
              <a:rPr lang="ru-RU" sz="2400" dirty="0" err="1" smtClean="0"/>
              <a:t>щільність</a:t>
            </a:r>
            <a:r>
              <a:rPr lang="ru-RU" sz="2400" dirty="0" smtClean="0"/>
              <a:t> атома в 10000 </a:t>
            </a:r>
            <a:r>
              <a:rPr lang="ru-RU" sz="2400" dirty="0" err="1" smtClean="0"/>
              <a:t>разів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чорна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діра</a:t>
            </a:r>
            <a:r>
              <a:rPr lang="ru-RU" sz="2400" dirty="0" smtClean="0"/>
              <a:t>, яка,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загальної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відносності</a:t>
            </a:r>
            <a:r>
              <a:rPr lang="ru-RU" sz="2400" dirty="0" smtClean="0"/>
              <a:t> Альберта </a:t>
            </a:r>
            <a:r>
              <a:rPr lang="ru-RU" sz="2400" dirty="0" err="1" smtClean="0"/>
              <a:t>Ейнштейна</a:t>
            </a:r>
            <a:r>
              <a:rPr lang="ru-RU" sz="2400" dirty="0" smtClean="0"/>
              <a:t>, </a:t>
            </a:r>
            <a:r>
              <a:rPr lang="ru-RU" sz="2400" dirty="0" err="1" smtClean="0"/>
              <a:t>тягне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викривлення</a:t>
            </a:r>
            <a:r>
              <a:rPr lang="ru-RU" sz="2400" dirty="0" smtClean="0"/>
              <a:t> простору-часу.</a:t>
            </a:r>
            <a:endParaRPr lang="ru-RU" sz="2400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 r="9859"/>
          <a:stretch>
            <a:fillRect/>
          </a:stretch>
        </p:blipFill>
        <p:spPr bwMode="auto">
          <a:xfrm>
            <a:off x="4572000" y="3071810"/>
            <a:ext cx="4357718" cy="3376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229600" cy="168592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діра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три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параметри</a:t>
            </a:r>
            <a:r>
              <a:rPr lang="ru-RU" dirty="0" smtClean="0"/>
              <a:t>: </a:t>
            </a:r>
            <a:r>
              <a:rPr lang="ru-RU" dirty="0" err="1" smtClean="0"/>
              <a:t>масу</a:t>
            </a:r>
            <a:r>
              <a:rPr lang="ru-RU" dirty="0" smtClean="0"/>
              <a:t>, </a:t>
            </a:r>
            <a:r>
              <a:rPr lang="ru-RU" dirty="0" err="1" smtClean="0"/>
              <a:t>електричний</a:t>
            </a:r>
            <a:r>
              <a:rPr lang="ru-RU" dirty="0" smtClean="0"/>
              <a:t> заряд </a:t>
            </a:r>
            <a:r>
              <a:rPr lang="ru-RU" dirty="0" err="1" smtClean="0"/>
              <a:t>і</a:t>
            </a:r>
            <a:r>
              <a:rPr lang="ru-RU" dirty="0" smtClean="0"/>
              <a:t> момент </a:t>
            </a:r>
            <a:r>
              <a:rPr lang="ru-RU" dirty="0" err="1" smtClean="0"/>
              <a:t>імпульсу</a:t>
            </a:r>
            <a:r>
              <a:rPr lang="ru-RU" dirty="0" smtClean="0"/>
              <a:t>.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діри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побудувати</a:t>
            </a:r>
            <a:r>
              <a:rPr lang="ru-RU" dirty="0" smtClean="0"/>
              <a:t> </a:t>
            </a:r>
            <a:r>
              <a:rPr lang="ru-RU" dirty="0" err="1" smtClean="0"/>
              <a:t>уявну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, </a:t>
            </a:r>
            <a:r>
              <a:rPr lang="ru-RU" dirty="0" err="1" smtClean="0"/>
              <a:t>з-під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виходити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,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горизонтом </a:t>
            </a:r>
            <a:r>
              <a:rPr lang="ru-RU" dirty="0" err="1" smtClean="0"/>
              <a:t>подій</a:t>
            </a:r>
            <a:r>
              <a:rPr lang="ru-RU" dirty="0" smtClean="0"/>
              <a:t>. Область простору-часу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діри</a:t>
            </a:r>
            <a:r>
              <a:rPr lang="ru-RU" dirty="0" smtClean="0"/>
              <a:t>,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горизонтом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межею</a:t>
            </a:r>
            <a:r>
              <a:rPr lang="ru-RU" dirty="0" smtClean="0"/>
              <a:t> </a:t>
            </a:r>
            <a:r>
              <a:rPr lang="ru-RU" dirty="0" err="1" smtClean="0"/>
              <a:t>статичності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dirty="0" err="1" smtClean="0"/>
              <a:t>ергосферою</a:t>
            </a:r>
            <a:r>
              <a:rPr lang="ru-RU" dirty="0" smtClean="0"/>
              <a:t>. </a:t>
            </a:r>
            <a:r>
              <a:rPr lang="ru-RU" dirty="0" err="1" smtClean="0"/>
              <a:t>Об'єкти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000372"/>
            <a:ext cx="42148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err="1" smtClean="0"/>
              <a:t>знаходяться</a:t>
            </a:r>
            <a:r>
              <a:rPr lang="ru-RU" sz="2400" dirty="0" smtClean="0"/>
              <a:t> в межах </a:t>
            </a:r>
            <a:r>
              <a:rPr lang="ru-RU" sz="2400" dirty="0" err="1" smtClean="0"/>
              <a:t>ергосфери</a:t>
            </a:r>
            <a:r>
              <a:rPr lang="ru-RU" sz="2400" dirty="0" smtClean="0"/>
              <a:t>, неминуче </a:t>
            </a:r>
            <a:r>
              <a:rPr lang="ru-RU" sz="2400" dirty="0" err="1" smtClean="0"/>
              <a:t>обертаються</a:t>
            </a:r>
            <a:r>
              <a:rPr lang="ru-RU" sz="2400" dirty="0" smtClean="0"/>
              <a:t> разом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чорною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дірою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рахунок</a:t>
            </a:r>
            <a:r>
              <a:rPr lang="ru-RU" sz="2400" dirty="0" smtClean="0"/>
              <a:t> </a:t>
            </a:r>
            <a:r>
              <a:rPr lang="ru-RU" sz="2400" dirty="0" err="1" smtClean="0"/>
              <a:t>ефекту</a:t>
            </a:r>
            <a:r>
              <a:rPr lang="ru-RU" sz="2400" dirty="0" smtClean="0"/>
              <a:t> </a:t>
            </a:r>
            <a:r>
              <a:rPr lang="ru-RU" sz="2400" dirty="0" err="1" smtClean="0"/>
              <a:t>Ленза</a:t>
            </a:r>
            <a:r>
              <a:rPr lang="ru-RU" sz="2400" dirty="0" smtClean="0"/>
              <a:t> — </a:t>
            </a:r>
            <a:r>
              <a:rPr lang="ru-RU" sz="2400" dirty="0" err="1" smtClean="0"/>
              <a:t>Тіррінга</a:t>
            </a:r>
            <a:r>
              <a:rPr lang="ru-RU" sz="2400" dirty="0" smtClean="0"/>
              <a:t>. </a:t>
            </a:r>
            <a:r>
              <a:rPr lang="ru-RU" sz="2400" dirty="0" err="1" smtClean="0"/>
              <a:t>Ергосфера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форму </a:t>
            </a:r>
            <a:r>
              <a:rPr lang="ru-RU" sz="2400" dirty="0" err="1" smtClean="0"/>
              <a:t>сфероїда</a:t>
            </a:r>
            <a:r>
              <a:rPr lang="ru-RU" sz="2400" dirty="0" smtClean="0"/>
              <a:t>, </a:t>
            </a:r>
            <a:r>
              <a:rPr lang="ru-RU" sz="2400" dirty="0" err="1" smtClean="0"/>
              <a:t>менша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піввісь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радіусу</a:t>
            </a:r>
            <a:r>
              <a:rPr lang="ru-RU" sz="2400" dirty="0" smtClean="0"/>
              <a:t> горизонту </a:t>
            </a:r>
            <a:r>
              <a:rPr lang="ru-RU" sz="2400" dirty="0" err="1" smtClean="0"/>
              <a:t>подій</a:t>
            </a:r>
            <a:r>
              <a:rPr lang="ru-RU" sz="2400" dirty="0" smtClean="0"/>
              <a:t>, </a:t>
            </a:r>
            <a:r>
              <a:rPr lang="ru-RU" sz="2400" dirty="0" err="1" smtClean="0"/>
              <a:t>більша</a:t>
            </a:r>
            <a:r>
              <a:rPr lang="ru-RU" sz="2400" dirty="0" smtClean="0"/>
              <a:t> — </a:t>
            </a:r>
            <a:r>
              <a:rPr lang="ru-RU" sz="2400" dirty="0" err="1" smtClean="0"/>
              <a:t>подвоєному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радіусу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037648"/>
            <a:ext cx="3786214" cy="382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504825" y="44450"/>
            <a:ext cx="8170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99CCFF"/>
                </a:solidFill>
              </a:rPr>
              <a:t>СТРУКТУРА ЧОРНОЇ ДІРКИ</a:t>
            </a:r>
          </a:p>
        </p:txBody>
      </p:sp>
      <p:pic>
        <p:nvPicPr>
          <p:cNvPr id="6148" name="Рисунок 13" descr="http://images.astronet.ru/pubd/2002/05/14/0001176804/kaufman-08/kaufman-08.files/image0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620713"/>
            <a:ext cx="42481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11" descr="http://images.astronet.ru/pubd/2002/05/14/0001176804/kaufman-08/kaufman-08.files/image00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140200"/>
            <a:ext cx="43561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395288" y="4292600"/>
            <a:ext cx="3529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0" y="3500438"/>
            <a:ext cx="46069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0" dirty="0" err="1"/>
              <a:t>Промені</a:t>
            </a:r>
            <a:r>
              <a:rPr lang="ru-RU" sz="2400" b="0" dirty="0"/>
              <a:t> </a:t>
            </a:r>
            <a:r>
              <a:rPr lang="ru-RU" sz="2400" b="0" dirty="0" err="1"/>
              <a:t>світла</a:t>
            </a:r>
            <a:r>
              <a:rPr lang="ru-RU" sz="2400" b="0" dirty="0"/>
              <a:t> </a:t>
            </a:r>
            <a:r>
              <a:rPr lang="ru-RU" sz="2400" b="0" dirty="0" err="1"/>
              <a:t>відхиляються</a:t>
            </a:r>
            <a:r>
              <a:rPr lang="ru-RU" sz="2400" b="0" dirty="0"/>
              <a:t> </a:t>
            </a:r>
            <a:r>
              <a:rPr lang="ru-RU" sz="2400" b="0" dirty="0" err="1"/>
              <a:t>потужним</a:t>
            </a:r>
            <a:r>
              <a:rPr lang="ru-RU" sz="2400" b="0" dirty="0"/>
              <a:t> </a:t>
            </a:r>
            <a:r>
              <a:rPr lang="ru-RU" sz="2400" b="0" dirty="0" err="1"/>
              <a:t>гравітаційним</a:t>
            </a:r>
            <a:r>
              <a:rPr lang="ru-RU" sz="2400" b="0" dirty="0"/>
              <a:t> полем, </a:t>
            </a:r>
            <a:r>
              <a:rPr lang="ru-RU" sz="2400" b="0" dirty="0" err="1"/>
              <a:t>що</a:t>
            </a:r>
            <a:r>
              <a:rPr lang="ru-RU" sz="2400" b="0" dirty="0"/>
              <a:t> </a:t>
            </a:r>
            <a:r>
              <a:rPr lang="ru-RU" sz="2400" b="0" dirty="0" err="1"/>
              <a:t>оточує</a:t>
            </a:r>
            <a:r>
              <a:rPr lang="ru-RU" sz="2400" b="0" dirty="0"/>
              <a:t> </a:t>
            </a:r>
            <a:r>
              <a:rPr lang="ru-RU" sz="2400" b="0" dirty="0" err="1"/>
              <a:t>чорну</a:t>
            </a:r>
            <a:r>
              <a:rPr lang="ru-RU" sz="2400" b="0" dirty="0"/>
              <a:t> </a:t>
            </a:r>
            <a:r>
              <a:rPr lang="ru-RU" sz="2400" b="0" dirty="0" err="1"/>
              <a:t>діру</a:t>
            </a:r>
            <a:r>
              <a:rPr lang="ru-RU" sz="2400" b="0" dirty="0"/>
              <a:t>. Далеко </a:t>
            </a:r>
            <a:r>
              <a:rPr lang="ru-RU" sz="2400" b="0" dirty="0" err="1"/>
              <a:t>від</a:t>
            </a:r>
            <a:r>
              <a:rPr lang="ru-RU" sz="2400" b="0" dirty="0"/>
              <a:t> </a:t>
            </a:r>
            <a:r>
              <a:rPr lang="ru-RU" sz="2400" b="0" dirty="0" err="1"/>
              <a:t>діри</a:t>
            </a:r>
            <a:r>
              <a:rPr lang="ru-RU" sz="2400" b="0" dirty="0"/>
              <a:t> </a:t>
            </a:r>
            <a:r>
              <a:rPr lang="ru-RU" sz="2400" b="0" dirty="0" err="1"/>
              <a:t>промені</a:t>
            </a:r>
            <a:r>
              <a:rPr lang="ru-RU" sz="2400" b="0" dirty="0"/>
              <a:t> </a:t>
            </a:r>
            <a:r>
              <a:rPr lang="ru-RU" sz="2400" b="0" dirty="0" err="1"/>
              <a:t>викривляються</a:t>
            </a:r>
            <a:r>
              <a:rPr lang="ru-RU" sz="2400" b="0" dirty="0"/>
              <a:t> слабо. </a:t>
            </a:r>
            <a:r>
              <a:rPr lang="ru-RU" sz="2400" b="0" dirty="0" err="1"/>
              <a:t>Якщо</a:t>
            </a:r>
            <a:r>
              <a:rPr lang="ru-RU" sz="2400" b="0" dirty="0"/>
              <a:t> ж </a:t>
            </a:r>
            <a:r>
              <a:rPr lang="ru-RU" sz="2400" b="0" dirty="0" err="1"/>
              <a:t>промінь</a:t>
            </a:r>
            <a:r>
              <a:rPr lang="ru-RU" sz="2400" b="0" dirty="0"/>
              <a:t> проходить </a:t>
            </a:r>
            <a:r>
              <a:rPr lang="ru-RU" sz="2400" b="0" dirty="0" err="1"/>
              <a:t>зовсім</a:t>
            </a:r>
            <a:r>
              <a:rPr lang="ru-RU" sz="2400" b="0" dirty="0"/>
              <a:t> </a:t>
            </a:r>
            <a:r>
              <a:rPr lang="ru-RU" sz="2400" b="0" dirty="0" err="1"/>
              <a:t>поряд</a:t>
            </a:r>
            <a:r>
              <a:rPr lang="ru-RU" sz="2400" b="0" dirty="0"/>
              <a:t> </a:t>
            </a:r>
            <a:r>
              <a:rPr lang="ru-RU" sz="2400" b="0" dirty="0" err="1"/>
              <a:t>з</a:t>
            </a:r>
            <a:r>
              <a:rPr lang="ru-RU" sz="2400" b="0" dirty="0"/>
              <a:t> </a:t>
            </a:r>
            <a:r>
              <a:rPr lang="ru-RU" sz="2400" b="0" dirty="0" err="1"/>
              <a:t>дірою</a:t>
            </a:r>
            <a:r>
              <a:rPr lang="ru-RU" sz="2400" b="0" dirty="0"/>
              <a:t>, вона </a:t>
            </a:r>
            <a:r>
              <a:rPr lang="ru-RU" sz="2400" b="0" dirty="0" err="1"/>
              <a:t>може</a:t>
            </a:r>
            <a:r>
              <a:rPr lang="ru-RU" sz="2400" b="0" dirty="0"/>
              <a:t> </a:t>
            </a:r>
            <a:r>
              <a:rPr lang="ru-RU" sz="2400" b="0" dirty="0" err="1"/>
              <a:t>захопити</a:t>
            </a:r>
            <a:r>
              <a:rPr lang="ru-RU" sz="2400" b="0" dirty="0"/>
              <a:t> </a:t>
            </a:r>
            <a:r>
              <a:rPr lang="ru-RU" sz="2400" b="0" dirty="0" err="1"/>
              <a:t>його</a:t>
            </a:r>
            <a:r>
              <a:rPr lang="ru-RU" sz="2400" b="0" dirty="0"/>
              <a:t> на </a:t>
            </a:r>
            <a:r>
              <a:rPr lang="ru-RU" sz="2400" b="0" dirty="0" err="1"/>
              <a:t>кругову</a:t>
            </a:r>
            <a:r>
              <a:rPr lang="ru-RU" sz="2400" b="0" dirty="0"/>
              <a:t> </a:t>
            </a:r>
            <a:r>
              <a:rPr lang="ru-RU" sz="2400" b="0" dirty="0" err="1"/>
              <a:t>орбіту</a:t>
            </a:r>
            <a:r>
              <a:rPr lang="ru-RU" sz="2400" b="0" dirty="0"/>
              <a:t> </a:t>
            </a:r>
            <a:r>
              <a:rPr lang="ru-RU" sz="2400" b="0" dirty="0" err="1"/>
              <a:t>або</a:t>
            </a:r>
            <a:r>
              <a:rPr lang="ru-RU" sz="2400" b="0" dirty="0"/>
              <a:t> </a:t>
            </a:r>
            <a:r>
              <a:rPr lang="ru-RU" sz="2400" b="0" dirty="0" err="1"/>
              <a:t>засмоктати</a:t>
            </a:r>
            <a:r>
              <a:rPr lang="ru-RU" sz="2400" b="0" dirty="0"/>
              <a:t> в себе </a:t>
            </a:r>
            <a:r>
              <a:rPr lang="ru-RU" sz="2400" b="0" dirty="0" err="1"/>
              <a:t>зовсім</a:t>
            </a:r>
            <a:r>
              <a:rPr lang="ru-RU" sz="2400" b="0" dirty="0"/>
              <a:t>. 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4427538" y="620713"/>
            <a:ext cx="46799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0" dirty="0">
                <a:solidFill>
                  <a:schemeClr val="bg1"/>
                </a:solidFill>
              </a:rPr>
              <a:t>В </a:t>
            </a:r>
            <a:r>
              <a:rPr lang="ru-RU" sz="2400" b="0" dirty="0" err="1">
                <a:solidFill>
                  <a:schemeClr val="bg1"/>
                </a:solidFill>
              </a:rPr>
              <a:t>надрах</a:t>
            </a:r>
            <a:r>
              <a:rPr lang="ru-RU" sz="2400" b="0" dirty="0">
                <a:solidFill>
                  <a:schemeClr val="bg1"/>
                </a:solidFill>
              </a:rPr>
              <a:t> </a:t>
            </a:r>
            <a:r>
              <a:rPr lang="ru-RU" sz="2400" b="0" dirty="0" err="1">
                <a:solidFill>
                  <a:schemeClr val="bg1"/>
                </a:solidFill>
              </a:rPr>
              <a:t>чорної</a:t>
            </a:r>
            <a:r>
              <a:rPr lang="ru-RU" sz="2400" b="0" dirty="0">
                <a:solidFill>
                  <a:schemeClr val="bg1"/>
                </a:solidFill>
              </a:rPr>
              <a:t> </a:t>
            </a:r>
            <a:r>
              <a:rPr lang="ru-RU" sz="2400" b="0" dirty="0" err="1">
                <a:solidFill>
                  <a:schemeClr val="bg1"/>
                </a:solidFill>
              </a:rPr>
              <a:t>діри</a:t>
            </a:r>
            <a:r>
              <a:rPr lang="ru-RU" sz="2400" b="0" dirty="0">
                <a:solidFill>
                  <a:schemeClr val="bg1"/>
                </a:solidFill>
              </a:rPr>
              <a:t> </a:t>
            </a:r>
            <a:r>
              <a:rPr lang="ru-RU" sz="2400" b="0" dirty="0" err="1">
                <a:solidFill>
                  <a:schemeClr val="bg1"/>
                </a:solidFill>
              </a:rPr>
              <a:t>кривина</a:t>
            </a:r>
            <a:r>
              <a:rPr lang="ru-RU" sz="2400" b="0" dirty="0">
                <a:solidFill>
                  <a:schemeClr val="bg1"/>
                </a:solidFill>
              </a:rPr>
              <a:t> </a:t>
            </a:r>
            <a:r>
              <a:rPr lang="ru-RU" sz="2400" b="0" dirty="0" err="1">
                <a:solidFill>
                  <a:schemeClr val="bg1"/>
                </a:solidFill>
              </a:rPr>
              <a:t>сили</a:t>
            </a:r>
            <a:r>
              <a:rPr lang="ru-RU" sz="2400" b="0" dirty="0">
                <a:solidFill>
                  <a:schemeClr val="bg1"/>
                </a:solidFill>
              </a:rPr>
              <a:t> </a:t>
            </a:r>
            <a:r>
              <a:rPr lang="ru-RU" sz="2400" b="0" dirty="0" err="1">
                <a:solidFill>
                  <a:schemeClr val="bg1"/>
                </a:solidFill>
              </a:rPr>
              <a:t>гравітації</a:t>
            </a:r>
            <a:r>
              <a:rPr lang="ru-RU" sz="2400" b="0" dirty="0">
                <a:solidFill>
                  <a:schemeClr val="bg1"/>
                </a:solidFill>
              </a:rPr>
              <a:t> </a:t>
            </a:r>
            <a:r>
              <a:rPr lang="ru-RU" sz="2400" b="0" dirty="0" err="1">
                <a:solidFill>
                  <a:schemeClr val="bg1"/>
                </a:solidFill>
              </a:rPr>
              <a:t>сягає</a:t>
            </a:r>
            <a:r>
              <a:rPr lang="ru-RU" sz="2400" b="0" dirty="0">
                <a:solidFill>
                  <a:schemeClr val="bg1"/>
                </a:solidFill>
              </a:rPr>
              <a:t> </a:t>
            </a:r>
            <a:r>
              <a:rPr lang="ru-RU" sz="2400" b="0" dirty="0" err="1"/>
              <a:t>нескінченності</a:t>
            </a:r>
            <a:r>
              <a:rPr lang="ru-RU" sz="2400" b="0" dirty="0"/>
              <a:t> </a:t>
            </a:r>
            <a:r>
              <a:rPr lang="ru-RU" sz="2400" b="0" dirty="0" err="1"/>
              <a:t>в</a:t>
            </a:r>
            <a:r>
              <a:rPr lang="ru-RU" sz="2400" b="0" dirty="0"/>
              <a:t> </a:t>
            </a:r>
            <a:r>
              <a:rPr lang="ru-RU" sz="2400" b="0" dirty="0" err="1"/>
              <a:t>області</a:t>
            </a:r>
            <a:r>
              <a:rPr lang="ru-RU" sz="2400" b="0" dirty="0"/>
              <a:t>, яка </a:t>
            </a:r>
            <a:r>
              <a:rPr lang="ru-RU" sz="2400" b="0" dirty="0" err="1"/>
              <a:t>називається</a:t>
            </a:r>
            <a:r>
              <a:rPr lang="ru-RU" sz="2400" b="0" dirty="0"/>
              <a:t> </a:t>
            </a:r>
            <a:r>
              <a:rPr lang="ru-RU" sz="2400" b="0" dirty="0" err="1"/>
              <a:t>сингулярністю</a:t>
            </a:r>
            <a:r>
              <a:rPr lang="ru-RU" sz="2400" b="0" dirty="0"/>
              <a:t>. Для </a:t>
            </a:r>
            <a:r>
              <a:rPr lang="ru-RU" sz="2400" b="0" dirty="0" err="1"/>
              <a:t>чорних</a:t>
            </a:r>
            <a:r>
              <a:rPr lang="ru-RU" sz="2400" b="0" dirty="0"/>
              <a:t> </a:t>
            </a:r>
            <a:r>
              <a:rPr lang="ru-RU" sz="2400" b="0" dirty="0" err="1"/>
              <a:t>дір</a:t>
            </a:r>
            <a:r>
              <a:rPr lang="ru-RU" sz="2400" b="0" dirty="0"/>
              <a:t>, </a:t>
            </a:r>
            <a:r>
              <a:rPr lang="ru-RU" sz="2400" b="0" dirty="0" err="1"/>
              <a:t>які</a:t>
            </a:r>
            <a:r>
              <a:rPr lang="ru-RU" sz="2400" b="0" dirty="0"/>
              <a:t> не </a:t>
            </a:r>
            <a:r>
              <a:rPr lang="ru-RU" sz="2400" b="0" dirty="0" err="1"/>
              <a:t>обертаються</a:t>
            </a:r>
            <a:r>
              <a:rPr lang="ru-RU" sz="2400" b="0" dirty="0"/>
              <a:t>, </a:t>
            </a:r>
            <a:r>
              <a:rPr lang="ru-RU" sz="2400" b="0" dirty="0" err="1"/>
              <a:t>сингулярність</a:t>
            </a:r>
            <a:r>
              <a:rPr lang="ru-RU" sz="2400" b="0" dirty="0"/>
              <a:t> </a:t>
            </a:r>
            <a:r>
              <a:rPr lang="ru-RU" sz="2400" b="0" dirty="0" err="1"/>
              <a:t>має</a:t>
            </a:r>
            <a:r>
              <a:rPr lang="ru-RU" sz="2400" b="0" dirty="0"/>
              <a:t> форму точки. </a:t>
            </a:r>
            <a:r>
              <a:rPr lang="ru-RU" sz="2400" b="0" dirty="0" err="1"/>
              <a:t>Сингулярність</a:t>
            </a:r>
            <a:r>
              <a:rPr lang="ru-RU" sz="2400" b="0" dirty="0"/>
              <a:t> </a:t>
            </a:r>
            <a:r>
              <a:rPr lang="ru-RU" sz="2400" b="0" dirty="0" err="1"/>
              <a:t>чорної</a:t>
            </a:r>
            <a:r>
              <a:rPr lang="ru-RU" sz="2400" b="0" dirty="0"/>
              <a:t> </a:t>
            </a:r>
            <a:r>
              <a:rPr lang="ru-RU" sz="2400" b="0" dirty="0" err="1"/>
              <a:t>діри</a:t>
            </a:r>
            <a:r>
              <a:rPr lang="ru-RU" sz="2400" b="0" dirty="0"/>
              <a:t>, яка </a:t>
            </a:r>
            <a:r>
              <a:rPr lang="ru-RU" sz="2400" b="0" dirty="0" err="1"/>
              <a:t>обертається</a:t>
            </a:r>
            <a:r>
              <a:rPr lang="ru-RU" sz="2400" b="0" dirty="0"/>
              <a:t>, </a:t>
            </a:r>
            <a:r>
              <a:rPr lang="ru-RU" sz="2400" b="0" dirty="0" err="1"/>
              <a:t>має</a:t>
            </a:r>
            <a:r>
              <a:rPr lang="ru-RU" sz="2400" b="0" dirty="0"/>
              <a:t> форму </a:t>
            </a:r>
            <a:r>
              <a:rPr lang="ru-RU" sz="2400" b="0" dirty="0" err="1"/>
              <a:t>кільця</a:t>
            </a:r>
            <a:r>
              <a:rPr lang="ru-RU" sz="2400" b="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_ae_4_14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08" y="1571612"/>
            <a:ext cx="5067300" cy="4419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5122863" cy="3225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>Чорні діри не можна безпосередньо побачити, але про їх присутності іноді можна судити по дії їх гравітаційного поля на найближчі об'єкти.</a:t>
            </a: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8194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8196" name="Picture 8" descr="_ae_1_1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115888"/>
            <a:ext cx="3627438" cy="3455987"/>
          </a:xfrm>
          <a:noFill/>
        </p:spPr>
      </p:pic>
      <p:pic>
        <p:nvPicPr>
          <p:cNvPr id="8197" name="Picture 11" descr="_ae_2_93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57158" y="1571612"/>
            <a:ext cx="4465638" cy="3435350"/>
          </a:xfrm>
          <a:noFill/>
        </p:spPr>
      </p:pic>
      <p:pic>
        <p:nvPicPr>
          <p:cNvPr id="819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876675"/>
            <a:ext cx="37258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3178175" cy="65532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>Вважається, що чорні діри, розміром із зірку, є тілами великих зірок, які просто зменшилися до таких розмірів після того, як витратили все своє водневе паливо.</a:t>
            </a: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9218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5368" name="Picture 8" descr="_ae_8_2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357554" y="428604"/>
            <a:ext cx="5976937" cy="45418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4895850" cy="6553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званих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подвійних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зірок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в телескоп видно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одну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зірку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дають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підставу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вважати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невидимий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 -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чорна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діра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пари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розташовані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близько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одна до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одної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невидима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маса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висмоктує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речовину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видимої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поглинає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7" descr="chernay-di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7416" name="Picture 8" descr="_ae_10_67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857884" y="1357298"/>
            <a:ext cx="2416374" cy="2185988"/>
          </a:xfrm>
          <a:noFill/>
        </p:spPr>
      </p:pic>
      <p:pic>
        <p:nvPicPr>
          <p:cNvPr id="17419" name="Picture 11" descr="bl_h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214414" y="2571744"/>
            <a:ext cx="3995737" cy="3213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E1E1E1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322</Words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  <vt:lpstr>Чорні діри не можна безпосередньо побачити, але про їх присутності іноді можна судити по дії їх гравітаційного поля на найближчі об'єкти.</vt:lpstr>
      <vt:lpstr>Вважається, що чорні діри, розміром із зірку, є тілами великих зірок, які просто зменшилися до таких розмірів після того, як витратили все своє водневе паливо.</vt:lpstr>
      <vt:lpstr>Спостереження так званих систем подвійних зірок, коли в телескоп видно лише одну зірку, дають підставу вважати, що невидимий партнер - чорна діра. Зірки цієї пари розташовані так близько одна до одної, що невидима маса "висмоктує" речовину видимої зірки і поглинає його.</vt:lpstr>
      <vt:lpstr>У деяких випадках вдається визначити час обороту зірки навколо її невидимого партнера і відстань до невидимки, що дозволяє розрахувати приховану від спостереження масу.</vt:lpstr>
      <vt:lpstr>Слайд 11</vt:lpstr>
      <vt:lpstr>З незрозумілих поки причин, загасаюча зірка трансформується в наднову перш, ніж вибухнути.</vt:lpstr>
      <vt:lpstr>Вплив чорної діри на всесвіт</vt:lpstr>
      <vt:lpstr>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Юлька)</dc:creator>
  <cp:lastModifiedBy>Пользователь Windows</cp:lastModifiedBy>
  <cp:revision>2</cp:revision>
  <dcterms:created xsi:type="dcterms:W3CDTF">2015-12-01T17:24:51Z</dcterms:created>
  <dcterms:modified xsi:type="dcterms:W3CDTF">2015-12-01T17:39:36Z</dcterms:modified>
</cp:coreProperties>
</file>