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95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21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06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01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50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74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83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0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1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8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90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05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82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63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4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95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A1D8-0222-45DB-9765-F72B8DE2AA05}" type="datetimeFigureOut">
              <a:rPr lang="uk-UA" smtClean="0"/>
              <a:t>13.11.2016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9BEE5F-F780-4B11-AF42-0B4BD93434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448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sviti.com.ua/" TargetMode="External"/><Relationship Id="rId7" Type="http://schemas.openxmlformats.org/officeDocument/2006/relationships/hyperlink" Target="http://tsn.ua/" TargetMode="External"/><Relationship Id="rId2" Type="http://schemas.openxmlformats.org/officeDocument/2006/relationships/hyperlink" Target="http://www.google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velworld.org.ua/" TargetMode="External"/><Relationship Id="rId5" Type="http://schemas.openxmlformats.org/officeDocument/2006/relationships/hyperlink" Target="http://weatlas.com/" TargetMode="External"/><Relationship Id="rId4" Type="http://schemas.openxmlformats.org/officeDocument/2006/relationships/hyperlink" Target="https://plan.ever.travel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740" y="617298"/>
            <a:ext cx="7766936" cy="1646302"/>
          </a:xfrm>
        </p:spPr>
        <p:txBody>
          <a:bodyPr/>
          <a:lstStyle/>
          <a:p>
            <a:r>
              <a:rPr lang="uk-UA" sz="4800" dirty="0" smtClean="0"/>
              <a:t>Подорож до країни мрій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43385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 студентка</a:t>
            </a:r>
          </a:p>
          <a:p>
            <a:r>
              <a:rPr lang="uk-UA" dirty="0" smtClean="0"/>
              <a:t>1 АФ групи</a:t>
            </a:r>
          </a:p>
          <a:p>
            <a:r>
              <a:rPr lang="uk-UA" dirty="0" smtClean="0"/>
              <a:t>Новгород-Сіверського медучилища</a:t>
            </a:r>
          </a:p>
          <a:p>
            <a:r>
              <a:rPr lang="uk-UA" dirty="0" smtClean="0"/>
              <a:t>Бідна Дарія Сергіївна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6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958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/>
              <a:t>Тріумфальна арка Парижа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800" dirty="0" smtClean="0"/>
              <a:t>Тріумфальна </a:t>
            </a:r>
            <a:r>
              <a:rPr lang="uk-UA" sz="1800" dirty="0"/>
              <a:t>арка вшановує тих, хто боровся і помер за Францію в період французької Революції і Наполеонівських воєн з іменами всіх французьких </a:t>
            </a:r>
            <a:r>
              <a:rPr lang="uk-UA" sz="1800" dirty="0" err="1"/>
              <a:t>перемог</a:t>
            </a:r>
            <a:r>
              <a:rPr lang="uk-UA" sz="1800" dirty="0"/>
              <a:t> і генералів, підписаних на її внутрішніх і зовнішніх поверхнях. Нижче знаходиться Могила Невідомого Солдата від Першої світової війни.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05444"/>
            <a:ext cx="4507730" cy="4481648"/>
          </a:xfrm>
        </p:spPr>
      </p:pic>
      <p:sp>
        <p:nvSpPr>
          <p:cNvPr id="5" name="TextBox 4"/>
          <p:cNvSpPr txBox="1"/>
          <p:nvPr/>
        </p:nvSpPr>
        <p:spPr>
          <a:xfrm>
            <a:off x="6800966" y="2005444"/>
            <a:ext cx="2473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Це – найбільша арка в Європі (і ймовірно у світі) і одна із знакових пам’яток Парижа. Вулиця, що веде до арки від основи Ейфелевої вежі заповнена найбільш розкішними і дорогими магазинами.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" y="2005444"/>
            <a:ext cx="6467181" cy="43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50474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Кладовище Пер-</a:t>
            </a:r>
            <a:r>
              <a:rPr lang="uk-UA" sz="2000" dirty="0" err="1"/>
              <a:t>Лашез</a:t>
            </a:r>
            <a:r>
              <a:rPr lang="uk-UA" sz="1600" dirty="0"/>
              <a:t>.</a:t>
            </a:r>
            <a:br>
              <a:rPr lang="uk-UA" sz="1600" dirty="0"/>
            </a:br>
            <a:r>
              <a:rPr lang="uk-UA" sz="1600" dirty="0" smtClean="0"/>
              <a:t>Найвідоміше </a:t>
            </a:r>
            <a:r>
              <a:rPr lang="uk-UA" sz="1600" dirty="0"/>
              <a:t>кладовище Парижа знаходиться на покритому лісом пагорбі, що виходить на місто. Могили відомих людей і шедеври похоронної скульптури роблять Пер-</a:t>
            </a:r>
            <a:r>
              <a:rPr lang="uk-UA" sz="1600" dirty="0" err="1"/>
              <a:t>Лашез</a:t>
            </a:r>
            <a:r>
              <a:rPr lang="uk-UA" sz="1600" dirty="0"/>
              <a:t> приємним місцем для неквапливої, ностальгічної прогулянки. Важливі люди та знаменитості поховані тут, такі як соліст “</a:t>
            </a:r>
            <a:r>
              <a:rPr lang="en-US" sz="1600" dirty="0"/>
              <a:t>The Doors” </a:t>
            </a:r>
            <a:r>
              <a:rPr lang="uk-UA" sz="1600" dirty="0" err="1"/>
              <a:t>Джим</a:t>
            </a:r>
            <a:r>
              <a:rPr lang="uk-UA" sz="1600" dirty="0"/>
              <a:t> </a:t>
            </a:r>
            <a:r>
              <a:rPr lang="uk-UA" sz="1600" dirty="0" err="1"/>
              <a:t>Моррісон</a:t>
            </a:r>
            <a:r>
              <a:rPr lang="uk-UA" sz="1600" dirty="0"/>
              <a:t>, Едіт </a:t>
            </a:r>
            <a:r>
              <a:rPr lang="uk-UA" sz="1600" dirty="0" err="1"/>
              <a:t>Піаф</a:t>
            </a:r>
            <a:r>
              <a:rPr lang="uk-UA" sz="1600" dirty="0"/>
              <a:t>, Оскар </a:t>
            </a:r>
            <a:r>
              <a:rPr lang="uk-UA" sz="1600" dirty="0" err="1"/>
              <a:t>Уайлд</a:t>
            </a:r>
            <a:r>
              <a:rPr lang="uk-UA" sz="1600" dirty="0"/>
              <a:t> і Марсель </a:t>
            </a:r>
            <a:r>
              <a:rPr lang="uk-UA" sz="1600" dirty="0" err="1"/>
              <a:t>Пруст</a:t>
            </a:r>
            <a:r>
              <a:rPr lang="uk-UA" sz="1600" dirty="0"/>
              <a:t>. Це робить кладовище досить відвідуваною пам’яткою Парижа.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15" y="2660073"/>
            <a:ext cx="5812106" cy="3879581"/>
          </a:xfrm>
        </p:spPr>
      </p:pic>
    </p:spTree>
    <p:extLst>
      <p:ext uri="{BB962C8B-B14F-4D97-AF65-F5344CB8AC3E}">
        <p14:creationId xmlns:p14="http://schemas.microsoft.com/office/powerpoint/2010/main" val="28238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6124555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11" y="609600"/>
            <a:ext cx="7315200" cy="4873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6096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05" y="2413000"/>
            <a:ext cx="5449126" cy="408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11" y="609600"/>
            <a:ext cx="7620000" cy="571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300037"/>
            <a:ext cx="94297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86791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Базиліка </a:t>
            </a:r>
            <a:r>
              <a:rPr lang="uk-UA" sz="2000" dirty="0" err="1" smtClean="0"/>
              <a:t>Сакре</a:t>
            </a:r>
            <a:r>
              <a:rPr lang="uk-UA" sz="2000" dirty="0" smtClean="0"/>
              <a:t>-Кер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>Популярний </a:t>
            </a:r>
            <a:r>
              <a:rPr lang="uk-UA" sz="1600" dirty="0"/>
              <a:t>орієнтир, базиліка </a:t>
            </a:r>
            <a:r>
              <a:rPr lang="uk-UA" sz="1600" dirty="0" err="1"/>
              <a:t>Сакре</a:t>
            </a:r>
            <a:r>
              <a:rPr lang="uk-UA" sz="1600" dirty="0"/>
              <a:t>-Кер розташована на вищій точці пагорба </a:t>
            </a:r>
            <a:r>
              <a:rPr lang="uk-UA" sz="1600" dirty="0" err="1"/>
              <a:t>Монмартр</a:t>
            </a:r>
            <a:r>
              <a:rPr lang="uk-UA" sz="1600" dirty="0"/>
              <a:t>, найвищого пункту в місті. Спорудження може бути відмічена фактично з будь-якої точки в Парижі, так як розташована зверху великого пагорба. Це – </a:t>
            </a:r>
            <a:r>
              <a:rPr lang="uk-UA" sz="1600" dirty="0" err="1"/>
              <a:t>Римсько</a:t>
            </a:r>
            <a:r>
              <a:rPr lang="uk-UA" sz="1600" dirty="0"/>
              <a:t>-католицька церква. Область </a:t>
            </a:r>
            <a:r>
              <a:rPr lang="uk-UA" sz="1600" dirty="0" err="1"/>
              <a:t>Монмартр</a:t>
            </a:r>
            <a:r>
              <a:rPr lang="uk-UA" sz="1600" dirty="0"/>
              <a:t> навколо цієї церкви дуже добре відома мистецтвом. Тут є багато красивих, вузьких європейських вулиць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28" y="2296390"/>
            <a:ext cx="5808308" cy="4357354"/>
          </a:xfrm>
        </p:spPr>
      </p:pic>
    </p:spTree>
    <p:extLst>
      <p:ext uri="{BB962C8B-B14F-4D97-AF65-F5344CB8AC3E}">
        <p14:creationId xmlns:p14="http://schemas.microsoft.com/office/powerpoint/2010/main" val="2415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6022"/>
            <a:ext cx="8983419" cy="5816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12" y="316022"/>
            <a:ext cx="6138698" cy="4898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2" y="316022"/>
            <a:ext cx="5329796" cy="3997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95" y="2445879"/>
            <a:ext cx="6543932" cy="3734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3" y="316022"/>
            <a:ext cx="9012987" cy="58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242"/>
            <a:ext cx="8596668" cy="2071975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Міжнародний</a:t>
            </a:r>
            <a:r>
              <a:rPr lang="ru-RU" sz="2000" dirty="0"/>
              <a:t> </a:t>
            </a:r>
            <a:r>
              <a:rPr lang="ru-RU" sz="2000" dirty="0" err="1"/>
              <a:t>авіасалон</a:t>
            </a:r>
            <a:r>
              <a:rPr lang="ru-RU" sz="2000" dirty="0"/>
              <a:t> </a:t>
            </a:r>
            <a:r>
              <a:rPr lang="ru-RU" sz="2000" dirty="0" err="1" smtClean="0"/>
              <a:t>Ле</a:t>
            </a:r>
            <a:r>
              <a:rPr lang="ru-RU" sz="2000" dirty="0" smtClean="0"/>
              <a:t>-Бурже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/>
              <a:t>Майже</a:t>
            </a:r>
            <a:r>
              <a:rPr lang="ru-RU" sz="1600" dirty="0" smtClean="0"/>
              <a:t> </a:t>
            </a:r>
            <a:r>
              <a:rPr lang="ru-RU" sz="1600" dirty="0"/>
              <a:t>в центральному </a:t>
            </a:r>
            <a:r>
              <a:rPr lang="ru-RU" sz="1600" dirty="0" err="1"/>
              <a:t>Парижі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</a:t>
            </a:r>
            <a:r>
              <a:rPr lang="ru-RU" sz="1600" dirty="0" err="1"/>
              <a:t>майданчик</a:t>
            </a:r>
            <a:r>
              <a:rPr lang="ru-RU" sz="1600" dirty="0"/>
              <a:t> для </a:t>
            </a:r>
            <a:r>
              <a:rPr lang="ru-RU" sz="1600" dirty="0" err="1"/>
              <a:t>найбільших</a:t>
            </a:r>
            <a:r>
              <a:rPr lang="ru-RU" sz="1600" dirty="0"/>
              <a:t> </a:t>
            </a:r>
            <a:r>
              <a:rPr lang="ru-RU" sz="1600" dirty="0" err="1"/>
              <a:t>авіашоу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. </a:t>
            </a:r>
            <a:r>
              <a:rPr lang="ru-RU" sz="1600" dirty="0" err="1"/>
              <a:t>Авіашоу</a:t>
            </a:r>
            <a:r>
              <a:rPr lang="ru-RU" sz="1600" dirty="0"/>
              <a:t> </a:t>
            </a:r>
            <a:r>
              <a:rPr lang="ru-RU" sz="1600" dirty="0" err="1"/>
              <a:t>Ле</a:t>
            </a:r>
            <a:r>
              <a:rPr lang="ru-RU" sz="1600" dirty="0"/>
              <a:t> Бурже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демонструє</a:t>
            </a:r>
            <a:r>
              <a:rPr lang="ru-RU" sz="1600" dirty="0"/>
              <a:t>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технології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космічних</a:t>
            </a:r>
            <a:r>
              <a:rPr lang="ru-RU" sz="1600" dirty="0"/>
              <a:t> </a:t>
            </a:r>
            <a:r>
              <a:rPr lang="ru-RU" sz="1600" dirty="0" err="1"/>
              <a:t>виробників</a:t>
            </a:r>
            <a:r>
              <a:rPr lang="ru-RU" sz="1600" dirty="0" smtClean="0"/>
              <a:t>.</a:t>
            </a:r>
            <a:r>
              <a:rPr lang="uk-UA" sz="1600" dirty="0"/>
              <a:t> Тисячі людей відвідують це </a:t>
            </a:r>
            <a:r>
              <a:rPr lang="uk-UA" sz="1600" dirty="0" err="1"/>
              <a:t>авіашоу</a:t>
            </a:r>
            <a:r>
              <a:rPr lang="uk-UA" sz="1600" dirty="0"/>
              <a:t>, і ця подія безумовно заслуговує відвідування</a:t>
            </a:r>
            <a:r>
              <a:rPr lang="uk-UA" sz="1600" dirty="0" smtClean="0"/>
              <a:t>.</a:t>
            </a:r>
            <a:r>
              <a:rPr lang="uk-UA" sz="1600" dirty="0"/>
              <a:t> можете відвідати музей авіації </a:t>
            </a:r>
            <a:r>
              <a:rPr lang="uk-UA" sz="1600" dirty="0" err="1"/>
              <a:t>Ле</a:t>
            </a:r>
            <a:r>
              <a:rPr lang="uk-UA" sz="1600" dirty="0"/>
              <a:t> </a:t>
            </a:r>
            <a:r>
              <a:rPr lang="uk-UA" sz="1600" dirty="0" err="1"/>
              <a:t>Бурже</a:t>
            </a:r>
            <a:r>
              <a:rPr lang="uk-UA" sz="1600" dirty="0"/>
              <a:t>. Тут зібрана одна з найбільш всебічних колекцій у світі, що включає літаки Першої світової війни і цепеліни, а так само величезна зразкова секція авіації.</a:t>
            </a:r>
            <a:endParaRPr lang="uk-UA" sz="16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78" y="2085921"/>
            <a:ext cx="7173750" cy="43132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20956"/>
            <a:ext cx="5997546" cy="3793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8308"/>
            <a:ext cx="8487721" cy="53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7169725" cy="47822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69411"/>
            <a:ext cx="8162575" cy="4636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61290"/>
            <a:ext cx="10358938" cy="4814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2" y="362648"/>
            <a:ext cx="9736074" cy="64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/>
              <a:t>Джерела інформації:</a:t>
            </a: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www.google.com.ua</a:t>
            </a:r>
            <a:endParaRPr lang="uk-UA" dirty="0" smtClean="0"/>
          </a:p>
          <a:p>
            <a:r>
              <a:rPr lang="uk-UA" dirty="0" smtClean="0"/>
              <a:t>2.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http://vsviti.com.ua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uk-UA" dirty="0" smtClean="0"/>
              <a:t>3.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plan.ever.travel</a:t>
            </a:r>
            <a:endParaRPr lang="uk-UA" dirty="0" smtClean="0"/>
          </a:p>
          <a:p>
            <a:r>
              <a:rPr lang="uk-UA" dirty="0" smtClean="0"/>
              <a:t>4.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http://weatlas.com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r>
              <a:rPr lang="uk-UA" dirty="0" smtClean="0"/>
              <a:t>5.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http://travelworld.org.ua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r>
              <a:rPr lang="uk-UA" dirty="0" smtClean="0"/>
              <a:t>6.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http://tsn.ua</a:t>
            </a:r>
            <a:r>
              <a:rPr lang="en-US" dirty="0" smtClean="0">
                <a:hlinkClick r:id="rId7"/>
              </a:rPr>
              <a:t>/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0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3" y="401780"/>
            <a:ext cx="9097125" cy="6059763"/>
          </a:xfrm>
        </p:spPr>
      </p:pic>
    </p:spTree>
    <p:extLst>
      <p:ext uri="{BB962C8B-B14F-4D97-AF65-F5344CB8AC3E}">
        <p14:creationId xmlns:p14="http://schemas.microsoft.com/office/powerpoint/2010/main" val="37290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1618"/>
            <a:ext cx="8596668" cy="1320800"/>
          </a:xfrm>
        </p:spPr>
        <p:txBody>
          <a:bodyPr>
            <a:normAutofit/>
          </a:bodyPr>
          <a:lstStyle/>
          <a:p>
            <a:r>
              <a:rPr lang="uk-UA" dirty="0" smtClean="0"/>
              <a:t>В кожної людини є своя країна мрій. Моя ж країна мрій це - </a:t>
            </a:r>
            <a:r>
              <a:rPr lang="uk-UA" dirty="0"/>
              <a:t>Ф</a:t>
            </a:r>
            <a:r>
              <a:rPr lang="uk-UA" dirty="0" smtClean="0"/>
              <a:t>ранція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1" y="1828078"/>
            <a:ext cx="8002514" cy="4731598"/>
          </a:xfrm>
        </p:spPr>
      </p:pic>
    </p:spTree>
    <p:extLst>
      <p:ext uri="{BB962C8B-B14F-4D97-AF65-F5344CB8AC3E}">
        <p14:creationId xmlns:p14="http://schemas.microsoft.com/office/powerpoint/2010/main" val="2511650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5" y="12122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/>
              <a:t>Ейфелева </a:t>
            </a:r>
            <a:r>
              <a:rPr lang="uk-UA" sz="2700" dirty="0" smtClean="0"/>
              <a:t>Вежа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1800" dirty="0" smtClean="0"/>
              <a:t>Одна </a:t>
            </a:r>
            <a:r>
              <a:rPr lang="uk-UA" sz="1800" dirty="0"/>
              <a:t>з найбільш розпізнаваних структур у світі і символ Франції. Якщо Ви не підніметеся на Ейфелеву вежу перебуваючи в Парижі, то втратите дійсно особливий момент у своєму житті. Розмір залізної вежі величезний. Перебуваючи під основою вежі важко повірити в ці гігантські пропорції, на фотографіях неможливо відчути всю велич і красу цієї структури. Ця пам’ятка Парижа обов’язкова для перегляду.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Ейфелева </a:t>
            </a:r>
            <a:r>
              <a:rPr lang="uk-UA" sz="1800" dirty="0"/>
              <a:t>вежа побудована протягом двох років, у 1887 – 1889 для Виставки </a:t>
            </a:r>
            <a:r>
              <a:rPr lang="en-US" sz="1800" dirty="0" err="1"/>
              <a:t>Universelle</a:t>
            </a:r>
            <a:r>
              <a:rPr lang="en-US" sz="1800" dirty="0"/>
              <a:t> </a:t>
            </a:r>
            <a:r>
              <a:rPr lang="uk-UA" sz="1800" dirty="0"/>
              <a:t>і, як передбачалося, повинна була бути демонтована після заходу.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82" y="2608118"/>
            <a:ext cx="6950834" cy="4021283"/>
          </a:xfrm>
        </p:spPr>
      </p:pic>
    </p:spTree>
    <p:extLst>
      <p:ext uri="{BB962C8B-B14F-4D97-AF65-F5344CB8AC3E}">
        <p14:creationId xmlns:p14="http://schemas.microsoft.com/office/powerpoint/2010/main" val="3779366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/>
              <a:t>Собор Паризької Богоматері (</a:t>
            </a:r>
            <a:r>
              <a:rPr lang="uk-UA" sz="3100" dirty="0" err="1"/>
              <a:t>Нотр</a:t>
            </a:r>
            <a:r>
              <a:rPr lang="uk-UA" sz="3100" dirty="0"/>
              <a:t>-Дам-де-Парі</a:t>
            </a:r>
            <a:r>
              <a:rPr lang="uk-UA" sz="3100" dirty="0" smtClean="0"/>
              <a:t>)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1800" dirty="0"/>
              <a:t>Собор Паризької Богоматері недарма вважають одним з найпрекрасніших прикладів французької Готичної архітектури у Франції і в Європі. Пішло два століття, щоб побудувати це диво архітектури та одну з найзнаменитіших Паризьких пам’яток.</a:t>
            </a:r>
            <a:br>
              <a:rPr lang="uk-UA" sz="1800" dirty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4820227" cy="4820227"/>
          </a:xfrm>
        </p:spPr>
      </p:pic>
      <p:sp>
        <p:nvSpPr>
          <p:cNvPr id="5" name="TextBox 4"/>
          <p:cNvSpPr txBox="1"/>
          <p:nvPr/>
        </p:nvSpPr>
        <p:spPr>
          <a:xfrm>
            <a:off x="6037118" y="2047008"/>
            <a:ext cx="2888673" cy="47705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</a:rPr>
              <a:t>Коли Ви </a:t>
            </a:r>
            <a:r>
              <a:rPr lang="ru-RU" sz="1600" dirty="0" err="1" smtClean="0">
                <a:solidFill>
                  <a:schemeClr val="accent1"/>
                </a:solidFill>
              </a:rPr>
              <a:t>побачите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цей</a:t>
            </a:r>
            <a:r>
              <a:rPr lang="ru-RU" sz="1600" dirty="0" smtClean="0">
                <a:solidFill>
                  <a:schemeClr val="accent1"/>
                </a:solidFill>
              </a:rPr>
              <a:t> собор </a:t>
            </a:r>
            <a:r>
              <a:rPr lang="ru-RU" sz="1600" dirty="0" err="1" smtClean="0">
                <a:solidFill>
                  <a:schemeClr val="accent1"/>
                </a:solidFill>
              </a:rPr>
              <a:t>особисто</a:t>
            </a:r>
            <a:r>
              <a:rPr lang="ru-RU" sz="1600" dirty="0" smtClean="0">
                <a:solidFill>
                  <a:schemeClr val="accent1"/>
                </a:solidFill>
              </a:rPr>
              <a:t>, то </a:t>
            </a:r>
            <a:r>
              <a:rPr lang="ru-RU" sz="1600" dirty="0" err="1" smtClean="0">
                <a:solidFill>
                  <a:schemeClr val="accent1"/>
                </a:solidFill>
              </a:rPr>
              <a:t>дійсно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зрозумієте</a:t>
            </a:r>
            <a:r>
              <a:rPr lang="ru-RU" sz="1600" dirty="0" smtClean="0">
                <a:solidFill>
                  <a:schemeClr val="accent1"/>
                </a:solidFill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</a:rPr>
              <a:t>чому</a:t>
            </a:r>
            <a:r>
              <a:rPr lang="ru-RU" sz="1600" dirty="0" smtClean="0">
                <a:solidFill>
                  <a:schemeClr val="accent1"/>
                </a:solidFill>
              </a:rPr>
              <a:t> треба </a:t>
            </a:r>
            <a:r>
              <a:rPr lang="ru-RU" sz="1600" dirty="0" err="1" smtClean="0">
                <a:solidFill>
                  <a:schemeClr val="accent1"/>
                </a:solidFill>
              </a:rPr>
              <a:t>було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майже</a:t>
            </a:r>
            <a:r>
              <a:rPr lang="ru-RU" sz="1600" dirty="0" smtClean="0">
                <a:solidFill>
                  <a:schemeClr val="accent1"/>
                </a:solidFill>
              </a:rPr>
              <a:t> 200 </a:t>
            </a:r>
            <a:r>
              <a:rPr lang="ru-RU" sz="1600" dirty="0" err="1" smtClean="0">
                <a:solidFill>
                  <a:schemeClr val="accent1"/>
                </a:solidFill>
              </a:rPr>
              <a:t>років</a:t>
            </a:r>
            <a:r>
              <a:rPr lang="ru-RU" sz="1600" dirty="0" smtClean="0">
                <a:solidFill>
                  <a:schemeClr val="accent1"/>
                </a:solidFill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</a:rPr>
              <a:t>щоб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побудувати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Нотр</a:t>
            </a:r>
            <a:r>
              <a:rPr lang="ru-RU" sz="1600" dirty="0" smtClean="0">
                <a:solidFill>
                  <a:schemeClr val="accent1"/>
                </a:solidFill>
              </a:rPr>
              <a:t>-Дам-де-</a:t>
            </a:r>
            <a:r>
              <a:rPr lang="ru-RU" sz="1600" dirty="0" err="1" smtClean="0">
                <a:solidFill>
                  <a:schemeClr val="accent1"/>
                </a:solidFill>
              </a:rPr>
              <a:t>Парі</a:t>
            </a:r>
            <a:r>
              <a:rPr lang="ru-RU" sz="1600" dirty="0" smtClean="0">
                <a:solidFill>
                  <a:schemeClr val="accent1"/>
                </a:solidFill>
              </a:rPr>
              <a:t>! </a:t>
            </a:r>
            <a:r>
              <a:rPr lang="ru-RU" sz="1600" dirty="0" err="1" smtClean="0">
                <a:solidFill>
                  <a:schemeClr val="accent1"/>
                </a:solidFill>
              </a:rPr>
              <a:t>Дві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високі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вежі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цієї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культової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пам’ятки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видні</a:t>
            </a:r>
            <a:r>
              <a:rPr lang="ru-RU" sz="1600" dirty="0" smtClean="0">
                <a:solidFill>
                  <a:schemeClr val="accent1"/>
                </a:solidFill>
              </a:rPr>
              <a:t> з </a:t>
            </a:r>
            <a:r>
              <a:rPr lang="ru-RU" sz="1600" dirty="0" err="1" smtClean="0">
                <a:solidFill>
                  <a:schemeClr val="accent1"/>
                </a:solidFill>
              </a:rPr>
              <a:t>більшої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частини</a:t>
            </a:r>
            <a:r>
              <a:rPr lang="ru-RU" sz="1600" dirty="0" smtClean="0">
                <a:solidFill>
                  <a:schemeClr val="accent1"/>
                </a:solidFill>
              </a:rPr>
              <a:t> Парижа. </a:t>
            </a:r>
            <a:r>
              <a:rPr lang="ru-RU" sz="1600" dirty="0" err="1" smtClean="0">
                <a:solidFill>
                  <a:schemeClr val="accent1"/>
                </a:solidFill>
              </a:rPr>
              <a:t>Інтер’єр</a:t>
            </a:r>
            <a:r>
              <a:rPr lang="ru-RU" sz="1600" dirty="0" smtClean="0">
                <a:solidFill>
                  <a:schemeClr val="accent1"/>
                </a:solidFill>
              </a:rPr>
              <a:t> собору </a:t>
            </a:r>
            <a:r>
              <a:rPr lang="ru-RU" sz="1600" dirty="0" err="1" smtClean="0">
                <a:solidFill>
                  <a:schemeClr val="accent1"/>
                </a:solidFill>
              </a:rPr>
              <a:t>дивовижний</a:t>
            </a:r>
            <a:r>
              <a:rPr lang="ru-RU" sz="1600" dirty="0" smtClean="0">
                <a:solidFill>
                  <a:schemeClr val="accent1"/>
                </a:solidFill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</a:rPr>
              <a:t>вітражі</a:t>
            </a:r>
            <a:r>
              <a:rPr lang="ru-RU" sz="1600" dirty="0" smtClean="0">
                <a:solidFill>
                  <a:schemeClr val="accent1"/>
                </a:solidFill>
              </a:rPr>
              <a:t> і </a:t>
            </a:r>
            <a:r>
              <a:rPr lang="ru-RU" sz="1600" dirty="0" err="1" smtClean="0">
                <a:solidFill>
                  <a:schemeClr val="accent1"/>
                </a:solidFill>
              </a:rPr>
              <a:t>високі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стовпи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нагадують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французьку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Готичну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Архітектуру</a:t>
            </a:r>
            <a:r>
              <a:rPr lang="ru-RU" sz="1600" dirty="0" smtClean="0">
                <a:solidFill>
                  <a:schemeClr val="accent1"/>
                </a:solidFill>
              </a:rPr>
              <a:t> того </a:t>
            </a:r>
            <a:r>
              <a:rPr lang="ru-RU" sz="1600" dirty="0" err="1" smtClean="0">
                <a:solidFill>
                  <a:schemeClr val="accent1"/>
                </a:solidFill>
              </a:rPr>
              <a:t>періоду</a:t>
            </a:r>
            <a:r>
              <a:rPr lang="ru-RU" sz="1600" dirty="0" smtClean="0">
                <a:solidFill>
                  <a:schemeClr val="accent1"/>
                </a:solidFill>
              </a:rPr>
              <a:t>. </a:t>
            </a:r>
            <a:r>
              <a:rPr lang="ru-RU" sz="1600" dirty="0" err="1" smtClean="0">
                <a:solidFill>
                  <a:schemeClr val="accent1"/>
                </a:solidFill>
              </a:rPr>
              <a:t>Цей</a:t>
            </a:r>
            <a:r>
              <a:rPr lang="ru-RU" sz="1600" dirty="0" smtClean="0">
                <a:solidFill>
                  <a:schemeClr val="accent1"/>
                </a:solidFill>
              </a:rPr>
              <a:t> собор </a:t>
            </a:r>
            <a:r>
              <a:rPr lang="ru-RU" sz="1600" dirty="0" err="1" smtClean="0">
                <a:solidFill>
                  <a:schemeClr val="accent1"/>
                </a:solidFill>
              </a:rPr>
              <a:t>розташований</a:t>
            </a:r>
            <a:r>
              <a:rPr lang="ru-RU" sz="1600" dirty="0" smtClean="0">
                <a:solidFill>
                  <a:schemeClr val="accent1"/>
                </a:solidFill>
              </a:rPr>
              <a:t> на </a:t>
            </a:r>
            <a:r>
              <a:rPr lang="ru-RU" sz="1600" dirty="0" err="1" smtClean="0">
                <a:solidFill>
                  <a:schemeClr val="accent1"/>
                </a:solidFill>
              </a:rPr>
              <a:t>острові</a:t>
            </a:r>
            <a:r>
              <a:rPr lang="ru-RU" sz="1600" dirty="0" smtClean="0">
                <a:solidFill>
                  <a:schemeClr val="accent1"/>
                </a:solidFill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</a:rPr>
              <a:t>що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робить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його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ще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більш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захоплюючим</a:t>
            </a:r>
            <a:r>
              <a:rPr lang="ru-RU" sz="1600" dirty="0" smtClean="0">
                <a:solidFill>
                  <a:schemeClr val="accent1"/>
                </a:solidFill>
              </a:rPr>
              <a:t> для </a:t>
            </a:r>
            <a:r>
              <a:rPr lang="ru-RU" sz="1600" dirty="0" err="1" smtClean="0">
                <a:solidFill>
                  <a:schemeClr val="accent1"/>
                </a:solidFill>
              </a:rPr>
              <a:t>споглядання</a:t>
            </a:r>
            <a:r>
              <a:rPr lang="ru-RU" sz="1600" dirty="0" smtClean="0">
                <a:solidFill>
                  <a:schemeClr val="accent1"/>
                </a:solidFill>
              </a:rPr>
              <a:t> з </a:t>
            </a:r>
            <a:r>
              <a:rPr lang="ru-RU" sz="1600" dirty="0" err="1" smtClean="0">
                <a:solidFill>
                  <a:schemeClr val="accent1"/>
                </a:solidFill>
              </a:rPr>
              <a:t>туристичних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човнів</a:t>
            </a:r>
            <a:r>
              <a:rPr lang="ru-RU" sz="1600" dirty="0" smtClean="0">
                <a:solidFill>
                  <a:schemeClr val="accent1"/>
                </a:solidFill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</a:rPr>
              <a:t>які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проходять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цей</a:t>
            </a:r>
            <a:r>
              <a:rPr lang="ru-RU" sz="1600" dirty="0" smtClean="0">
                <a:solidFill>
                  <a:schemeClr val="accent1"/>
                </a:solidFill>
              </a:rPr>
              <a:t> канал.</a:t>
            </a:r>
            <a:endParaRPr lang="uk-U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90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41267"/>
            <a:ext cx="5175249" cy="3881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63337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/>
              <a:t>Вигляд собору з середини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43" y="1141267"/>
            <a:ext cx="6134100" cy="4200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63" y="2204604"/>
            <a:ext cx="6487734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2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/>
              <a:t>Палац Версаль.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800" dirty="0" smtClean="0"/>
              <a:t>Коли </a:t>
            </a:r>
            <a:r>
              <a:rPr lang="uk-UA" sz="1800" dirty="0"/>
              <a:t>був побудований, Версаль став мисливської резиденцією короля. Сьогодні, однак, це – передмістя Парижа, приблизно в двадцяти кілометрах на північний захід від французької столиці. Версаль був центром політичної влади у Франції з 1682, коли Луї </a:t>
            </a:r>
            <a:r>
              <a:rPr lang="en-US" sz="1800" dirty="0"/>
              <a:t>XIV </a:t>
            </a:r>
            <a:r>
              <a:rPr lang="uk-UA" sz="1800" dirty="0"/>
              <a:t>перемістився сюди з Парижа, поки королівська родина не була змушена повернутися до столиці жовтні 1789, з початку Французької революції. Тому Версаль відомий не тільки як будівля, а й як символ системи абсолютної монархії.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86914"/>
            <a:ext cx="5408578" cy="4100921"/>
          </a:xfrm>
        </p:spPr>
      </p:pic>
      <p:sp>
        <p:nvSpPr>
          <p:cNvPr id="5" name="TextBox 4"/>
          <p:cNvSpPr txBox="1"/>
          <p:nvPr/>
        </p:nvSpPr>
        <p:spPr>
          <a:xfrm>
            <a:off x="6452756" y="2486914"/>
            <a:ext cx="2821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Увага до деталей інтер’єру цього палацу неймовірно. Куди б Ви не глянули, побачите гравюри, картини, вишукані меблі. Важко, повірити, що всі 700 кімнат Версаля відповідають цьому стилю!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Сади Версаля </a:t>
            </a:r>
            <a:r>
              <a:rPr lang="ru-RU" dirty="0" err="1" smtClean="0">
                <a:solidFill>
                  <a:schemeClr val="accent1"/>
                </a:solidFill>
              </a:rPr>
              <a:t>також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заслуговують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окремої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уваги</a:t>
            </a:r>
            <a:r>
              <a:rPr lang="ru-RU" dirty="0" smtClean="0">
                <a:solidFill>
                  <a:schemeClr val="accent1"/>
                </a:solidFill>
              </a:rPr>
              <a:t>. Тут </a:t>
            </a:r>
            <a:r>
              <a:rPr lang="ru-RU" dirty="0" err="1" smtClean="0">
                <a:solidFill>
                  <a:schemeClr val="accent1"/>
                </a:solidFill>
              </a:rPr>
              <a:t>можна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гуляти</a:t>
            </a:r>
            <a:r>
              <a:rPr lang="ru-RU" dirty="0" smtClean="0">
                <a:solidFill>
                  <a:schemeClr val="accent1"/>
                </a:solidFill>
              </a:rPr>
              <a:t> і </a:t>
            </a:r>
            <a:r>
              <a:rPr lang="ru-RU" dirty="0" err="1" smtClean="0">
                <a:solidFill>
                  <a:schemeClr val="accent1"/>
                </a:solidFill>
              </a:rPr>
              <a:t>досліджувати</a:t>
            </a:r>
            <a:r>
              <a:rPr lang="ru-RU" dirty="0" smtClean="0">
                <a:solidFill>
                  <a:schemeClr val="accent1"/>
                </a:solidFill>
              </a:rPr>
              <a:t> красу </a:t>
            </a:r>
            <a:r>
              <a:rPr lang="ru-RU" dirty="0" err="1" smtClean="0">
                <a:solidFill>
                  <a:schemeClr val="accent1"/>
                </a:solidFill>
              </a:rPr>
              <a:t>природи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нескінченно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" y="942542"/>
            <a:ext cx="8473235" cy="56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/>
              <a:t>Палац з середини</a:t>
            </a:r>
            <a:endParaRPr lang="uk-UA" sz="2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20064"/>
            <a:ext cx="580232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8" y="1120064"/>
            <a:ext cx="5222264" cy="5358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00" y="979048"/>
            <a:ext cx="7520735" cy="5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 smtClean="0"/>
              <a:t>Музей Лувр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800" dirty="0" smtClean="0"/>
              <a:t>Будучи </a:t>
            </a:r>
            <a:r>
              <a:rPr lang="uk-UA" sz="1800" dirty="0"/>
              <a:t>найбільшим музеєм у світі, ця пам’ятка Парижа варта відвідування. Майже 35,000 об’єктів, від доісторичних до 19-го сторіччя, показані тут. Це також найбільш відвідуваний музей у світі. Шанувальники мистецтва з усього світу приїжджають сюди, щоб помилуватися шедеврами</a:t>
            </a:r>
            <a:r>
              <a:rPr lang="uk-UA" sz="1800" dirty="0" smtClean="0"/>
              <a:t>.</a:t>
            </a:r>
            <a:r>
              <a:rPr lang="ru-RU" sz="1800" dirty="0"/>
              <a:t> </a:t>
            </a:r>
            <a:r>
              <a:rPr lang="ru-RU" sz="1800" dirty="0" err="1"/>
              <a:t>Якби</a:t>
            </a:r>
            <a:r>
              <a:rPr lang="ru-RU" sz="1800" dirty="0"/>
              <a:t> Ви </a:t>
            </a:r>
            <a:r>
              <a:rPr lang="ru-RU" sz="1800" dirty="0" err="1"/>
              <a:t>витратили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одну </a:t>
            </a:r>
            <a:r>
              <a:rPr lang="ru-RU" sz="1800" dirty="0" err="1"/>
              <a:t>хвилину</a:t>
            </a:r>
            <a:r>
              <a:rPr lang="ru-RU" sz="1800" dirty="0"/>
              <a:t> на </a:t>
            </a:r>
            <a:r>
              <a:rPr lang="ru-RU" sz="1800" dirty="0" err="1"/>
              <a:t>кожен</a:t>
            </a:r>
            <a:r>
              <a:rPr lang="ru-RU" sz="1800" dirty="0"/>
              <a:t> </a:t>
            </a:r>
            <a:r>
              <a:rPr lang="ru-RU" sz="1800" dirty="0" err="1"/>
              <a:t>художній</a:t>
            </a:r>
            <a:r>
              <a:rPr lang="ru-RU" sz="1800" dirty="0"/>
              <a:t> </a:t>
            </a:r>
            <a:r>
              <a:rPr lang="ru-RU" sz="1800" dirty="0" err="1"/>
              <a:t>твір</a:t>
            </a:r>
            <a:r>
              <a:rPr lang="ru-RU" sz="1800" dirty="0"/>
              <a:t> тут, то Вам </a:t>
            </a:r>
            <a:r>
              <a:rPr lang="ru-RU" sz="1800" dirty="0" err="1"/>
              <a:t>потрібні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б два </a:t>
            </a:r>
            <a:r>
              <a:rPr lang="ru-RU" sz="1800" dirty="0" err="1"/>
              <a:t>місяці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пройти через всю </a:t>
            </a:r>
            <a:r>
              <a:rPr lang="ru-RU" sz="1800" dirty="0" err="1"/>
              <a:t>колекцію</a:t>
            </a:r>
            <a:r>
              <a:rPr lang="ru-RU" sz="1800" dirty="0"/>
              <a:t> Лувру. </a:t>
            </a:r>
            <a:r>
              <a:rPr lang="ru-RU" sz="1800" dirty="0" err="1"/>
              <a:t>Культові</a:t>
            </a:r>
            <a:r>
              <a:rPr lang="ru-RU" sz="1800" dirty="0"/>
              <a:t> </a:t>
            </a:r>
            <a:r>
              <a:rPr lang="ru-RU" sz="1800" dirty="0" err="1"/>
              <a:t>предмети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 </a:t>
            </a:r>
            <a:r>
              <a:rPr lang="ru-RU" sz="1800" dirty="0" err="1"/>
              <a:t>зберігаються</a:t>
            </a:r>
            <a:r>
              <a:rPr lang="ru-RU" sz="1800" dirty="0"/>
              <a:t> тут у </a:t>
            </a:r>
            <a:r>
              <a:rPr lang="ru-RU" sz="1800" dirty="0" err="1"/>
              <a:t>безпеці</a:t>
            </a:r>
            <a:r>
              <a:rPr lang="ru-RU" sz="1800" dirty="0"/>
              <a:t>, </a:t>
            </a:r>
            <a:r>
              <a:rPr lang="ru-RU" sz="1800" dirty="0" err="1"/>
              <a:t>такі</a:t>
            </a:r>
            <a:r>
              <a:rPr lang="ru-RU" sz="1800" dirty="0"/>
              <a:t> як Джоконда (</a:t>
            </a:r>
            <a:r>
              <a:rPr lang="ru-RU" sz="1800" dirty="0" err="1"/>
              <a:t>Мона</a:t>
            </a:r>
            <a:r>
              <a:rPr lang="ru-RU" sz="1800" dirty="0"/>
              <a:t> </a:t>
            </a:r>
            <a:r>
              <a:rPr lang="ru-RU" sz="1800" dirty="0" err="1"/>
              <a:t>Ліза</a:t>
            </a:r>
            <a:r>
              <a:rPr lang="ru-RU" sz="1800" dirty="0"/>
              <a:t>) Леонардо Да </a:t>
            </a:r>
            <a:r>
              <a:rPr lang="ru-RU" sz="1800" dirty="0" err="1"/>
              <a:t>Вінчі</a:t>
            </a:r>
            <a:r>
              <a:rPr lang="ru-RU" sz="1800" dirty="0"/>
              <a:t>.</a:t>
            </a:r>
            <a:endParaRPr lang="uk-UA" sz="1800" dirty="0"/>
          </a:p>
        </p:txBody>
      </p:sp>
      <p:pic>
        <p:nvPicPr>
          <p:cNvPr id="12" name="Місце для вмісту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3" y="2775443"/>
            <a:ext cx="5175249" cy="388143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32" y="2775443"/>
            <a:ext cx="6936831" cy="44483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" y="2775443"/>
            <a:ext cx="9832749" cy="36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600" dirty="0" smtClean="0"/>
              <a:t>Музей з середини</a:t>
            </a:r>
            <a:endParaRPr lang="uk-UA" sz="16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209061" cy="48060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1" y="1392207"/>
            <a:ext cx="6846112" cy="5138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269999"/>
            <a:ext cx="9665012" cy="48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258</Words>
  <Application>Microsoft Office PowerPoint</Application>
  <PresentationFormat>Широкий екран</PresentationFormat>
  <Paragraphs>28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Подорож до країни мрій</vt:lpstr>
      <vt:lpstr>В кожної людини є своя країна мрій. Моя ж країна мрій це - Франція</vt:lpstr>
      <vt:lpstr>Ейфелева Вежа Одна з найбільш розпізнаваних структур у світі і символ Франції. Якщо Ви не підніметеся на Ейфелеву вежу перебуваючи в Парижі, то втратите дійсно особливий момент у своєму житті. Розмір залізної вежі величезний. Перебуваючи під основою вежі важко повірити в ці гігантські пропорції, на фотографіях неможливо відчути всю велич і красу цієї структури. Ця пам’ятка Парижа обов’язкова для перегляду.  Ейфелева вежа побудована протягом двох років, у 1887 – 1889 для Виставки Universelle і, як передбачалося, повинна була бути демонтована після заходу.</vt:lpstr>
      <vt:lpstr>Собор Паризької Богоматері (Нотр-Дам-де-Парі) Собор Паризької Богоматері недарма вважають одним з найпрекрасніших прикладів французької Готичної архітектури у Франції і в Європі. Пішло два століття, щоб побудувати це диво архітектури та одну з найзнаменитіших Паризьких пам’яток.  </vt:lpstr>
      <vt:lpstr>Вигляд собору з середини </vt:lpstr>
      <vt:lpstr>Палац Версаль. Коли був побудований, Версаль став мисливської резиденцією короля. Сьогодні, однак, це – передмістя Парижа, приблизно в двадцяти кілометрах на північний захід від французької столиці. Версаль був центром політичної влади у Франції з 1682, коли Луї XIV перемістився сюди з Парижа, поки королівська родина не була змушена повернутися до столиці жовтні 1789, з початку Французької революції. Тому Версаль відомий не тільки як будівля, а й як символ системи абсолютної монархії.</vt:lpstr>
      <vt:lpstr>Палац з середини</vt:lpstr>
      <vt:lpstr>Музей Лувр Будучи найбільшим музеєм у світі, ця пам’ятка Парижа варта відвідування. Майже 35,000 об’єктів, від доісторичних до 19-го сторіччя, показані тут. Це також найбільш відвідуваний музей у світі. Шанувальники мистецтва з усього світу приїжджають сюди, щоб помилуватися шедеврами. Якби Ви витратили всього одну хвилину на кожен художній твір тут, то Вам потрібні були б два місяці, щоб пройти через всю колекцію Лувру. Культові предмети мистецтва зберігаються тут у безпеці, такі як Джоконда (Мона Ліза) Леонардо Да Вінчі.</vt:lpstr>
      <vt:lpstr>Музей з середини</vt:lpstr>
      <vt:lpstr>Тріумфальна арка Парижа. Тріумфальна арка вшановує тих, хто боровся і помер за Францію в період французької Революції і Наполеонівських воєн з іменами всіх французьких перемог і генералів, підписаних на її внутрішніх і зовнішніх поверхнях. Нижче знаходиться Могила Невідомого Солдата від Першої світової війни.</vt:lpstr>
      <vt:lpstr>Кладовище Пер-Лашез. Найвідоміше кладовище Парижа знаходиться на покритому лісом пагорбі, що виходить на місто. Могили відомих людей і шедеври похоронної скульптури роблять Пер-Лашез приємним місцем для неквапливої, ностальгічної прогулянки. Важливі люди та знаменитості поховані тут, такі як соліст “The Doors” Джим Моррісон, Едіт Піаф, Оскар Уайлд і Марсель Пруст. Це робить кладовище досить відвідуваною пам’яткою Парижа.</vt:lpstr>
      <vt:lpstr>Презентація PowerPoint</vt:lpstr>
      <vt:lpstr>Базиліка Сакре-Кер Популярний орієнтир, базиліка Сакре-Кер розташована на вищій точці пагорба Монмартр, найвищого пункту в місті. Спорудження може бути відмічена фактично з будь-якої точки в Парижі, так як розташована зверху великого пагорба. Це – Римсько-католицька церква. Область Монмартр навколо цієї церкви дуже добре відома мистецтвом. Тут є багато красивих, вузьких європейських вулиць</vt:lpstr>
      <vt:lpstr>Презентація PowerPoint</vt:lpstr>
      <vt:lpstr>Міжнародний авіасалон Ле-Бурже Майже в центральному Парижі знаходиться майданчик для найбільших авіашоу у світі. Авіашоу Ле Бурже також демонструє нові технології від космічних виробників. Тисячі людей відвідують це авіашоу, і ця подія безумовно заслуговує відвідування. можете відвідати музей авіації Ле Бурже. Тут зібрана одна з найбільш всебічних колекцій у світі, що включає літаки Першої світової війни і цепеліни, а так само величезна зразкова секція авіації.</vt:lpstr>
      <vt:lpstr>Презентація PowerPoint</vt:lpstr>
      <vt:lpstr>Джерела інформації: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 до країни мрій</dc:title>
  <dc:creator>Бідний Ростислав</dc:creator>
  <cp:lastModifiedBy>Бідний Ростислав</cp:lastModifiedBy>
  <cp:revision>19</cp:revision>
  <dcterms:created xsi:type="dcterms:W3CDTF">2016-11-13T08:44:51Z</dcterms:created>
  <dcterms:modified xsi:type="dcterms:W3CDTF">2016-11-13T12:43:39Z</dcterms:modified>
</cp:coreProperties>
</file>