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2" r:id="rId7"/>
    <p:sldId id="260" r:id="rId8"/>
    <p:sldId id="265" r:id="rId9"/>
    <p:sldId id="266" r:id="rId10"/>
    <p:sldId id="267" r:id="rId11"/>
    <p:sldId id="268" r:id="rId12"/>
    <p:sldId id="269" r:id="rId13"/>
    <p:sldId id="270" r:id="rId14"/>
    <p:sldId id="271"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6455" autoAdjust="0"/>
  </p:normalViewPr>
  <p:slideViewPr>
    <p:cSldViewPr snapToGrid="0">
      <p:cViewPr varScale="1">
        <p:scale>
          <a:sx n="60" d="100"/>
          <a:sy n="60" d="100"/>
        </p:scale>
        <p:origin x="342" y="66"/>
      </p:cViewPr>
      <p:guideLst>
        <p:guide orient="horz" pos="2160"/>
        <p:guide pos="3840"/>
      </p:guideLst>
    </p:cSldViewPr>
  </p:slideViewPr>
  <p:outlineViewPr>
    <p:cViewPr>
      <p:scale>
        <a:sx n="33" d="100"/>
        <a:sy n="33" d="100"/>
      </p:scale>
      <p:origin x="0" y="1054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CDF0DD6-8C69-4663-A9A1-18E8FBC0E8E3}" type="datetimeFigureOut">
              <a:rPr lang="ru-RU" smtClean="0"/>
              <a:pPr/>
              <a:t>21.11.2016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BF2519-EE64-4403-8167-B9C544D73DF7}" type="slidenum">
              <a:rPr lang="ru-RU" smtClean="0"/>
              <a:pPr/>
              <a:t>‹#›</a:t>
            </a:fld>
            <a:endParaRPr lang="ru-RU"/>
          </a:p>
        </p:txBody>
      </p:sp>
    </p:spTree>
    <p:extLst>
      <p:ext uri="{BB962C8B-B14F-4D97-AF65-F5344CB8AC3E}">
        <p14:creationId xmlns:p14="http://schemas.microsoft.com/office/powerpoint/2010/main" val="7236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DF0DD6-8C69-4663-A9A1-18E8FBC0E8E3}" type="datetimeFigureOut">
              <a:rPr lang="ru-RU" smtClean="0"/>
              <a:pPr/>
              <a:t>21.11.2016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BF2519-EE64-4403-8167-B9C544D73DF7}" type="slidenum">
              <a:rPr lang="ru-RU" smtClean="0"/>
              <a:pPr/>
              <a:t>‹#›</a:t>
            </a:fld>
            <a:endParaRPr lang="ru-RU"/>
          </a:p>
        </p:txBody>
      </p:sp>
    </p:spTree>
    <p:extLst>
      <p:ext uri="{BB962C8B-B14F-4D97-AF65-F5344CB8AC3E}">
        <p14:creationId xmlns:p14="http://schemas.microsoft.com/office/powerpoint/2010/main" val="3795577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DF0DD6-8C69-4663-A9A1-18E8FBC0E8E3}" type="datetimeFigureOut">
              <a:rPr lang="ru-RU" smtClean="0"/>
              <a:pPr/>
              <a:t>21.11.2016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BF2519-EE64-4403-8167-B9C544D73DF7}" type="slidenum">
              <a:rPr lang="ru-RU" smtClean="0"/>
              <a:pPr/>
              <a:t>‹#›</a:t>
            </a:fld>
            <a:endParaRPr lang="ru-RU"/>
          </a:p>
        </p:txBody>
      </p:sp>
    </p:spTree>
    <p:extLst>
      <p:ext uri="{BB962C8B-B14F-4D97-AF65-F5344CB8AC3E}">
        <p14:creationId xmlns:p14="http://schemas.microsoft.com/office/powerpoint/2010/main" val="948492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DF0DD6-8C69-4663-A9A1-18E8FBC0E8E3}" type="datetimeFigureOut">
              <a:rPr lang="ru-RU" smtClean="0"/>
              <a:pPr/>
              <a:t>21.11.2016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BF2519-EE64-4403-8167-B9C544D73DF7}" type="slidenum">
              <a:rPr lang="ru-RU" smtClean="0"/>
              <a:pPr/>
              <a:t>‹#›</a:t>
            </a:fld>
            <a:endParaRPr lang="ru-RU"/>
          </a:p>
        </p:txBody>
      </p:sp>
    </p:spTree>
    <p:extLst>
      <p:ext uri="{BB962C8B-B14F-4D97-AF65-F5344CB8AC3E}">
        <p14:creationId xmlns:p14="http://schemas.microsoft.com/office/powerpoint/2010/main" val="1906440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CDF0DD6-8C69-4663-A9A1-18E8FBC0E8E3}" type="datetimeFigureOut">
              <a:rPr lang="ru-RU" smtClean="0"/>
              <a:pPr/>
              <a:t>21.11.2016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BF2519-EE64-4403-8167-B9C544D73DF7}" type="slidenum">
              <a:rPr lang="ru-RU" smtClean="0"/>
              <a:pPr/>
              <a:t>‹#›</a:t>
            </a:fld>
            <a:endParaRPr lang="ru-RU"/>
          </a:p>
        </p:txBody>
      </p:sp>
    </p:spTree>
    <p:extLst>
      <p:ext uri="{BB962C8B-B14F-4D97-AF65-F5344CB8AC3E}">
        <p14:creationId xmlns:p14="http://schemas.microsoft.com/office/powerpoint/2010/main" val="2858095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CDF0DD6-8C69-4663-A9A1-18E8FBC0E8E3}" type="datetimeFigureOut">
              <a:rPr lang="ru-RU" smtClean="0"/>
              <a:pPr/>
              <a:t>21.11.2016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FBF2519-EE64-4403-8167-B9C544D73DF7}" type="slidenum">
              <a:rPr lang="ru-RU" smtClean="0"/>
              <a:pPr/>
              <a:t>‹#›</a:t>
            </a:fld>
            <a:endParaRPr lang="ru-RU"/>
          </a:p>
        </p:txBody>
      </p:sp>
    </p:spTree>
    <p:extLst>
      <p:ext uri="{BB962C8B-B14F-4D97-AF65-F5344CB8AC3E}">
        <p14:creationId xmlns:p14="http://schemas.microsoft.com/office/powerpoint/2010/main" val="3015610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CDF0DD6-8C69-4663-A9A1-18E8FBC0E8E3}" type="datetimeFigureOut">
              <a:rPr lang="ru-RU" smtClean="0"/>
              <a:pPr/>
              <a:t>21.11.2016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FBF2519-EE64-4403-8167-B9C544D73DF7}" type="slidenum">
              <a:rPr lang="ru-RU" smtClean="0"/>
              <a:pPr/>
              <a:t>‹#›</a:t>
            </a:fld>
            <a:endParaRPr lang="ru-RU"/>
          </a:p>
        </p:txBody>
      </p:sp>
    </p:spTree>
    <p:extLst>
      <p:ext uri="{BB962C8B-B14F-4D97-AF65-F5344CB8AC3E}">
        <p14:creationId xmlns:p14="http://schemas.microsoft.com/office/powerpoint/2010/main" val="2246756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CDF0DD6-8C69-4663-A9A1-18E8FBC0E8E3}" type="datetimeFigureOut">
              <a:rPr lang="ru-RU" smtClean="0"/>
              <a:pPr/>
              <a:t>21.11.2016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FBF2519-EE64-4403-8167-B9C544D73DF7}" type="slidenum">
              <a:rPr lang="ru-RU" smtClean="0"/>
              <a:pPr/>
              <a:t>‹#›</a:t>
            </a:fld>
            <a:endParaRPr lang="ru-RU"/>
          </a:p>
        </p:txBody>
      </p:sp>
    </p:spTree>
    <p:extLst>
      <p:ext uri="{BB962C8B-B14F-4D97-AF65-F5344CB8AC3E}">
        <p14:creationId xmlns:p14="http://schemas.microsoft.com/office/powerpoint/2010/main" val="4244455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CDF0DD6-8C69-4663-A9A1-18E8FBC0E8E3}" type="datetimeFigureOut">
              <a:rPr lang="ru-RU" smtClean="0"/>
              <a:pPr/>
              <a:t>21.11.2016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FBF2519-EE64-4403-8167-B9C544D73DF7}" type="slidenum">
              <a:rPr lang="ru-RU" smtClean="0"/>
              <a:pPr/>
              <a:t>‹#›</a:t>
            </a:fld>
            <a:endParaRPr lang="ru-RU"/>
          </a:p>
        </p:txBody>
      </p:sp>
    </p:spTree>
    <p:extLst>
      <p:ext uri="{BB962C8B-B14F-4D97-AF65-F5344CB8AC3E}">
        <p14:creationId xmlns:p14="http://schemas.microsoft.com/office/powerpoint/2010/main" val="1654983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CDF0DD6-8C69-4663-A9A1-18E8FBC0E8E3}" type="datetimeFigureOut">
              <a:rPr lang="ru-RU" smtClean="0"/>
              <a:pPr/>
              <a:t>21.11.2016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FBF2519-EE64-4403-8167-B9C544D73DF7}" type="slidenum">
              <a:rPr lang="ru-RU" smtClean="0"/>
              <a:pPr/>
              <a:t>‹#›</a:t>
            </a:fld>
            <a:endParaRPr lang="ru-RU"/>
          </a:p>
        </p:txBody>
      </p:sp>
    </p:spTree>
    <p:extLst>
      <p:ext uri="{BB962C8B-B14F-4D97-AF65-F5344CB8AC3E}">
        <p14:creationId xmlns:p14="http://schemas.microsoft.com/office/powerpoint/2010/main" val="4258860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CDF0DD6-8C69-4663-A9A1-18E8FBC0E8E3}" type="datetimeFigureOut">
              <a:rPr lang="ru-RU" smtClean="0"/>
              <a:pPr/>
              <a:t>21.11.2016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FBF2519-EE64-4403-8167-B9C544D73DF7}" type="slidenum">
              <a:rPr lang="ru-RU" smtClean="0"/>
              <a:pPr/>
              <a:t>‹#›</a:t>
            </a:fld>
            <a:endParaRPr lang="ru-RU"/>
          </a:p>
        </p:txBody>
      </p:sp>
    </p:spTree>
    <p:extLst>
      <p:ext uri="{BB962C8B-B14F-4D97-AF65-F5344CB8AC3E}">
        <p14:creationId xmlns:p14="http://schemas.microsoft.com/office/powerpoint/2010/main" val="177472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DF0DD6-8C69-4663-A9A1-18E8FBC0E8E3}" type="datetimeFigureOut">
              <a:rPr lang="ru-RU" smtClean="0"/>
              <a:pPr/>
              <a:t>21.11.2016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F2519-EE64-4403-8167-B9C544D73DF7}" type="slidenum">
              <a:rPr lang="ru-RU" smtClean="0"/>
              <a:pPr/>
              <a:t>‹#›</a:t>
            </a:fld>
            <a:endParaRPr lang="ru-RU"/>
          </a:p>
        </p:txBody>
      </p:sp>
    </p:spTree>
    <p:extLst>
      <p:ext uri="{BB962C8B-B14F-4D97-AF65-F5344CB8AC3E}">
        <p14:creationId xmlns:p14="http://schemas.microsoft.com/office/powerpoint/2010/main" val="876008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67a72aae400ac234c6442c369488382a_XL.jpg"/>
          <p:cNvPicPr>
            <a:picLocks noChangeAspect="1"/>
          </p:cNvPicPr>
          <p:nvPr/>
        </p:nvPicPr>
        <p:blipFill>
          <a:blip r:embed="rId2">
            <a:lum contrast="-39000"/>
          </a:blip>
          <a:stretch>
            <a:fillRect/>
          </a:stretch>
        </p:blipFill>
        <p:spPr>
          <a:xfrm>
            <a:off x="0" y="0"/>
            <a:ext cx="12192000" cy="6858000"/>
          </a:xfrm>
          <a:prstGeom prst="rect">
            <a:avLst/>
          </a:prstGeom>
          <a:ln>
            <a:solidFill>
              <a:srgbClr val="000000">
                <a:alpha val="0"/>
              </a:srgbClr>
            </a:solidFill>
          </a:ln>
          <a:effectLst>
            <a:outerShdw dist="50800" dir="5400000" algn="ctr" rotWithShape="0">
              <a:srgbClr val="000000"/>
            </a:outerShdw>
          </a:effectLst>
        </p:spPr>
      </p:pic>
      <p:sp>
        <p:nvSpPr>
          <p:cNvPr id="2" name="Заголовок 1"/>
          <p:cNvSpPr>
            <a:spLocks noGrp="1"/>
          </p:cNvSpPr>
          <p:nvPr>
            <p:ph type="ctrTitle"/>
          </p:nvPr>
        </p:nvSpPr>
        <p:spPr/>
        <p:txBody>
          <a:bodyPr/>
          <a:lstStyle/>
          <a:p>
            <a:r>
              <a:rPr lang="uk-UA" smtClean="0"/>
              <a:t>РИНОК ДЕРЖАВНИХ ЦІННИХ ПАПЕРІВ.</a:t>
            </a:r>
            <a:endParaRPr lang="ru-RU"/>
          </a:p>
        </p:txBody>
      </p:sp>
      <p:sp>
        <p:nvSpPr>
          <p:cNvPr id="3" name="Подзаголовок 2"/>
          <p:cNvSpPr>
            <a:spLocks noGrp="1"/>
          </p:cNvSpPr>
          <p:nvPr>
            <p:ph type="subTitle" idx="1"/>
          </p:nvPr>
        </p:nvSpPr>
        <p:spPr/>
        <p:txBody>
          <a:bodyPr/>
          <a:lstStyle/>
          <a:p>
            <a:r>
              <a:rPr lang="uk-UA" smtClean="0"/>
              <a:t>СУЧАСНИЙ СТАН ТА ПЕРСПЕКТИВИ РОЗВИТКУ</a:t>
            </a:r>
            <a:endParaRPr lang="ru-RU"/>
          </a:p>
        </p:txBody>
      </p:sp>
    </p:spTree>
    <p:extLst>
      <p:ext uri="{BB962C8B-B14F-4D97-AF65-F5344CB8AC3E}">
        <p14:creationId xmlns:p14="http://schemas.microsoft.com/office/powerpoint/2010/main" val="1435815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photo.jpg"/>
          <p:cNvPicPr>
            <a:picLocks noChangeAspect="1"/>
          </p:cNvPicPr>
          <p:nvPr/>
        </p:nvPicPr>
        <p:blipFill>
          <a:blip r:embed="rId2">
            <a:lum contrast="-40000"/>
          </a:blip>
          <a:stretch>
            <a:fillRect/>
          </a:stretch>
        </p:blipFill>
        <p:spPr>
          <a:xfrm>
            <a:off x="0" y="0"/>
            <a:ext cx="12192000" cy="6858000"/>
          </a:xfrm>
          <a:prstGeom prst="rect">
            <a:avLst/>
          </a:prstGeom>
        </p:spPr>
      </p:pic>
      <p:sp>
        <p:nvSpPr>
          <p:cNvPr id="6" name="Содержимое 5"/>
          <p:cNvSpPr>
            <a:spLocks noGrp="1"/>
          </p:cNvSpPr>
          <p:nvPr>
            <p:ph idx="1"/>
          </p:nvPr>
        </p:nvSpPr>
        <p:spPr>
          <a:xfrm>
            <a:off x="793377" y="400236"/>
            <a:ext cx="10515600" cy="5624045"/>
          </a:xfrm>
        </p:spPr>
        <p:txBody>
          <a:bodyPr>
            <a:normAutofit fontScale="85000" lnSpcReduction="20000"/>
          </a:bodyPr>
          <a:lstStyle/>
          <a:p>
            <a:pPr>
              <a:buNone/>
            </a:pPr>
            <a:r>
              <a:rPr lang="uk-UA" smtClean="0"/>
              <a:t>Важливим етапом для українського ринку державних цінних паперів стало те, що у жовтні 2009 року Агентство США з міжнародного розвитку (USAID) оголосило про початок роботи трирічного проекту з надання Україні допомоги в розбудові надійної, прозорої та стійкої фінансової системи. Даний проект має назву «Розвиток фінансового сектору» або FINREP.</a:t>
            </a:r>
          </a:p>
          <a:p>
            <a:pPr>
              <a:buNone/>
            </a:pPr>
            <a:r>
              <a:rPr lang="uk-UA" smtClean="0"/>
              <a:t>Основні напрямки, за якими даним проект надає технічну допомогу для підвищення ефективності внутрішнього ринку державних боргових зобов’язань наведені нижче:</a:t>
            </a:r>
          </a:p>
          <a:p>
            <a:pPr>
              <a:buNone/>
            </a:pPr>
            <a:r>
              <a:rPr lang="uk-UA" smtClean="0"/>
              <a:t>    – Розвиток внутрішнього ринку державних цінних паперів;</a:t>
            </a:r>
          </a:p>
          <a:p>
            <a:pPr>
              <a:buNone/>
            </a:pPr>
            <a:r>
              <a:rPr lang="uk-UA" smtClean="0"/>
              <a:t>    – Реорганізація ринку державного боргу;</a:t>
            </a:r>
          </a:p>
          <a:p>
            <a:pPr>
              <a:buNone/>
            </a:pPr>
            <a:r>
              <a:rPr lang="uk-UA" smtClean="0"/>
              <a:t>    – Впровадження міжнародного досвіду;</a:t>
            </a:r>
          </a:p>
          <a:p>
            <a:pPr>
              <a:buNone/>
            </a:pPr>
            <a:r>
              <a:rPr lang="uk-UA" smtClean="0"/>
              <a:t>    – Покращення відносин з інвесторами;</a:t>
            </a:r>
          </a:p>
          <a:p>
            <a:pPr>
              <a:buNone/>
            </a:pPr>
            <a:r>
              <a:rPr lang="uk-UA" smtClean="0"/>
              <a:t>    – Створення необхідної інфраструктури.</a:t>
            </a:r>
          </a:p>
          <a:p>
            <a:pPr>
              <a:buNone/>
            </a:pPr>
            <a:r>
              <a:rPr lang="uk-UA" smtClean="0"/>
              <a:t>Важливим моментом також стало прийняття Постанови Кабінету міністрів України «Про затвердження Порядку розроблення середньострокової стратегії управління державним боргом і контролю за її реалізацією», що дасть можливість визначити погашення внутрішнього державного боргу в найближчі роки.</a:t>
            </a:r>
          </a:p>
          <a:p>
            <a:endParaRPr lang="uk-U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photo.jpg"/>
          <p:cNvPicPr>
            <a:picLocks noChangeAspect="1"/>
          </p:cNvPicPr>
          <p:nvPr/>
        </p:nvPicPr>
        <p:blipFill>
          <a:blip r:embed="rId2">
            <a:lum contrast="-40000"/>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739588" y="392019"/>
            <a:ext cx="10515600" cy="1325563"/>
          </a:xfrm>
        </p:spPr>
        <p:txBody>
          <a:bodyPr/>
          <a:lstStyle/>
          <a:p>
            <a:pPr algn="ctr"/>
            <a:r>
              <a:rPr lang="uk-UA" smtClean="0"/>
              <a:t>ПРОБЛЕМИ</a:t>
            </a:r>
            <a:endParaRPr lang="uk-UA"/>
          </a:p>
        </p:txBody>
      </p:sp>
      <p:sp>
        <p:nvSpPr>
          <p:cNvPr id="3" name="Содержимое 2"/>
          <p:cNvSpPr>
            <a:spLocks noGrp="1"/>
          </p:cNvSpPr>
          <p:nvPr>
            <p:ph idx="1"/>
          </p:nvPr>
        </p:nvSpPr>
        <p:spPr/>
        <p:txBody>
          <a:bodyPr>
            <a:normAutofit lnSpcReduction="10000"/>
          </a:bodyPr>
          <a:lstStyle/>
          <a:p>
            <a:pPr>
              <a:buNone/>
            </a:pPr>
            <a:r>
              <a:rPr lang="uk-UA" smtClean="0"/>
              <a:t>На сьогоднішній день на вітчизняному ринку цінних паперів накопичились проблеми, які потребують їх негайного розв’язання, а саме:</a:t>
            </a:r>
          </a:p>
          <a:p>
            <a:pPr>
              <a:buNone/>
            </a:pPr>
            <a:r>
              <a:rPr lang="uk-UA" smtClean="0"/>
              <a:t>- низька ліквідність біржового ринку (до цього часу питома вага біржового ринку в загальному обсязі операцій з цінними паперами не перевищує 5 %);</a:t>
            </a:r>
          </a:p>
          <a:p>
            <a:pPr>
              <a:buNone/>
            </a:pPr>
            <a:r>
              <a:rPr lang="uk-UA" smtClean="0"/>
              <a:t>- низькі стандарти та ефективність корпоративного управління;</a:t>
            </a:r>
          </a:p>
          <a:p>
            <a:pPr>
              <a:buNone/>
            </a:pPr>
            <a:r>
              <a:rPr lang="uk-UA" smtClean="0"/>
              <a:t>- інформаційна закритість ринку, недостатність та нерегулярність отримання фінансової інформації про діяльність емітентів</a:t>
            </a:r>
            <a:r>
              <a:rPr lang="en-US" smtClean="0"/>
              <a:t>;</a:t>
            </a:r>
          </a:p>
          <a:p>
            <a:pPr>
              <a:buNone/>
            </a:pPr>
            <a:r>
              <a:rPr lang="en-US" smtClean="0"/>
              <a:t> -</a:t>
            </a:r>
            <a:r>
              <a:rPr lang="uk-UA" smtClean="0"/>
              <a:t>та багато інших.</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2091.jpg"/>
          <p:cNvPicPr>
            <a:picLocks noChangeAspect="1"/>
          </p:cNvPicPr>
          <p:nvPr/>
        </p:nvPicPr>
        <p:blipFill>
          <a:blip r:embed="rId2">
            <a:lum contrast="-40000"/>
          </a:blip>
          <a:stretch>
            <a:fillRect/>
          </a:stretch>
        </p:blipFill>
        <p:spPr>
          <a:xfrm>
            <a:off x="0" y="1"/>
            <a:ext cx="12192000" cy="6839082"/>
          </a:xfrm>
          <a:prstGeom prst="rect">
            <a:avLst/>
          </a:prstGeom>
        </p:spPr>
      </p:pic>
      <p:sp>
        <p:nvSpPr>
          <p:cNvPr id="2" name="Заголовок 1"/>
          <p:cNvSpPr>
            <a:spLocks noGrp="1"/>
          </p:cNvSpPr>
          <p:nvPr>
            <p:ph type="title"/>
          </p:nvPr>
        </p:nvSpPr>
        <p:spPr>
          <a:xfrm>
            <a:off x="820270" y="1"/>
            <a:ext cx="10515600" cy="860611"/>
          </a:xfrm>
        </p:spPr>
        <p:txBody>
          <a:bodyPr/>
          <a:lstStyle/>
          <a:p>
            <a:r>
              <a:rPr lang="uk-UA" smtClean="0"/>
              <a:t>Шляхи вирішення проблем на РДЦП</a:t>
            </a:r>
            <a:endParaRPr lang="uk-UA"/>
          </a:p>
        </p:txBody>
      </p:sp>
      <p:sp>
        <p:nvSpPr>
          <p:cNvPr id="3" name="Содержимое 2"/>
          <p:cNvSpPr>
            <a:spLocks noGrp="1"/>
          </p:cNvSpPr>
          <p:nvPr>
            <p:ph idx="1"/>
          </p:nvPr>
        </p:nvSpPr>
        <p:spPr>
          <a:xfrm>
            <a:off x="542364" y="1057835"/>
            <a:ext cx="10515600" cy="5369859"/>
          </a:xfrm>
        </p:spPr>
        <p:txBody>
          <a:bodyPr>
            <a:normAutofit/>
          </a:bodyPr>
          <a:lstStyle/>
          <a:p>
            <a:pPr>
              <a:buNone/>
            </a:pPr>
            <a:r>
              <a:rPr lang="uk-UA" smtClean="0"/>
              <a:t>Щоб зробити потужний ривок у подальшому розвитку ринку цінних паперів потрібно зосередити увагу на наступних напрямах розвитку:</a:t>
            </a:r>
          </a:p>
          <a:p>
            <a:pPr>
              <a:buNone/>
            </a:pPr>
            <a:r>
              <a:rPr lang="uk-UA" smtClean="0"/>
              <a:t>- формування інформаційної відкритості та прозорості ринку цінних паперів, удосконалення системи розкриття інформації про діяльність корпоративних підприємств;</a:t>
            </a:r>
          </a:p>
          <a:p>
            <a:pPr>
              <a:buNone/>
            </a:pPr>
            <a:r>
              <a:rPr lang="uk-UA" smtClean="0"/>
              <a:t>- запровадити заходи з підвищення ліквідності;</a:t>
            </a:r>
          </a:p>
          <a:p>
            <a:pPr>
              <a:buNone/>
            </a:pPr>
            <a:r>
              <a:rPr lang="uk-UA" smtClean="0"/>
              <a:t>- вдосконалення системи захисту прав та інтересів акціонерів та забезпечення рівноправності мажоритарних та </a:t>
            </a:r>
            <a:r>
              <a:rPr lang="uk-UA" err="1" smtClean="0"/>
              <a:t>міноритарних</a:t>
            </a:r>
            <a:r>
              <a:rPr lang="uk-UA" smtClean="0"/>
              <a:t> інвесторів, визначення ефективної дивідендної політики;</a:t>
            </a:r>
          </a:p>
          <a:p>
            <a:pPr>
              <a:buNone/>
            </a:pPr>
            <a:r>
              <a:rPr lang="uk-UA" smtClean="0"/>
              <a:t>- підвищення рівня корпоративного управління.</a:t>
            </a:r>
          </a:p>
          <a:p>
            <a:pPr>
              <a:buNone/>
            </a:pPr>
            <a:endParaRPr lang="uk-U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2091.jpg"/>
          <p:cNvPicPr>
            <a:picLocks noChangeAspect="1"/>
          </p:cNvPicPr>
          <p:nvPr/>
        </p:nvPicPr>
        <p:blipFill>
          <a:blip r:embed="rId2">
            <a:lum contrast="-40000"/>
          </a:blip>
          <a:stretch>
            <a:fillRect/>
          </a:stretch>
        </p:blipFill>
        <p:spPr>
          <a:xfrm>
            <a:off x="0" y="1"/>
            <a:ext cx="12192000" cy="6839082"/>
          </a:xfrm>
          <a:prstGeom prst="rect">
            <a:avLst/>
          </a:prstGeom>
        </p:spPr>
      </p:pic>
      <p:sp>
        <p:nvSpPr>
          <p:cNvPr id="2" name="Заголовок 1"/>
          <p:cNvSpPr>
            <a:spLocks noGrp="1"/>
          </p:cNvSpPr>
          <p:nvPr>
            <p:ph type="title"/>
          </p:nvPr>
        </p:nvSpPr>
        <p:spPr/>
        <p:txBody>
          <a:bodyPr/>
          <a:lstStyle/>
          <a:p>
            <a:pPr algn="ctr"/>
            <a:r>
              <a:rPr lang="uk-UA" smtClean="0"/>
              <a:t>ВИСНОВКИ</a:t>
            </a:r>
            <a:endParaRPr lang="uk-UA"/>
          </a:p>
        </p:txBody>
      </p:sp>
      <p:sp>
        <p:nvSpPr>
          <p:cNvPr id="3" name="Содержимое 2"/>
          <p:cNvSpPr>
            <a:spLocks noGrp="1"/>
          </p:cNvSpPr>
          <p:nvPr>
            <p:ph idx="1"/>
          </p:nvPr>
        </p:nvSpPr>
        <p:spPr/>
        <p:txBody>
          <a:bodyPr>
            <a:normAutofit fontScale="92500" lnSpcReduction="20000"/>
          </a:bodyPr>
          <a:lstStyle/>
          <a:p>
            <a:pPr>
              <a:buNone/>
            </a:pPr>
            <a:r>
              <a:rPr lang="uk-UA" dirty="0" smtClean="0"/>
              <a:t>Ринок державних цінних паперів – важливий компонент фінансового ринку країни. Завдання  ринку полягає у оптимальному  забезпеченні  потреб державного бюджету, у підтримці ліквідності фінансової системи та регулювання економічної активності. В Україні ринок державних цінних паперів є досить недосконалий, що негативно впливає на економіку країни.</a:t>
            </a:r>
          </a:p>
          <a:p>
            <a:pPr>
              <a:buNone/>
            </a:pPr>
            <a:r>
              <a:rPr lang="uk-UA" dirty="0" smtClean="0"/>
              <a:t>Найбільш поширеним видом державних цінних паперів в Україні є облігації внутрішніх державних позик. </a:t>
            </a:r>
          </a:p>
          <a:p>
            <a:pPr>
              <a:buNone/>
            </a:pPr>
            <a:r>
              <a:rPr lang="uk-UA" smtClean="0"/>
              <a:t>Державні </a:t>
            </a:r>
            <a:r>
              <a:rPr lang="uk-UA" smtClean="0"/>
              <a:t>цінні папери виступають привабливим інструментом інвестування, але в Україні інвестування в державні папери є досить непоширеним явищем через низку проблем, які держава повинна вирішувати для стабілізації та підвищення ролі місця ринку державних цінних паперів в Україні.</a:t>
            </a:r>
          </a:p>
          <a:p>
            <a:endParaRPr lang="uk-U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na-konec-yanvarya-2011-g-vyrosli-do-71-mlrd-grn.png"/>
          <p:cNvPicPr>
            <a:picLocks noChangeAspect="1"/>
          </p:cNvPicPr>
          <p:nvPr/>
        </p:nvPicPr>
        <p:blipFill>
          <a:blip r:embed="rId2">
            <a:lum contrast="-40000"/>
          </a:blip>
          <a:stretch>
            <a:fillRect/>
          </a:stretch>
        </p:blipFill>
        <p:spPr>
          <a:xfrm>
            <a:off x="0" y="-225238"/>
            <a:ext cx="12192000" cy="6886015"/>
          </a:xfrm>
          <a:prstGeom prst="rect">
            <a:avLst/>
          </a:prstGeom>
        </p:spPr>
      </p:pic>
      <p:sp>
        <p:nvSpPr>
          <p:cNvPr id="6" name="Заголовок 5"/>
          <p:cNvSpPr>
            <a:spLocks noGrp="1"/>
          </p:cNvSpPr>
          <p:nvPr>
            <p:ph type="title"/>
          </p:nvPr>
        </p:nvSpPr>
        <p:spPr>
          <a:xfrm>
            <a:off x="840815" y="902915"/>
            <a:ext cx="10515600" cy="2852737"/>
          </a:xfrm>
        </p:spPr>
        <p:txBody>
          <a:bodyPr/>
          <a:lstStyle/>
          <a:p>
            <a:pPr algn="ctr"/>
            <a:r>
              <a:rPr lang="uk-UA" smtClean="0"/>
              <a:t>ДЯКУЮ ЗА УВАГУ!</a:t>
            </a:r>
            <a:endParaRPr lang="uk-U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67a72aae400ac234c6442c369488382a_XL.jpg"/>
          <p:cNvPicPr>
            <a:picLocks noChangeAspect="1"/>
          </p:cNvPicPr>
          <p:nvPr/>
        </p:nvPicPr>
        <p:blipFill>
          <a:blip r:embed="rId2">
            <a:lum contrast="-39000"/>
          </a:blip>
          <a:stretch>
            <a:fillRect/>
          </a:stretch>
        </p:blipFill>
        <p:spPr>
          <a:xfrm>
            <a:off x="0" y="0"/>
            <a:ext cx="12192000" cy="6858000"/>
          </a:xfrm>
          <a:prstGeom prst="rect">
            <a:avLst/>
          </a:prstGeom>
          <a:ln>
            <a:solidFill>
              <a:srgbClr val="000000">
                <a:alpha val="0"/>
              </a:srgbClr>
            </a:solidFill>
          </a:ln>
          <a:effectLst>
            <a:outerShdw dist="50800" dir="5400000" algn="ctr" rotWithShape="0">
              <a:srgbClr val="000000"/>
            </a:outerShdw>
          </a:effectLst>
        </p:spPr>
      </p:pic>
      <p:sp>
        <p:nvSpPr>
          <p:cNvPr id="3" name="Содержимое 2"/>
          <p:cNvSpPr>
            <a:spLocks noGrp="1"/>
          </p:cNvSpPr>
          <p:nvPr>
            <p:ph idx="1"/>
          </p:nvPr>
        </p:nvSpPr>
        <p:spPr>
          <a:xfrm>
            <a:off x="927847" y="911225"/>
            <a:ext cx="10515600" cy="4351338"/>
          </a:xfrm>
        </p:spPr>
        <p:txBody>
          <a:bodyPr>
            <a:normAutofit/>
          </a:bodyPr>
          <a:lstStyle/>
          <a:p>
            <a:pPr>
              <a:buNone/>
            </a:pPr>
            <a:r>
              <a:rPr lang="en-US" smtClean="0"/>
              <a:t>          </a:t>
            </a:r>
            <a:r>
              <a:rPr lang="ru-RU" smtClean="0"/>
              <a:t>Успішне </a:t>
            </a:r>
            <a:r>
              <a:rPr lang="ru-RU" err="1" smtClean="0"/>
              <a:t>функціонування</a:t>
            </a:r>
            <a:r>
              <a:rPr lang="ru-RU" smtClean="0"/>
              <a:t> </a:t>
            </a:r>
            <a:r>
              <a:rPr lang="ru-RU" err="1" smtClean="0"/>
              <a:t>економіки</a:t>
            </a:r>
            <a:r>
              <a:rPr lang="ru-RU" smtClean="0"/>
              <a:t> в </a:t>
            </a:r>
            <a:r>
              <a:rPr lang="ru-RU" err="1" smtClean="0"/>
              <a:t>умовах</a:t>
            </a:r>
            <a:r>
              <a:rPr lang="ru-RU" smtClean="0"/>
              <a:t> ринку та </a:t>
            </a:r>
            <a:r>
              <a:rPr lang="ru-RU" err="1" smtClean="0"/>
              <a:t>її</a:t>
            </a:r>
            <a:r>
              <a:rPr lang="ru-RU" smtClean="0"/>
              <a:t> подальше </a:t>
            </a:r>
            <a:r>
              <a:rPr lang="ru-RU" err="1" smtClean="0"/>
              <a:t>зростання</a:t>
            </a:r>
            <a:r>
              <a:rPr lang="ru-RU" smtClean="0"/>
              <a:t> не </a:t>
            </a:r>
            <a:r>
              <a:rPr lang="ru-RU" err="1" smtClean="0"/>
              <a:t>можливе</a:t>
            </a:r>
            <a:r>
              <a:rPr lang="ru-RU" smtClean="0"/>
              <a:t> без </a:t>
            </a:r>
            <a:r>
              <a:rPr lang="ru-RU" err="1" smtClean="0"/>
              <a:t>достатнього</a:t>
            </a:r>
            <a:r>
              <a:rPr lang="ru-RU" smtClean="0"/>
              <a:t> </a:t>
            </a:r>
            <a:r>
              <a:rPr lang="ru-RU" err="1" smtClean="0"/>
              <a:t>обсягу</a:t>
            </a:r>
            <a:r>
              <a:rPr lang="ru-RU" smtClean="0"/>
              <a:t> </a:t>
            </a:r>
            <a:r>
              <a:rPr lang="ru-RU" err="1" smtClean="0"/>
              <a:t>фінансових</a:t>
            </a:r>
            <a:r>
              <a:rPr lang="ru-RU" smtClean="0"/>
              <a:t> </a:t>
            </a:r>
            <a:r>
              <a:rPr lang="ru-RU" err="1" smtClean="0"/>
              <a:t>ресурсів</a:t>
            </a:r>
            <a:r>
              <a:rPr lang="ru-RU" smtClean="0"/>
              <a:t>. У </a:t>
            </a:r>
            <a:r>
              <a:rPr lang="ru-RU" err="1" smtClean="0"/>
              <a:t>розвинених</a:t>
            </a:r>
            <a:r>
              <a:rPr lang="ru-RU" smtClean="0"/>
              <a:t> </a:t>
            </a:r>
            <a:r>
              <a:rPr lang="ru-RU" err="1" smtClean="0"/>
              <a:t>країнах</a:t>
            </a:r>
            <a:r>
              <a:rPr lang="ru-RU" smtClean="0"/>
              <a:t> </a:t>
            </a:r>
            <a:r>
              <a:rPr lang="ru-RU" err="1" smtClean="0"/>
              <a:t>фондовий</a:t>
            </a:r>
            <a:r>
              <a:rPr lang="ru-RU" smtClean="0"/>
              <a:t> </a:t>
            </a:r>
            <a:r>
              <a:rPr lang="ru-RU" err="1" smtClean="0"/>
              <a:t>ринок</a:t>
            </a:r>
            <a:r>
              <a:rPr lang="ru-RU" smtClean="0"/>
              <a:t>, а </a:t>
            </a:r>
            <a:r>
              <a:rPr lang="ru-RU" err="1" smtClean="0"/>
              <a:t>саме</a:t>
            </a:r>
            <a:r>
              <a:rPr lang="ru-RU" smtClean="0"/>
              <a:t> </a:t>
            </a:r>
            <a:r>
              <a:rPr lang="ru-RU" err="1" smtClean="0"/>
              <a:t>його</a:t>
            </a:r>
            <a:r>
              <a:rPr lang="ru-RU" smtClean="0"/>
              <a:t> </a:t>
            </a:r>
            <a:r>
              <a:rPr lang="ru-RU" err="1" smtClean="0"/>
              <a:t>складова</a:t>
            </a:r>
            <a:r>
              <a:rPr lang="ru-RU" smtClean="0"/>
              <a:t> - </a:t>
            </a:r>
            <a:r>
              <a:rPr lang="ru-RU" err="1" smtClean="0"/>
              <a:t>ринок</a:t>
            </a:r>
            <a:r>
              <a:rPr lang="ru-RU" smtClean="0"/>
              <a:t> </a:t>
            </a:r>
            <a:r>
              <a:rPr lang="ru-RU" err="1" smtClean="0"/>
              <a:t>держаних</a:t>
            </a:r>
            <a:r>
              <a:rPr lang="ru-RU" smtClean="0"/>
              <a:t> </a:t>
            </a:r>
            <a:r>
              <a:rPr lang="ru-RU" err="1" smtClean="0"/>
              <a:t>цінних</a:t>
            </a:r>
            <a:r>
              <a:rPr lang="ru-RU" smtClean="0"/>
              <a:t> </a:t>
            </a:r>
            <a:r>
              <a:rPr lang="ru-RU" err="1" smtClean="0"/>
              <a:t>паперів</a:t>
            </a:r>
            <a:r>
              <a:rPr lang="ru-RU" smtClean="0"/>
              <a:t>, </a:t>
            </a:r>
            <a:r>
              <a:rPr lang="ru-RU" err="1" smtClean="0"/>
              <a:t>є</a:t>
            </a:r>
            <a:r>
              <a:rPr lang="ru-RU" smtClean="0"/>
              <a:t> одним </a:t>
            </a:r>
            <a:r>
              <a:rPr lang="ru-RU" err="1" smtClean="0"/>
              <a:t>із</a:t>
            </a:r>
            <a:r>
              <a:rPr lang="ru-RU" smtClean="0"/>
              <a:t> </a:t>
            </a:r>
            <a:r>
              <a:rPr lang="ru-RU" err="1" smtClean="0"/>
              <a:t>інструментів</a:t>
            </a:r>
            <a:r>
              <a:rPr lang="ru-RU" smtClean="0"/>
              <a:t> </a:t>
            </a:r>
            <a:r>
              <a:rPr lang="ru-RU" err="1" smtClean="0"/>
              <a:t>досягнення</a:t>
            </a:r>
            <a:r>
              <a:rPr lang="ru-RU" smtClean="0"/>
              <a:t> урядом </a:t>
            </a:r>
            <a:r>
              <a:rPr lang="ru-RU" err="1" smtClean="0"/>
              <a:t>поставленої</a:t>
            </a:r>
            <a:r>
              <a:rPr lang="ru-RU" smtClean="0"/>
              <a:t> мети. </a:t>
            </a:r>
            <a:r>
              <a:rPr lang="ru-RU" err="1" smtClean="0"/>
              <a:t>Виступаючи</a:t>
            </a:r>
            <a:r>
              <a:rPr lang="ru-RU" smtClean="0"/>
              <a:t> </a:t>
            </a:r>
            <a:r>
              <a:rPr lang="ru-RU" err="1" smtClean="0"/>
              <a:t>джерелом</a:t>
            </a:r>
            <a:r>
              <a:rPr lang="ru-RU" smtClean="0"/>
              <a:t> </a:t>
            </a:r>
            <a:r>
              <a:rPr lang="ru-RU" err="1" smtClean="0"/>
              <a:t>фінансових</a:t>
            </a:r>
            <a:r>
              <a:rPr lang="ru-RU" smtClean="0"/>
              <a:t> </a:t>
            </a:r>
            <a:r>
              <a:rPr lang="ru-RU" err="1" smtClean="0"/>
              <a:t>ресурсів</a:t>
            </a:r>
            <a:r>
              <a:rPr lang="ru-RU" smtClean="0"/>
              <a:t>, </a:t>
            </a:r>
            <a:r>
              <a:rPr lang="ru-RU" err="1" smtClean="0"/>
              <a:t>цей</a:t>
            </a:r>
            <a:r>
              <a:rPr lang="ru-RU" smtClean="0"/>
              <a:t> </a:t>
            </a:r>
            <a:r>
              <a:rPr lang="ru-RU" err="1" smtClean="0"/>
              <a:t>ринок</a:t>
            </a:r>
            <a:r>
              <a:rPr lang="ru-RU" smtClean="0"/>
              <a:t> </a:t>
            </a:r>
            <a:r>
              <a:rPr lang="ru-RU" err="1" smtClean="0"/>
              <a:t>дозволяє</a:t>
            </a:r>
            <a:r>
              <a:rPr lang="ru-RU" smtClean="0"/>
              <a:t> уряду </a:t>
            </a:r>
            <a:r>
              <a:rPr lang="ru-RU" err="1" smtClean="0"/>
              <a:t>вивести</a:t>
            </a:r>
            <a:r>
              <a:rPr lang="ru-RU" smtClean="0"/>
              <a:t> </a:t>
            </a:r>
            <a:r>
              <a:rPr lang="ru-RU" err="1" smtClean="0"/>
              <a:t>країну</a:t>
            </a:r>
            <a:r>
              <a:rPr lang="ru-RU" smtClean="0"/>
              <a:t> </a:t>
            </a:r>
            <a:r>
              <a:rPr lang="ru-RU" err="1" smtClean="0"/>
              <a:t>з</a:t>
            </a:r>
            <a:r>
              <a:rPr lang="ru-RU" smtClean="0"/>
              <a:t> </a:t>
            </a:r>
            <a:r>
              <a:rPr lang="ru-RU" err="1" smtClean="0"/>
              <a:t>незадовільного</a:t>
            </a:r>
            <a:r>
              <a:rPr lang="ru-RU" smtClean="0"/>
              <a:t> </a:t>
            </a:r>
            <a:r>
              <a:rPr lang="ru-RU" err="1" smtClean="0"/>
              <a:t>фінансового</a:t>
            </a:r>
            <a:r>
              <a:rPr lang="ru-RU" smtClean="0"/>
              <a:t> стану, </a:t>
            </a:r>
            <a:r>
              <a:rPr lang="ru-RU" err="1" smtClean="0"/>
              <a:t>забезпечуючи</a:t>
            </a:r>
            <a:r>
              <a:rPr lang="ru-RU" smtClean="0"/>
              <a:t> </a:t>
            </a:r>
            <a:r>
              <a:rPr lang="ru-RU" err="1" smtClean="0"/>
              <a:t>розширене</a:t>
            </a:r>
            <a:r>
              <a:rPr lang="ru-RU" smtClean="0"/>
              <a:t> </a:t>
            </a:r>
            <a:r>
              <a:rPr lang="ru-RU" err="1" smtClean="0"/>
              <a:t>відтворення</a:t>
            </a:r>
            <a:r>
              <a:rPr lang="ru-RU" smtClean="0"/>
              <a:t> шляхом </a:t>
            </a:r>
            <a:r>
              <a:rPr lang="ru-RU" err="1" smtClean="0"/>
              <a:t>залучення</a:t>
            </a:r>
            <a:r>
              <a:rPr lang="ru-RU" smtClean="0"/>
              <a:t> та „переливу" </a:t>
            </a:r>
            <a:r>
              <a:rPr lang="ru-RU" err="1" smtClean="0"/>
              <a:t>коштів</a:t>
            </a:r>
            <a:r>
              <a:rPr lang="uk-UA" smtClean="0"/>
              <a:t>.</a:t>
            </a:r>
            <a:r>
              <a:rPr lang="ru-RU" err="1" smtClean="0"/>
              <a:t>Ефективність</a:t>
            </a:r>
            <a:r>
              <a:rPr lang="ru-RU" smtClean="0"/>
              <a:t> </a:t>
            </a:r>
            <a:r>
              <a:rPr lang="ru-RU" err="1" smtClean="0"/>
              <a:t>функціонування</a:t>
            </a:r>
            <a:r>
              <a:rPr lang="ru-RU" smtClean="0"/>
              <a:t> </a:t>
            </a:r>
            <a:r>
              <a:rPr lang="ru-RU" err="1" smtClean="0"/>
              <a:t>останнього</a:t>
            </a:r>
            <a:r>
              <a:rPr lang="ru-RU" smtClean="0"/>
              <a:t> </a:t>
            </a:r>
            <a:r>
              <a:rPr lang="ru-RU" err="1" smtClean="0"/>
              <a:t>насамперед</a:t>
            </a:r>
            <a:r>
              <a:rPr lang="ru-RU" smtClean="0"/>
              <a:t> </a:t>
            </a:r>
            <a:r>
              <a:rPr lang="ru-RU" err="1" smtClean="0"/>
              <a:t>залежить</a:t>
            </a:r>
            <a:r>
              <a:rPr lang="ru-RU" smtClean="0"/>
              <a:t> </a:t>
            </a:r>
            <a:r>
              <a:rPr lang="ru-RU" err="1" smtClean="0"/>
              <a:t>від</a:t>
            </a:r>
            <a:r>
              <a:rPr lang="ru-RU" smtClean="0"/>
              <a:t> </a:t>
            </a:r>
            <a:r>
              <a:rPr lang="ru-RU" err="1" smtClean="0"/>
              <a:t>особливостей</a:t>
            </a:r>
            <a:r>
              <a:rPr lang="ru-RU" smtClean="0"/>
              <a:t> </a:t>
            </a:r>
            <a:r>
              <a:rPr lang="ru-RU" err="1" smtClean="0"/>
              <a:t>його</a:t>
            </a:r>
            <a:r>
              <a:rPr lang="ru-RU" smtClean="0"/>
              <a:t> </a:t>
            </a:r>
            <a:r>
              <a:rPr lang="ru-RU" err="1" smtClean="0"/>
              <a:t>роботи</a:t>
            </a:r>
            <a:r>
              <a:rPr lang="ru-RU" smtClean="0"/>
              <a:t> та </a:t>
            </a:r>
            <a:r>
              <a:rPr lang="ru-RU" err="1" smtClean="0"/>
              <a:t>механізму</a:t>
            </a:r>
            <a:r>
              <a:rPr lang="ru-RU" smtClean="0"/>
              <a:t> </a:t>
            </a:r>
            <a:r>
              <a:rPr lang="ru-RU" err="1" smtClean="0"/>
              <a:t>регулювання</a:t>
            </a:r>
            <a:r>
              <a:rPr lang="ru-RU" smtClean="0"/>
              <a:t>. </a:t>
            </a:r>
            <a:endParaRPr lang="uk-UA" smtClean="0"/>
          </a:p>
          <a:p>
            <a:endParaRPr lang="uk-U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000000485.jpg"/>
          <p:cNvPicPr>
            <a:picLocks noChangeAspect="1"/>
          </p:cNvPicPr>
          <p:nvPr/>
        </p:nvPicPr>
        <p:blipFill>
          <a:blip r:embed="rId2">
            <a:lum contrast="-40000"/>
          </a:blip>
          <a:stretch>
            <a:fillRect/>
          </a:stretch>
        </p:blipFill>
        <p:spPr>
          <a:xfrm>
            <a:off x="0" y="0"/>
            <a:ext cx="12191999" cy="6858000"/>
          </a:xfrm>
          <a:prstGeom prst="rect">
            <a:avLst/>
          </a:prstGeom>
        </p:spPr>
      </p:pic>
      <p:sp>
        <p:nvSpPr>
          <p:cNvPr id="3" name="Содержимое 2"/>
          <p:cNvSpPr>
            <a:spLocks noGrp="1"/>
          </p:cNvSpPr>
          <p:nvPr>
            <p:ph idx="1"/>
          </p:nvPr>
        </p:nvSpPr>
        <p:spPr>
          <a:xfrm>
            <a:off x="829235" y="507813"/>
            <a:ext cx="10515600" cy="4351338"/>
          </a:xfrm>
        </p:spPr>
        <p:txBody>
          <a:bodyPr>
            <a:normAutofit lnSpcReduction="10000"/>
          </a:bodyPr>
          <a:lstStyle/>
          <a:p>
            <a:pPr>
              <a:buNone/>
            </a:pPr>
            <a:r>
              <a:rPr lang="ru-RU" b="1" smtClean="0"/>
              <a:t>Актуальність</a:t>
            </a:r>
            <a:r>
              <a:rPr lang="ru-RU" smtClean="0"/>
              <a:t>: у </a:t>
            </a:r>
            <a:r>
              <a:rPr lang="ru-RU" err="1" smtClean="0"/>
              <a:t>сучасній</a:t>
            </a:r>
            <a:r>
              <a:rPr lang="en-US" smtClean="0"/>
              <a:t> </a:t>
            </a:r>
            <a:r>
              <a:rPr lang="ru-RU" err="1" smtClean="0"/>
              <a:t>світовій</a:t>
            </a:r>
            <a:r>
              <a:rPr lang="en-US" smtClean="0"/>
              <a:t> </a:t>
            </a:r>
            <a:r>
              <a:rPr lang="ru-RU" err="1" smtClean="0"/>
              <a:t>фінансовій</a:t>
            </a:r>
            <a:r>
              <a:rPr lang="en-US" smtClean="0"/>
              <a:t> </a:t>
            </a:r>
            <a:r>
              <a:rPr lang="ru-RU" err="1" smtClean="0"/>
              <a:t>системі</a:t>
            </a:r>
            <a:r>
              <a:rPr lang="en-US" smtClean="0"/>
              <a:t> </a:t>
            </a:r>
            <a:r>
              <a:rPr lang="ru-RU" err="1" smtClean="0"/>
              <a:t>фондовий</a:t>
            </a:r>
            <a:r>
              <a:rPr lang="en-US" smtClean="0"/>
              <a:t> </a:t>
            </a:r>
            <a:r>
              <a:rPr lang="ru-RU" err="1" smtClean="0"/>
              <a:t>ринок</a:t>
            </a:r>
            <a:r>
              <a:rPr lang="en-US" smtClean="0"/>
              <a:t> </a:t>
            </a:r>
            <a:r>
              <a:rPr lang="ru-RU" err="1" smtClean="0"/>
              <a:t>відіграє</a:t>
            </a:r>
            <a:r>
              <a:rPr lang="en-US" smtClean="0"/>
              <a:t> </a:t>
            </a:r>
            <a:r>
              <a:rPr lang="ru-RU" err="1" smtClean="0"/>
              <a:t>визначну</a:t>
            </a:r>
            <a:r>
              <a:rPr lang="ru-RU" smtClean="0"/>
              <a:t> роль, </a:t>
            </a:r>
            <a:r>
              <a:rPr lang="ru-RU" err="1" smtClean="0"/>
              <a:t>оскільки</a:t>
            </a:r>
            <a:r>
              <a:rPr lang="en-US" smtClean="0"/>
              <a:t> </a:t>
            </a:r>
            <a:r>
              <a:rPr lang="ru-RU" err="1" smtClean="0"/>
              <a:t>він</a:t>
            </a:r>
            <a:r>
              <a:rPr lang="en-US" smtClean="0"/>
              <a:t> </a:t>
            </a:r>
            <a:r>
              <a:rPr lang="ru-RU" err="1" smtClean="0"/>
              <a:t>одночасно</a:t>
            </a:r>
            <a:r>
              <a:rPr lang="ru-RU" smtClean="0"/>
              <a:t> </a:t>
            </a:r>
            <a:r>
              <a:rPr lang="uk-UA" smtClean="0"/>
              <a:t>є </a:t>
            </a:r>
            <a:r>
              <a:rPr lang="ru-RU" smtClean="0"/>
              <a:t>сегментом грошового ринку та ринку </a:t>
            </a:r>
            <a:r>
              <a:rPr lang="ru-RU" err="1" smtClean="0"/>
              <a:t>капіталів</a:t>
            </a:r>
            <a:r>
              <a:rPr lang="ru-RU" smtClean="0"/>
              <a:t>. До того ж </a:t>
            </a:r>
            <a:r>
              <a:rPr lang="ru-RU" err="1" smtClean="0"/>
              <a:t>фондовий</a:t>
            </a:r>
            <a:r>
              <a:rPr lang="ru-RU" smtClean="0"/>
              <a:t> </a:t>
            </a:r>
            <a:r>
              <a:rPr lang="ru-RU" err="1" smtClean="0"/>
              <a:t>ринок</a:t>
            </a:r>
            <a:r>
              <a:rPr lang="ru-RU" smtClean="0"/>
              <a:t> </a:t>
            </a:r>
            <a:r>
              <a:rPr lang="ru-RU" err="1" smtClean="0"/>
              <a:t>може</a:t>
            </a:r>
            <a:r>
              <a:rPr lang="ru-RU" smtClean="0"/>
              <a:t> </a:t>
            </a:r>
            <a:r>
              <a:rPr lang="ru-RU" err="1" smtClean="0"/>
              <a:t>розглядатися</a:t>
            </a:r>
            <a:r>
              <a:rPr lang="ru-RU" smtClean="0"/>
              <a:t> як один </a:t>
            </a:r>
            <a:r>
              <a:rPr lang="ru-RU" err="1" smtClean="0"/>
              <a:t>з</a:t>
            </a:r>
            <a:r>
              <a:rPr lang="ru-RU" smtClean="0"/>
              <a:t> </a:t>
            </a:r>
            <a:r>
              <a:rPr lang="ru-RU" err="1" smtClean="0"/>
              <a:t>найефективніших</a:t>
            </a:r>
            <a:r>
              <a:rPr lang="ru-RU" smtClean="0"/>
              <a:t> </a:t>
            </a:r>
            <a:r>
              <a:rPr lang="ru-RU" err="1" smtClean="0"/>
              <a:t>механізмів</a:t>
            </a:r>
            <a:r>
              <a:rPr lang="ru-RU" smtClean="0"/>
              <a:t> </a:t>
            </a:r>
            <a:r>
              <a:rPr lang="ru-RU" err="1" smtClean="0"/>
              <a:t>регулювання</a:t>
            </a:r>
            <a:r>
              <a:rPr lang="ru-RU" smtClean="0"/>
              <a:t> переливу </a:t>
            </a:r>
            <a:r>
              <a:rPr lang="ru-RU" err="1" smtClean="0"/>
              <a:t>фінансових</a:t>
            </a:r>
            <a:r>
              <a:rPr lang="ru-RU" smtClean="0"/>
              <a:t> </a:t>
            </a:r>
            <a:r>
              <a:rPr lang="ru-RU" err="1" smtClean="0"/>
              <a:t>ресурсів</a:t>
            </a:r>
            <a:r>
              <a:rPr lang="ru-RU" smtClean="0"/>
              <a:t> за </a:t>
            </a:r>
            <a:r>
              <a:rPr lang="ru-RU" err="1" smtClean="0"/>
              <a:t>допомогою</a:t>
            </a:r>
            <a:r>
              <a:rPr lang="ru-RU" smtClean="0"/>
              <a:t> </a:t>
            </a:r>
            <a:r>
              <a:rPr lang="ru-RU" err="1" smtClean="0"/>
              <a:t>різних</a:t>
            </a:r>
            <a:r>
              <a:rPr lang="ru-RU" smtClean="0"/>
              <a:t> </a:t>
            </a:r>
            <a:r>
              <a:rPr lang="ru-RU" err="1" smtClean="0"/>
              <a:t>інструментів</a:t>
            </a:r>
            <a:r>
              <a:rPr lang="ru-RU" smtClean="0"/>
              <a:t>. </a:t>
            </a:r>
            <a:endParaRPr lang="uk-UA" smtClean="0"/>
          </a:p>
          <a:p>
            <a:pPr>
              <a:buNone/>
            </a:pPr>
            <a:r>
              <a:rPr lang="ru-RU" b="1" smtClean="0"/>
              <a:t>Метою</a:t>
            </a:r>
            <a:r>
              <a:rPr lang="ru-RU" smtClean="0"/>
              <a:t> </a:t>
            </a:r>
            <a:r>
              <a:rPr lang="ru-RU" err="1" smtClean="0"/>
              <a:t>роботи</a:t>
            </a:r>
            <a:r>
              <a:rPr lang="ru-RU" smtClean="0"/>
              <a:t> </a:t>
            </a:r>
            <a:r>
              <a:rPr lang="ru-RU" err="1" smtClean="0"/>
              <a:t>є</a:t>
            </a:r>
            <a:r>
              <a:rPr lang="ru-RU" smtClean="0"/>
              <a:t> </a:t>
            </a:r>
            <a:r>
              <a:rPr lang="ru-RU" err="1" smtClean="0"/>
              <a:t>визначення</a:t>
            </a:r>
            <a:r>
              <a:rPr lang="ru-RU" smtClean="0"/>
              <a:t> </a:t>
            </a:r>
            <a:r>
              <a:rPr lang="ru-RU" err="1" smtClean="0"/>
              <a:t>основних</a:t>
            </a:r>
            <a:r>
              <a:rPr lang="ru-RU" smtClean="0"/>
              <a:t> </a:t>
            </a:r>
            <a:r>
              <a:rPr lang="ru-RU" err="1" smtClean="0"/>
              <a:t>особливостей</a:t>
            </a:r>
            <a:r>
              <a:rPr lang="ru-RU" smtClean="0"/>
              <a:t> </a:t>
            </a:r>
            <a:r>
              <a:rPr lang="ru-RU" err="1" smtClean="0"/>
              <a:t>функціонування</a:t>
            </a:r>
            <a:r>
              <a:rPr lang="ru-RU" smtClean="0"/>
              <a:t> ринку </a:t>
            </a:r>
            <a:r>
              <a:rPr lang="ru-RU" err="1" smtClean="0"/>
              <a:t>державних</a:t>
            </a:r>
            <a:r>
              <a:rPr lang="ru-RU" smtClean="0"/>
              <a:t> </a:t>
            </a:r>
            <a:r>
              <a:rPr lang="ru-RU" err="1" smtClean="0"/>
              <a:t>цінних</a:t>
            </a:r>
            <a:r>
              <a:rPr lang="ru-RU" smtClean="0"/>
              <a:t> </a:t>
            </a:r>
            <a:r>
              <a:rPr lang="ru-RU" err="1" smtClean="0"/>
              <a:t>паперів</a:t>
            </a:r>
            <a:r>
              <a:rPr lang="ru-RU" smtClean="0"/>
              <a:t>, </a:t>
            </a:r>
            <a:r>
              <a:rPr lang="ru-RU" err="1" smtClean="0"/>
              <a:t>учасників</a:t>
            </a:r>
            <a:r>
              <a:rPr lang="ru-RU" smtClean="0"/>
              <a:t> </a:t>
            </a:r>
            <a:r>
              <a:rPr lang="ru-RU" err="1" smtClean="0"/>
              <a:t>ринку</a:t>
            </a:r>
            <a:r>
              <a:rPr lang="ru-RU" smtClean="0"/>
              <a:t>, </a:t>
            </a:r>
            <a:r>
              <a:rPr lang="ru-RU" err="1" smtClean="0"/>
              <a:t>аналіз</a:t>
            </a:r>
            <a:r>
              <a:rPr lang="ru-RU" smtClean="0"/>
              <a:t> </a:t>
            </a:r>
            <a:r>
              <a:rPr lang="ru-RU" err="1" smtClean="0"/>
              <a:t>сучасного</a:t>
            </a:r>
            <a:r>
              <a:rPr lang="ru-RU" smtClean="0"/>
              <a:t> стану </a:t>
            </a:r>
            <a:r>
              <a:rPr lang="ru-RU" err="1" smtClean="0"/>
              <a:t>державних</a:t>
            </a:r>
            <a:r>
              <a:rPr lang="ru-RU" smtClean="0"/>
              <a:t> </a:t>
            </a:r>
            <a:r>
              <a:rPr lang="ru-RU" err="1" smtClean="0"/>
              <a:t>цінних</a:t>
            </a:r>
            <a:r>
              <a:rPr lang="ru-RU" smtClean="0"/>
              <a:t> </a:t>
            </a:r>
            <a:r>
              <a:rPr lang="ru-RU" err="1" smtClean="0"/>
              <a:t>паперів</a:t>
            </a:r>
            <a:r>
              <a:rPr lang="ru-RU" smtClean="0"/>
              <a:t> та </a:t>
            </a:r>
            <a:r>
              <a:rPr lang="ru-RU" err="1" smtClean="0"/>
              <a:t>дослідження</a:t>
            </a:r>
            <a:r>
              <a:rPr lang="ru-RU" smtClean="0"/>
              <a:t> </a:t>
            </a:r>
            <a:r>
              <a:rPr lang="ru-RU" err="1" smtClean="0"/>
              <a:t>шляхів</a:t>
            </a:r>
            <a:r>
              <a:rPr lang="ru-RU" smtClean="0"/>
              <a:t> для </a:t>
            </a:r>
            <a:r>
              <a:rPr lang="ru-RU" err="1" smtClean="0"/>
              <a:t>подальшого</a:t>
            </a:r>
            <a:r>
              <a:rPr lang="ru-RU" smtClean="0"/>
              <a:t> </a:t>
            </a:r>
            <a:r>
              <a:rPr lang="ru-RU" err="1" smtClean="0"/>
              <a:t>розвитку</a:t>
            </a:r>
            <a:r>
              <a:rPr lang="ru-RU" smtClean="0"/>
              <a:t> </a:t>
            </a:r>
            <a:r>
              <a:rPr lang="ru-RU" err="1" smtClean="0"/>
              <a:t>цього</a:t>
            </a:r>
            <a:r>
              <a:rPr lang="ru-RU" smtClean="0"/>
              <a:t> сегменту ринку.</a:t>
            </a:r>
            <a:r>
              <a:rPr lang="en-US" smtClean="0"/>
              <a:t> </a:t>
            </a:r>
            <a:endParaRPr lang="uk-UA" smtClean="0"/>
          </a:p>
          <a:p>
            <a:endParaRPr lang="uk-U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000000485.jpg"/>
          <p:cNvPicPr>
            <a:picLocks noChangeAspect="1"/>
          </p:cNvPicPr>
          <p:nvPr/>
        </p:nvPicPr>
        <p:blipFill>
          <a:blip r:embed="rId2">
            <a:lum contrast="-40000"/>
          </a:blip>
          <a:stretch>
            <a:fillRect/>
          </a:stretch>
        </p:blipFill>
        <p:spPr>
          <a:xfrm>
            <a:off x="1" y="0"/>
            <a:ext cx="12191999" cy="6858000"/>
          </a:xfrm>
          <a:prstGeom prst="rect">
            <a:avLst/>
          </a:prstGeom>
        </p:spPr>
      </p:pic>
      <p:sp>
        <p:nvSpPr>
          <p:cNvPr id="3" name="Содержимое 2"/>
          <p:cNvSpPr>
            <a:spLocks noGrp="1"/>
          </p:cNvSpPr>
          <p:nvPr>
            <p:ph idx="1"/>
          </p:nvPr>
        </p:nvSpPr>
        <p:spPr>
          <a:xfrm>
            <a:off x="847164" y="624354"/>
            <a:ext cx="10515600" cy="4351338"/>
          </a:xfrm>
        </p:spPr>
        <p:txBody>
          <a:bodyPr>
            <a:normAutofit fontScale="85000" lnSpcReduction="10000"/>
          </a:bodyPr>
          <a:lstStyle/>
          <a:p>
            <a:pPr>
              <a:buNone/>
            </a:pPr>
            <a:r>
              <a:rPr lang="ru-RU" b="1" smtClean="0"/>
              <a:t>Завданням </a:t>
            </a:r>
            <a:r>
              <a:rPr lang="ru-RU" b="1" err="1" smtClean="0"/>
              <a:t>роботи</a:t>
            </a:r>
            <a:r>
              <a:rPr lang="ru-RU" b="1" smtClean="0"/>
              <a:t> </a:t>
            </a:r>
            <a:r>
              <a:rPr lang="ru-RU" err="1" smtClean="0"/>
              <a:t>було</a:t>
            </a:r>
            <a:r>
              <a:rPr lang="ru-RU" smtClean="0"/>
              <a:t> </a:t>
            </a:r>
            <a:r>
              <a:rPr lang="ru-RU" err="1" smtClean="0"/>
              <a:t>розкриття</a:t>
            </a:r>
            <a:r>
              <a:rPr lang="ru-RU" smtClean="0"/>
              <a:t> таких </a:t>
            </a:r>
            <a:r>
              <a:rPr lang="ru-RU" err="1" smtClean="0"/>
              <a:t>питань</a:t>
            </a:r>
            <a:r>
              <a:rPr lang="ru-RU" smtClean="0"/>
              <a:t>, як </a:t>
            </a:r>
            <a:r>
              <a:rPr lang="ru-RU" err="1" smtClean="0"/>
              <a:t>вивчення</a:t>
            </a:r>
            <a:r>
              <a:rPr lang="ru-RU" smtClean="0"/>
              <a:t> ринку </a:t>
            </a:r>
            <a:r>
              <a:rPr lang="ru-RU" err="1" smtClean="0"/>
              <a:t>цінних</a:t>
            </a:r>
            <a:r>
              <a:rPr lang="ru-RU" smtClean="0"/>
              <a:t> </a:t>
            </a:r>
            <a:r>
              <a:rPr lang="ru-RU" err="1" smtClean="0"/>
              <a:t>паперів</a:t>
            </a:r>
            <a:r>
              <a:rPr lang="ru-RU" smtClean="0"/>
              <a:t> </a:t>
            </a:r>
            <a:r>
              <a:rPr lang="ru-RU" err="1" smtClean="0"/>
              <a:t>України</a:t>
            </a:r>
            <a:r>
              <a:rPr lang="ru-RU" smtClean="0"/>
              <a:t>, </a:t>
            </a:r>
            <a:r>
              <a:rPr lang="ru-RU" err="1" smtClean="0"/>
              <a:t>встановлення</a:t>
            </a:r>
            <a:r>
              <a:rPr lang="ru-RU" smtClean="0"/>
              <a:t> </a:t>
            </a:r>
            <a:r>
              <a:rPr lang="ru-RU" err="1" smtClean="0"/>
              <a:t>етапів</a:t>
            </a:r>
            <a:r>
              <a:rPr lang="ru-RU" smtClean="0"/>
              <a:t> </a:t>
            </a:r>
            <a:r>
              <a:rPr lang="ru-RU" err="1" smtClean="0"/>
              <a:t>становлення</a:t>
            </a:r>
            <a:r>
              <a:rPr lang="ru-RU" smtClean="0"/>
              <a:t> та </a:t>
            </a:r>
            <a:r>
              <a:rPr lang="ru-RU" err="1" smtClean="0"/>
              <a:t>методів</a:t>
            </a:r>
            <a:r>
              <a:rPr lang="ru-RU" smtClean="0"/>
              <a:t> державного </a:t>
            </a:r>
            <a:r>
              <a:rPr lang="ru-RU" err="1" smtClean="0"/>
              <a:t>регулювання</a:t>
            </a:r>
            <a:r>
              <a:rPr lang="ru-RU" smtClean="0"/>
              <a:t> ринку </a:t>
            </a:r>
            <a:r>
              <a:rPr lang="ru-RU" err="1" smtClean="0"/>
              <a:t>цінних</a:t>
            </a:r>
            <a:r>
              <a:rPr lang="ru-RU" smtClean="0"/>
              <a:t> </a:t>
            </a:r>
            <a:r>
              <a:rPr lang="ru-RU" err="1" smtClean="0"/>
              <a:t>паперів</a:t>
            </a:r>
            <a:r>
              <a:rPr lang="ru-RU" smtClean="0"/>
              <a:t>, </a:t>
            </a:r>
            <a:r>
              <a:rPr lang="ru-RU" err="1" smtClean="0"/>
              <a:t>обґрунтування</a:t>
            </a:r>
            <a:r>
              <a:rPr lang="ru-RU" smtClean="0"/>
              <a:t> характеристики, </a:t>
            </a:r>
            <a:r>
              <a:rPr lang="ru-RU" err="1" smtClean="0"/>
              <a:t>функцій</a:t>
            </a:r>
            <a:r>
              <a:rPr lang="ru-RU" smtClean="0"/>
              <a:t> та </a:t>
            </a:r>
            <a:r>
              <a:rPr lang="ru-RU" err="1" smtClean="0"/>
              <a:t>структури</a:t>
            </a:r>
            <a:r>
              <a:rPr lang="ru-RU" smtClean="0"/>
              <a:t> ринку, </a:t>
            </a:r>
            <a:r>
              <a:rPr lang="ru-RU" err="1" smtClean="0"/>
              <a:t>проведення</a:t>
            </a:r>
            <a:r>
              <a:rPr lang="ru-RU" smtClean="0"/>
              <a:t> </a:t>
            </a:r>
            <a:r>
              <a:rPr lang="ru-RU" err="1" smtClean="0"/>
              <a:t>аналізу</a:t>
            </a:r>
            <a:r>
              <a:rPr lang="ru-RU" smtClean="0"/>
              <a:t> </a:t>
            </a:r>
            <a:r>
              <a:rPr lang="ru-RU" err="1" smtClean="0"/>
              <a:t>розвитку</a:t>
            </a:r>
            <a:r>
              <a:rPr lang="ru-RU" smtClean="0"/>
              <a:t> ринку </a:t>
            </a:r>
            <a:r>
              <a:rPr lang="ru-RU" err="1" smtClean="0"/>
              <a:t>цінних</a:t>
            </a:r>
            <a:r>
              <a:rPr lang="ru-RU" smtClean="0"/>
              <a:t> </a:t>
            </a:r>
            <a:r>
              <a:rPr lang="ru-RU" err="1" smtClean="0"/>
              <a:t>паперів</a:t>
            </a:r>
            <a:r>
              <a:rPr lang="ru-RU" smtClean="0"/>
              <a:t> та </a:t>
            </a:r>
            <a:r>
              <a:rPr lang="ru-RU" err="1" smtClean="0"/>
              <a:t>формування</a:t>
            </a:r>
            <a:r>
              <a:rPr lang="ru-RU" smtClean="0"/>
              <a:t> </a:t>
            </a:r>
            <a:r>
              <a:rPr lang="ru-RU" err="1" smtClean="0"/>
              <a:t>методичних</a:t>
            </a:r>
            <a:r>
              <a:rPr lang="ru-RU" smtClean="0"/>
              <a:t> </a:t>
            </a:r>
            <a:r>
              <a:rPr lang="ru-RU" err="1" smtClean="0"/>
              <a:t>рекомендацій</a:t>
            </a:r>
            <a:r>
              <a:rPr lang="ru-RU" smtClean="0"/>
              <a:t> для </a:t>
            </a:r>
            <a:r>
              <a:rPr lang="ru-RU" err="1" smtClean="0"/>
              <a:t>України</a:t>
            </a:r>
            <a:r>
              <a:rPr lang="ru-RU" smtClean="0"/>
              <a:t>.</a:t>
            </a:r>
            <a:endParaRPr lang="uk-UA" smtClean="0"/>
          </a:p>
          <a:p>
            <a:pPr>
              <a:buNone/>
            </a:pPr>
            <a:r>
              <a:rPr lang="ru-RU" b="1" err="1" smtClean="0"/>
              <a:t>Об’єктом</a:t>
            </a:r>
            <a:r>
              <a:rPr lang="ru-RU" b="1" smtClean="0"/>
              <a:t> </a:t>
            </a:r>
            <a:r>
              <a:rPr lang="ru-RU" b="1" err="1" smtClean="0"/>
              <a:t>дослідження</a:t>
            </a:r>
            <a:r>
              <a:rPr lang="ru-RU" b="1" smtClean="0"/>
              <a:t> </a:t>
            </a:r>
            <a:r>
              <a:rPr lang="ru-RU" err="1" smtClean="0"/>
              <a:t>є</a:t>
            </a:r>
            <a:r>
              <a:rPr lang="ru-RU" smtClean="0"/>
              <a:t> </a:t>
            </a:r>
            <a:r>
              <a:rPr lang="ru-RU" err="1" smtClean="0"/>
              <a:t>ринок</a:t>
            </a:r>
            <a:r>
              <a:rPr lang="ru-RU" smtClean="0"/>
              <a:t> </a:t>
            </a:r>
            <a:r>
              <a:rPr lang="ru-RU" err="1" smtClean="0"/>
              <a:t>цінних</a:t>
            </a:r>
            <a:r>
              <a:rPr lang="ru-RU" smtClean="0"/>
              <a:t> </a:t>
            </a:r>
            <a:r>
              <a:rPr lang="ru-RU" err="1" smtClean="0"/>
              <a:t>паперів</a:t>
            </a:r>
            <a:r>
              <a:rPr lang="ru-RU" smtClean="0"/>
              <a:t> </a:t>
            </a:r>
            <a:r>
              <a:rPr lang="ru-RU" err="1" smtClean="0"/>
              <a:t>України</a:t>
            </a:r>
            <a:r>
              <a:rPr lang="ru-RU" smtClean="0"/>
              <a:t>, </a:t>
            </a:r>
            <a:r>
              <a:rPr lang="ru-RU" err="1" smtClean="0"/>
              <a:t>відносини</a:t>
            </a:r>
            <a:r>
              <a:rPr lang="ru-RU" smtClean="0"/>
              <a:t> </a:t>
            </a:r>
            <a:r>
              <a:rPr lang="ru-RU" err="1" smtClean="0"/>
              <a:t>держави</a:t>
            </a:r>
            <a:r>
              <a:rPr lang="ru-RU" smtClean="0"/>
              <a:t> </a:t>
            </a:r>
            <a:r>
              <a:rPr lang="ru-RU" err="1" smtClean="0"/>
              <a:t>з</a:t>
            </a:r>
            <a:r>
              <a:rPr lang="ru-RU" smtClean="0"/>
              <a:t> ринком </a:t>
            </a:r>
            <a:r>
              <a:rPr lang="ru-RU" err="1" smtClean="0"/>
              <a:t>цінних</a:t>
            </a:r>
            <a:r>
              <a:rPr lang="ru-RU" smtClean="0"/>
              <a:t> </a:t>
            </a:r>
            <a:r>
              <a:rPr lang="ru-RU" err="1" smtClean="0"/>
              <a:t>паперів</a:t>
            </a:r>
            <a:r>
              <a:rPr lang="ru-RU" smtClean="0"/>
              <a:t> </a:t>
            </a:r>
            <a:r>
              <a:rPr lang="ru-RU" err="1" smtClean="0"/>
              <a:t>з</a:t>
            </a:r>
            <a:r>
              <a:rPr lang="ru-RU" smtClean="0"/>
              <a:t> приводу </a:t>
            </a:r>
            <a:r>
              <a:rPr lang="ru-RU" err="1" smtClean="0"/>
              <a:t>регулювання</a:t>
            </a:r>
            <a:r>
              <a:rPr lang="ru-RU" smtClean="0"/>
              <a:t> </a:t>
            </a:r>
            <a:r>
              <a:rPr lang="ru-RU" err="1" smtClean="0"/>
              <a:t>його</a:t>
            </a:r>
            <a:r>
              <a:rPr lang="ru-RU" smtClean="0"/>
              <a:t> </a:t>
            </a:r>
            <a:r>
              <a:rPr lang="ru-RU" err="1" smtClean="0"/>
              <a:t>діяльності</a:t>
            </a:r>
            <a:r>
              <a:rPr lang="ru-RU" smtClean="0"/>
              <a:t>.</a:t>
            </a:r>
            <a:endParaRPr lang="uk-UA" smtClean="0"/>
          </a:p>
          <a:p>
            <a:pPr>
              <a:buNone/>
            </a:pPr>
            <a:r>
              <a:rPr lang="ru-RU" smtClean="0"/>
              <a:t>      </a:t>
            </a:r>
            <a:r>
              <a:rPr lang="ru-RU" b="1" smtClean="0"/>
              <a:t>Предмет </a:t>
            </a:r>
            <a:r>
              <a:rPr lang="ru-RU" b="1" err="1" smtClean="0"/>
              <a:t>дослідження</a:t>
            </a:r>
            <a:r>
              <a:rPr lang="ru-RU" b="1" smtClean="0"/>
              <a:t> </a:t>
            </a:r>
            <a:r>
              <a:rPr lang="ru-RU" err="1" smtClean="0"/>
              <a:t>є</a:t>
            </a:r>
            <a:r>
              <a:rPr lang="ru-RU" smtClean="0"/>
              <a:t> </a:t>
            </a:r>
            <a:r>
              <a:rPr lang="ru-RU" err="1" smtClean="0"/>
              <a:t>регулювання</a:t>
            </a:r>
            <a:r>
              <a:rPr lang="ru-RU" smtClean="0"/>
              <a:t> ринку </a:t>
            </a:r>
            <a:r>
              <a:rPr lang="ru-RU" err="1" smtClean="0"/>
              <a:t>цінних</a:t>
            </a:r>
            <a:r>
              <a:rPr lang="ru-RU" smtClean="0"/>
              <a:t> </a:t>
            </a:r>
            <a:r>
              <a:rPr lang="ru-RU" err="1" smtClean="0"/>
              <a:t>паперів</a:t>
            </a:r>
            <a:r>
              <a:rPr lang="ru-RU" smtClean="0"/>
              <a:t>, </a:t>
            </a:r>
            <a:r>
              <a:rPr lang="ru-RU" err="1" smtClean="0"/>
              <a:t>оптимізація</a:t>
            </a:r>
            <a:r>
              <a:rPr lang="ru-RU" smtClean="0"/>
              <a:t> </a:t>
            </a:r>
            <a:r>
              <a:rPr lang="ru-RU" err="1" smtClean="0"/>
              <a:t>методів</a:t>
            </a:r>
            <a:r>
              <a:rPr lang="ru-RU" smtClean="0"/>
              <a:t> </a:t>
            </a:r>
            <a:r>
              <a:rPr lang="ru-RU" err="1" smtClean="0"/>
              <a:t>регулювання</a:t>
            </a:r>
            <a:r>
              <a:rPr lang="ru-RU" smtClean="0"/>
              <a:t>, </a:t>
            </a:r>
            <a:r>
              <a:rPr lang="ru-RU" err="1" smtClean="0"/>
              <a:t>особливі</a:t>
            </a:r>
            <a:r>
              <a:rPr lang="ru-RU" smtClean="0"/>
              <a:t> </a:t>
            </a:r>
            <a:r>
              <a:rPr lang="ru-RU" err="1" smtClean="0"/>
              <a:t>форми</a:t>
            </a:r>
            <a:r>
              <a:rPr lang="ru-RU" smtClean="0"/>
              <a:t> </a:t>
            </a:r>
            <a:r>
              <a:rPr lang="ru-RU" err="1" smtClean="0"/>
              <a:t>становлення</a:t>
            </a:r>
            <a:r>
              <a:rPr lang="ru-RU" smtClean="0"/>
              <a:t> </a:t>
            </a:r>
            <a:r>
              <a:rPr lang="ru-RU" err="1" smtClean="0"/>
              <a:t>ринку</a:t>
            </a:r>
            <a:r>
              <a:rPr lang="ru-RU" smtClean="0"/>
              <a:t> </a:t>
            </a:r>
            <a:r>
              <a:rPr lang="ru-RU" err="1" smtClean="0"/>
              <a:t>цінних</a:t>
            </a:r>
            <a:r>
              <a:rPr lang="ru-RU" smtClean="0"/>
              <a:t> </a:t>
            </a:r>
            <a:r>
              <a:rPr lang="ru-RU" err="1" smtClean="0"/>
              <a:t>паперів</a:t>
            </a:r>
            <a:r>
              <a:rPr lang="ru-RU" smtClean="0"/>
              <a:t> в </a:t>
            </a:r>
            <a:r>
              <a:rPr lang="ru-RU" err="1" smtClean="0"/>
              <a:t>Україні</a:t>
            </a:r>
            <a:r>
              <a:rPr lang="ru-RU" smtClean="0"/>
              <a:t>.</a:t>
            </a:r>
            <a:endParaRPr lang="uk-UA" smtClean="0"/>
          </a:p>
          <a:p>
            <a:pPr>
              <a:buNone/>
            </a:pPr>
            <a:r>
              <a:rPr lang="ru-RU" smtClean="0"/>
              <a:t>      </a:t>
            </a:r>
            <a:r>
              <a:rPr lang="ru-RU" b="1" smtClean="0"/>
              <a:t>Методами</a:t>
            </a:r>
            <a:r>
              <a:rPr lang="ru-RU" smtClean="0"/>
              <a:t>, </a:t>
            </a:r>
            <a:r>
              <a:rPr lang="ru-RU" err="1" smtClean="0"/>
              <a:t>які</a:t>
            </a:r>
            <a:r>
              <a:rPr lang="ru-RU" smtClean="0"/>
              <a:t> </a:t>
            </a:r>
            <a:r>
              <a:rPr lang="ru-RU" err="1" smtClean="0"/>
              <a:t>застосовувались</a:t>
            </a:r>
            <a:r>
              <a:rPr lang="ru-RU" smtClean="0"/>
              <a:t> в </a:t>
            </a:r>
            <a:r>
              <a:rPr lang="ru-RU" err="1" smtClean="0"/>
              <a:t>даній</a:t>
            </a:r>
            <a:r>
              <a:rPr lang="ru-RU" smtClean="0"/>
              <a:t> </a:t>
            </a:r>
            <a:r>
              <a:rPr lang="ru-RU" err="1" smtClean="0"/>
              <a:t>роботі</a:t>
            </a:r>
            <a:r>
              <a:rPr lang="ru-RU" smtClean="0"/>
              <a:t> </a:t>
            </a:r>
            <a:r>
              <a:rPr lang="ru-RU" err="1" smtClean="0"/>
              <a:t>є</a:t>
            </a:r>
            <a:r>
              <a:rPr lang="ru-RU" smtClean="0"/>
              <a:t> метод </a:t>
            </a:r>
            <a:r>
              <a:rPr lang="ru-RU" err="1" smtClean="0"/>
              <a:t>аналізу</a:t>
            </a:r>
            <a:r>
              <a:rPr lang="ru-RU" smtClean="0"/>
              <a:t>, </a:t>
            </a:r>
            <a:r>
              <a:rPr lang="ru-RU" err="1" smtClean="0"/>
              <a:t>статистичний</a:t>
            </a:r>
            <a:r>
              <a:rPr lang="ru-RU" smtClean="0"/>
              <a:t>, </a:t>
            </a:r>
            <a:r>
              <a:rPr lang="ru-RU" err="1" smtClean="0"/>
              <a:t>графічний</a:t>
            </a:r>
            <a:r>
              <a:rPr lang="ru-RU" smtClean="0"/>
              <a:t>, </a:t>
            </a:r>
            <a:r>
              <a:rPr lang="ru-RU" err="1" smtClean="0"/>
              <a:t>табличний</a:t>
            </a:r>
            <a:r>
              <a:rPr lang="ru-RU" smtClean="0"/>
              <a:t>, </a:t>
            </a:r>
            <a:r>
              <a:rPr lang="ru-RU" err="1" smtClean="0"/>
              <a:t>порівняння</a:t>
            </a:r>
            <a:r>
              <a:rPr lang="ru-RU" smtClean="0"/>
              <a:t>, </a:t>
            </a:r>
            <a:r>
              <a:rPr lang="ru-RU" err="1" smtClean="0"/>
              <a:t>аналітичний</a:t>
            </a:r>
            <a:r>
              <a:rPr lang="ru-RU" smtClean="0"/>
              <a:t>, </a:t>
            </a:r>
            <a:r>
              <a:rPr lang="ru-RU" err="1" smtClean="0"/>
              <a:t>метод</a:t>
            </a:r>
            <a:r>
              <a:rPr lang="ru-RU" smtClean="0"/>
              <a:t> </a:t>
            </a:r>
            <a:r>
              <a:rPr lang="ru-RU" err="1" smtClean="0"/>
              <a:t>дедукції</a:t>
            </a:r>
            <a:r>
              <a:rPr lang="ru-RU" smtClean="0"/>
              <a:t> та </a:t>
            </a:r>
            <a:r>
              <a:rPr lang="ru-RU" err="1" smtClean="0"/>
              <a:t>індукції</a:t>
            </a:r>
            <a:r>
              <a:rPr lang="ru-RU" smtClean="0"/>
              <a:t> </a:t>
            </a:r>
            <a:r>
              <a:rPr lang="ru-RU" err="1" smtClean="0"/>
              <a:t>та</a:t>
            </a:r>
            <a:r>
              <a:rPr lang="ru-RU" smtClean="0"/>
              <a:t> </a:t>
            </a:r>
            <a:r>
              <a:rPr lang="ru-RU" err="1" smtClean="0"/>
              <a:t>інші</a:t>
            </a:r>
            <a:r>
              <a:rPr lang="ru-RU" smtClean="0"/>
              <a:t>.</a:t>
            </a:r>
            <a:endParaRPr lang="uk-UA" smtClean="0"/>
          </a:p>
          <a:p>
            <a:endParaRPr lang="uk-U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911.jpg"/>
          <p:cNvPicPr>
            <a:picLocks noChangeAspect="1"/>
          </p:cNvPicPr>
          <p:nvPr/>
        </p:nvPicPr>
        <p:blipFill>
          <a:blip r:embed="rId2">
            <a:lum contrast="-40000"/>
          </a:blip>
          <a:stretch>
            <a:fillRect/>
          </a:stretch>
        </p:blipFill>
        <p:spPr>
          <a:xfrm>
            <a:off x="0" y="0"/>
            <a:ext cx="12192000" cy="6858000"/>
          </a:xfrm>
          <a:prstGeom prst="rect">
            <a:avLst/>
          </a:prstGeom>
        </p:spPr>
      </p:pic>
      <p:sp>
        <p:nvSpPr>
          <p:cNvPr id="8" name="Содержимое 7"/>
          <p:cNvSpPr>
            <a:spLocks noGrp="1"/>
          </p:cNvSpPr>
          <p:nvPr>
            <p:ph idx="1"/>
          </p:nvPr>
        </p:nvSpPr>
        <p:spPr>
          <a:xfrm>
            <a:off x="883023" y="740895"/>
            <a:ext cx="10515600" cy="4351338"/>
          </a:xfrm>
        </p:spPr>
        <p:txBody>
          <a:bodyPr>
            <a:normAutofit fontScale="85000" lnSpcReduction="10000"/>
          </a:bodyPr>
          <a:lstStyle/>
          <a:p>
            <a:pPr>
              <a:buNone/>
            </a:pPr>
            <a:r>
              <a:rPr lang="ru-RU" smtClean="0"/>
              <a:t> </a:t>
            </a:r>
            <a:r>
              <a:rPr lang="ru-RU" err="1" smtClean="0"/>
              <a:t>Питанням</a:t>
            </a:r>
            <a:r>
              <a:rPr lang="ru-RU" smtClean="0"/>
              <a:t> </a:t>
            </a:r>
            <a:r>
              <a:rPr lang="ru-RU" err="1" smtClean="0"/>
              <a:t>аналізу</a:t>
            </a:r>
            <a:r>
              <a:rPr lang="ru-RU" smtClean="0"/>
              <a:t> ринку </a:t>
            </a:r>
            <a:r>
              <a:rPr lang="ru-RU" err="1" smtClean="0"/>
              <a:t>цінних</a:t>
            </a:r>
            <a:r>
              <a:rPr lang="ru-RU" smtClean="0"/>
              <a:t> </a:t>
            </a:r>
            <a:r>
              <a:rPr lang="ru-RU" err="1" smtClean="0"/>
              <a:t>паперів</a:t>
            </a:r>
            <a:r>
              <a:rPr lang="ru-RU" smtClean="0"/>
              <a:t> </a:t>
            </a:r>
            <a:r>
              <a:rPr lang="ru-RU" err="1" smtClean="0"/>
              <a:t>присвячено</a:t>
            </a:r>
            <a:r>
              <a:rPr lang="ru-RU" smtClean="0"/>
              <a:t> </a:t>
            </a:r>
            <a:r>
              <a:rPr lang="ru-RU" err="1" smtClean="0"/>
              <a:t>дуже</a:t>
            </a:r>
            <a:r>
              <a:rPr lang="ru-RU" smtClean="0"/>
              <a:t> </a:t>
            </a:r>
            <a:r>
              <a:rPr lang="ru-RU" err="1" smtClean="0"/>
              <a:t>багато</a:t>
            </a:r>
            <a:r>
              <a:rPr lang="ru-RU" smtClean="0"/>
              <a:t> </a:t>
            </a:r>
            <a:r>
              <a:rPr lang="ru-RU" err="1" smtClean="0"/>
              <a:t>праць</a:t>
            </a:r>
            <a:r>
              <a:rPr lang="ru-RU" smtClean="0"/>
              <a:t> </a:t>
            </a:r>
            <a:r>
              <a:rPr lang="ru-RU" err="1" smtClean="0"/>
              <a:t>вітчизняних</a:t>
            </a:r>
            <a:r>
              <a:rPr lang="ru-RU" smtClean="0"/>
              <a:t> та </a:t>
            </a:r>
            <a:r>
              <a:rPr lang="ru-RU" err="1" smtClean="0"/>
              <a:t>зарубіжних</a:t>
            </a:r>
            <a:r>
              <a:rPr lang="ru-RU" smtClean="0"/>
              <a:t> </a:t>
            </a:r>
            <a:r>
              <a:rPr lang="ru-RU" err="1" smtClean="0"/>
              <a:t>вчених</a:t>
            </a:r>
            <a:r>
              <a:rPr lang="ru-RU" smtClean="0"/>
              <a:t>, тому </a:t>
            </a:r>
            <a:r>
              <a:rPr lang="ru-RU" b="1" err="1" smtClean="0"/>
              <a:t>ступінь</a:t>
            </a:r>
            <a:r>
              <a:rPr lang="ru-RU" b="1" smtClean="0"/>
              <a:t> </a:t>
            </a:r>
            <a:r>
              <a:rPr lang="ru-RU" b="1" err="1" smtClean="0"/>
              <a:t>науковвої</a:t>
            </a:r>
            <a:r>
              <a:rPr lang="ru-RU" b="1" smtClean="0"/>
              <a:t> </a:t>
            </a:r>
            <a:r>
              <a:rPr lang="ru-RU" b="1" err="1" smtClean="0"/>
              <a:t>розробки</a:t>
            </a:r>
            <a:r>
              <a:rPr lang="ru-RU" b="1" smtClean="0"/>
              <a:t> </a:t>
            </a:r>
            <a:r>
              <a:rPr lang="uk-UA" smtClean="0"/>
              <a:t>в цьому питанні є досить високим. Найбільш визначні з цих праць належать таким науковцям як Г. </a:t>
            </a:r>
            <a:r>
              <a:rPr lang="uk-UA" err="1" smtClean="0"/>
              <a:t>Марковіц</a:t>
            </a:r>
            <a:r>
              <a:rPr lang="uk-UA" smtClean="0"/>
              <a:t>, У. </a:t>
            </a:r>
            <a:r>
              <a:rPr lang="uk-UA" err="1" smtClean="0"/>
              <a:t>Шарп</a:t>
            </a:r>
            <a:r>
              <a:rPr lang="uk-UA" smtClean="0"/>
              <a:t>, А. Бейлі, О. </a:t>
            </a:r>
            <a:r>
              <a:rPr lang="uk-UA" err="1" smtClean="0"/>
              <a:t>Нєдосєкін</a:t>
            </a:r>
            <a:r>
              <a:rPr lang="uk-UA" smtClean="0"/>
              <a:t>, А. </a:t>
            </a:r>
            <a:r>
              <a:rPr lang="uk-UA" err="1" smtClean="0"/>
              <a:t>Буренін</a:t>
            </a:r>
            <a:r>
              <a:rPr lang="uk-UA" smtClean="0"/>
              <a:t>, А. </a:t>
            </a:r>
            <a:r>
              <a:rPr lang="uk-UA" err="1" smtClean="0"/>
              <a:t>Елдер</a:t>
            </a:r>
            <a:r>
              <a:rPr lang="uk-UA" smtClean="0"/>
              <a:t>, А. Бланк. </a:t>
            </a:r>
            <a:r>
              <a:rPr lang="ru-RU" err="1" smtClean="0"/>
              <a:t>Серед</a:t>
            </a:r>
            <a:r>
              <a:rPr lang="ru-RU" smtClean="0"/>
              <a:t> </a:t>
            </a:r>
            <a:r>
              <a:rPr lang="ru-RU" err="1" smtClean="0"/>
              <a:t>вітчизняних</a:t>
            </a:r>
            <a:r>
              <a:rPr lang="ru-RU" smtClean="0"/>
              <a:t> </a:t>
            </a:r>
            <a:r>
              <a:rPr lang="ru-RU" err="1" smtClean="0"/>
              <a:t>науковців</a:t>
            </a:r>
            <a:r>
              <a:rPr lang="ru-RU" smtClean="0"/>
              <a:t>, </a:t>
            </a:r>
            <a:r>
              <a:rPr lang="ru-RU" err="1" smtClean="0"/>
              <a:t>що</a:t>
            </a:r>
            <a:r>
              <a:rPr lang="ru-RU" smtClean="0"/>
              <a:t> </a:t>
            </a:r>
            <a:r>
              <a:rPr lang="ru-RU" err="1" smtClean="0"/>
              <a:t>займалися</a:t>
            </a:r>
            <a:r>
              <a:rPr lang="ru-RU" smtClean="0"/>
              <a:t> </a:t>
            </a:r>
            <a:r>
              <a:rPr lang="ru-RU" err="1" smtClean="0"/>
              <a:t>питаннями</a:t>
            </a:r>
            <a:r>
              <a:rPr lang="ru-RU" smtClean="0"/>
              <a:t> </a:t>
            </a:r>
            <a:r>
              <a:rPr lang="ru-RU" err="1" smtClean="0"/>
              <a:t>аналізу</a:t>
            </a:r>
            <a:r>
              <a:rPr lang="ru-RU" smtClean="0"/>
              <a:t> фондового та </a:t>
            </a:r>
            <a:r>
              <a:rPr lang="ru-RU" err="1" smtClean="0"/>
              <a:t>фінансового</a:t>
            </a:r>
            <a:r>
              <a:rPr lang="ru-RU" smtClean="0"/>
              <a:t> ринку </a:t>
            </a:r>
            <a:r>
              <a:rPr lang="ru-RU" err="1" smtClean="0"/>
              <a:t>варто</a:t>
            </a:r>
            <a:r>
              <a:rPr lang="ru-RU" smtClean="0"/>
              <a:t> </a:t>
            </a:r>
            <a:r>
              <a:rPr lang="ru-RU" err="1" smtClean="0"/>
              <a:t>звернути</a:t>
            </a:r>
            <a:r>
              <a:rPr lang="ru-RU" smtClean="0"/>
              <a:t> </a:t>
            </a:r>
            <a:r>
              <a:rPr lang="ru-RU" err="1" smtClean="0"/>
              <a:t>увагу</a:t>
            </a:r>
            <a:r>
              <a:rPr lang="ru-RU" smtClean="0"/>
              <a:t> на праці     Г. </a:t>
            </a:r>
            <a:r>
              <a:rPr lang="ru-RU" err="1" smtClean="0"/>
              <a:t>Азаренкової</a:t>
            </a:r>
            <a:r>
              <a:rPr lang="ru-RU" smtClean="0"/>
              <a:t>, М. Волкова, В. </a:t>
            </a:r>
            <a:r>
              <a:rPr lang="ru-RU" err="1" smtClean="0"/>
              <a:t>Оскольского</a:t>
            </a:r>
            <a:r>
              <a:rPr lang="ru-RU" smtClean="0"/>
              <a:t>, Б. </a:t>
            </a:r>
            <a:r>
              <a:rPr lang="ru-RU" err="1" smtClean="0"/>
              <a:t>Луціва</a:t>
            </a:r>
            <a:r>
              <a:rPr lang="ru-RU" smtClean="0"/>
              <a:t>, І. </a:t>
            </a:r>
            <a:r>
              <a:rPr lang="ru-RU" err="1" smtClean="0"/>
              <a:t>Рекуненка</a:t>
            </a:r>
            <a:r>
              <a:rPr lang="ru-RU" smtClean="0"/>
              <a:t>, І. Школьник, О. Василика, Н. </a:t>
            </a:r>
            <a:r>
              <a:rPr lang="ru-RU" err="1" smtClean="0"/>
              <a:t>Костіної</a:t>
            </a:r>
            <a:r>
              <a:rPr lang="ru-RU" smtClean="0"/>
              <a:t> та А. </a:t>
            </a:r>
            <a:r>
              <a:rPr lang="ru-RU" err="1" smtClean="0"/>
              <a:t>Алєксєєва</a:t>
            </a:r>
            <a:r>
              <a:rPr lang="ru-RU" smtClean="0"/>
              <a:t>.</a:t>
            </a:r>
            <a:endParaRPr lang="uk-UA" smtClean="0"/>
          </a:p>
          <a:p>
            <a:pPr>
              <a:buNone/>
            </a:pPr>
            <a:r>
              <a:rPr lang="ru-RU" b="1" err="1" smtClean="0"/>
              <a:t>Інформативна</a:t>
            </a:r>
            <a:r>
              <a:rPr lang="ru-RU" b="1" smtClean="0"/>
              <a:t> база </a:t>
            </a:r>
            <a:r>
              <a:rPr lang="ru-RU" smtClean="0"/>
              <a:t>в данному </a:t>
            </a:r>
            <a:r>
              <a:rPr lang="ru-RU" err="1" smtClean="0"/>
              <a:t>питанні</a:t>
            </a:r>
            <a:r>
              <a:rPr lang="ru-RU" smtClean="0"/>
              <a:t> </a:t>
            </a:r>
            <a:r>
              <a:rPr lang="ru-RU" err="1" smtClean="0"/>
              <a:t>є</a:t>
            </a:r>
            <a:r>
              <a:rPr lang="ru-RU" smtClean="0"/>
              <a:t> </a:t>
            </a:r>
            <a:r>
              <a:rPr lang="ru-RU" err="1" smtClean="0"/>
              <a:t>достатньою</a:t>
            </a:r>
            <a:r>
              <a:rPr lang="ru-RU" smtClean="0"/>
              <a:t>. Ми </a:t>
            </a:r>
            <a:r>
              <a:rPr lang="ru-RU" err="1" smtClean="0"/>
              <a:t>можемо</a:t>
            </a:r>
            <a:r>
              <a:rPr lang="ru-RU" smtClean="0"/>
              <a:t> </a:t>
            </a:r>
            <a:r>
              <a:rPr lang="ru-RU" err="1" smtClean="0"/>
              <a:t>звернутися</a:t>
            </a:r>
            <a:r>
              <a:rPr lang="ru-RU" smtClean="0"/>
              <a:t> до </a:t>
            </a:r>
            <a:r>
              <a:rPr lang="uk-UA" smtClean="0"/>
              <a:t>статті В.</a:t>
            </a:r>
            <a:r>
              <a:rPr lang="ru-RU" smtClean="0"/>
              <a:t>Ільчен</a:t>
            </a:r>
            <a:r>
              <a:rPr lang="uk-UA" smtClean="0"/>
              <a:t>ка </a:t>
            </a:r>
            <a:r>
              <a:rPr lang="ru-RU" smtClean="0"/>
              <a:t>“Ринок державних цінних паперів у сегментованому поділі фінансового ринку”</a:t>
            </a:r>
            <a:r>
              <a:rPr lang="uk-UA" smtClean="0"/>
              <a:t>, до довідника В. </a:t>
            </a:r>
            <a:r>
              <a:rPr lang="ru-RU" smtClean="0"/>
              <a:t>Мельник</a:t>
            </a:r>
            <a:r>
              <a:rPr lang="uk-UA" smtClean="0"/>
              <a:t>а </a:t>
            </a:r>
            <a:r>
              <a:rPr lang="ru-RU" smtClean="0"/>
              <a:t>“Ринок цінних паперів”</a:t>
            </a:r>
            <a:r>
              <a:rPr lang="uk-UA" smtClean="0"/>
              <a:t>,  навчального посібника О.</a:t>
            </a:r>
            <a:r>
              <a:rPr lang="ru-RU" smtClean="0"/>
              <a:t>Мендрул</a:t>
            </a:r>
            <a:r>
              <a:rPr lang="uk-UA" smtClean="0"/>
              <a:t>а </a:t>
            </a:r>
            <a:r>
              <a:rPr lang="ru-RU" smtClean="0"/>
              <a:t>“Фондовий ринок. Операції з цінними паперами”. Закон України “Про цінні папери та фондовий ринок”</a:t>
            </a:r>
            <a:r>
              <a:rPr lang="uk-UA" smtClean="0"/>
              <a:t>надає ключову інформацію щодо функціонування ринку цінних паперів в Україні.</a:t>
            </a:r>
            <a:endParaRPr lang="uk-U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911.jpg"/>
          <p:cNvPicPr>
            <a:picLocks noChangeAspect="1"/>
          </p:cNvPicPr>
          <p:nvPr/>
        </p:nvPicPr>
        <p:blipFill>
          <a:blip r:embed="rId2">
            <a:lum contrast="-40000"/>
          </a:blip>
          <a:stretch>
            <a:fillRect/>
          </a:stretch>
        </p:blipFill>
        <p:spPr>
          <a:xfrm>
            <a:off x="0" y="0"/>
            <a:ext cx="12192000" cy="6858000"/>
          </a:xfrm>
          <a:prstGeom prst="rect">
            <a:avLst/>
          </a:prstGeom>
        </p:spPr>
      </p:pic>
      <p:sp>
        <p:nvSpPr>
          <p:cNvPr id="5" name="Заголовок 4"/>
          <p:cNvSpPr>
            <a:spLocks noGrp="1"/>
          </p:cNvSpPr>
          <p:nvPr>
            <p:ph type="title"/>
          </p:nvPr>
        </p:nvSpPr>
        <p:spPr/>
        <p:txBody>
          <a:bodyPr/>
          <a:lstStyle/>
          <a:p>
            <a:pPr algn="ctr"/>
            <a:r>
              <a:rPr lang="en-US" smtClean="0"/>
              <a:t>I </a:t>
            </a:r>
            <a:r>
              <a:rPr lang="uk-UA" smtClean="0"/>
              <a:t>РОЗДІЛ</a:t>
            </a:r>
            <a:endParaRPr lang="uk-UA"/>
          </a:p>
        </p:txBody>
      </p:sp>
      <p:sp>
        <p:nvSpPr>
          <p:cNvPr id="6" name="Содержимое 5"/>
          <p:cNvSpPr>
            <a:spLocks noGrp="1"/>
          </p:cNvSpPr>
          <p:nvPr>
            <p:ph idx="1"/>
          </p:nvPr>
        </p:nvSpPr>
        <p:spPr/>
        <p:txBody>
          <a:bodyPr>
            <a:normAutofit/>
          </a:bodyPr>
          <a:lstStyle/>
          <a:p>
            <a:pPr>
              <a:buNone/>
            </a:pPr>
            <a:r>
              <a:rPr lang="uk-UA" smtClean="0"/>
              <a:t>В</a:t>
            </a:r>
            <a:r>
              <a:rPr lang="en-US" smtClean="0"/>
              <a:t> I</a:t>
            </a:r>
            <a:r>
              <a:rPr lang="uk-UA" smtClean="0"/>
              <a:t> розділі розглянуто 4 етапи становлення ринку цінних паперів в Україні, види державних цінних паперів та державне регулювання</a:t>
            </a:r>
            <a:r>
              <a:rPr lang="en-US" smtClean="0"/>
              <a:t> </a:t>
            </a:r>
            <a:r>
              <a:rPr lang="ru-RU" smtClean="0"/>
              <a:t>ними</a:t>
            </a:r>
            <a:r>
              <a:rPr lang="uk-UA" smtClean="0"/>
              <a:t>. Тож, в</a:t>
            </a:r>
            <a:r>
              <a:rPr lang="ru-RU" smtClean="0"/>
              <a:t> </a:t>
            </a:r>
            <a:r>
              <a:rPr lang="ru-RU" err="1" smtClean="0"/>
              <a:t>Україні</a:t>
            </a:r>
            <a:r>
              <a:rPr lang="ru-RU" smtClean="0"/>
              <a:t> </a:t>
            </a:r>
            <a:r>
              <a:rPr lang="ru-RU" err="1" smtClean="0"/>
              <a:t>існують</a:t>
            </a:r>
            <a:r>
              <a:rPr lang="ru-RU" smtClean="0"/>
              <a:t> </a:t>
            </a:r>
            <a:r>
              <a:rPr lang="ru-RU" err="1" smtClean="0"/>
              <a:t>такі</a:t>
            </a:r>
            <a:r>
              <a:rPr lang="ru-RU" smtClean="0"/>
              <a:t> </a:t>
            </a:r>
            <a:r>
              <a:rPr lang="ru-RU" err="1" smtClean="0"/>
              <a:t>види</a:t>
            </a:r>
            <a:r>
              <a:rPr lang="ru-RU" smtClean="0"/>
              <a:t> </a:t>
            </a:r>
            <a:r>
              <a:rPr lang="ru-RU" err="1" smtClean="0"/>
              <a:t>державних</a:t>
            </a:r>
            <a:r>
              <a:rPr lang="ru-RU" smtClean="0"/>
              <a:t> </a:t>
            </a:r>
            <a:r>
              <a:rPr lang="ru-RU" err="1" smtClean="0"/>
              <a:t>цінних</a:t>
            </a:r>
            <a:r>
              <a:rPr lang="ru-RU" smtClean="0"/>
              <a:t> </a:t>
            </a:r>
            <a:r>
              <a:rPr lang="ru-RU" err="1" smtClean="0"/>
              <a:t>паперів</a:t>
            </a:r>
            <a:r>
              <a:rPr lang="ru-RU" smtClean="0"/>
              <a:t> :</a:t>
            </a:r>
            <a:endParaRPr lang="uk-UA" smtClean="0"/>
          </a:p>
          <a:p>
            <a:pPr>
              <a:buNone/>
            </a:pPr>
            <a:r>
              <a:rPr lang="ru-RU" smtClean="0"/>
              <a:t>- Облігації </a:t>
            </a:r>
            <a:r>
              <a:rPr lang="ru-RU" err="1" smtClean="0"/>
              <a:t>внутрішніх</a:t>
            </a:r>
            <a:r>
              <a:rPr lang="ru-RU" smtClean="0"/>
              <a:t> </a:t>
            </a:r>
            <a:r>
              <a:rPr lang="ru-RU" err="1" smtClean="0"/>
              <a:t>державних</a:t>
            </a:r>
            <a:r>
              <a:rPr lang="ru-RU" smtClean="0"/>
              <a:t> </a:t>
            </a:r>
            <a:r>
              <a:rPr lang="ru-RU" err="1" smtClean="0"/>
              <a:t>позик</a:t>
            </a:r>
            <a:r>
              <a:rPr lang="ru-RU" smtClean="0"/>
              <a:t> </a:t>
            </a:r>
            <a:r>
              <a:rPr lang="ru-RU" err="1" smtClean="0"/>
              <a:t>України</a:t>
            </a:r>
            <a:r>
              <a:rPr lang="ru-RU" smtClean="0"/>
              <a:t>;</a:t>
            </a:r>
            <a:endParaRPr lang="uk-UA" smtClean="0"/>
          </a:p>
          <a:p>
            <a:pPr>
              <a:buNone/>
            </a:pPr>
            <a:r>
              <a:rPr lang="ru-RU" smtClean="0"/>
              <a:t>- Облігації </a:t>
            </a:r>
            <a:r>
              <a:rPr lang="ru-RU" err="1" smtClean="0"/>
              <a:t>зовнішніх</a:t>
            </a:r>
            <a:r>
              <a:rPr lang="ru-RU" smtClean="0"/>
              <a:t> </a:t>
            </a:r>
            <a:r>
              <a:rPr lang="ru-RU" err="1" smtClean="0"/>
              <a:t>державних</a:t>
            </a:r>
            <a:r>
              <a:rPr lang="ru-RU" smtClean="0"/>
              <a:t> </a:t>
            </a:r>
            <a:r>
              <a:rPr lang="ru-RU" err="1" smtClean="0"/>
              <a:t>позик</a:t>
            </a:r>
            <a:r>
              <a:rPr lang="ru-RU" smtClean="0"/>
              <a:t> </a:t>
            </a:r>
            <a:r>
              <a:rPr lang="ru-RU" err="1" smtClean="0"/>
              <a:t>України</a:t>
            </a:r>
            <a:r>
              <a:rPr lang="ru-RU" smtClean="0"/>
              <a:t>;</a:t>
            </a:r>
            <a:endParaRPr lang="uk-UA" smtClean="0"/>
          </a:p>
          <a:p>
            <a:pPr>
              <a:buNone/>
            </a:pPr>
            <a:r>
              <a:rPr lang="ru-RU" smtClean="0"/>
              <a:t>- Цільові </a:t>
            </a:r>
            <a:r>
              <a:rPr lang="ru-RU" err="1" smtClean="0"/>
              <a:t>облігації</a:t>
            </a:r>
            <a:r>
              <a:rPr lang="ru-RU" smtClean="0"/>
              <a:t> </a:t>
            </a:r>
            <a:r>
              <a:rPr lang="ru-RU" err="1" smtClean="0"/>
              <a:t>внутрішніх</a:t>
            </a:r>
            <a:r>
              <a:rPr lang="ru-RU" smtClean="0"/>
              <a:t> </a:t>
            </a:r>
            <a:r>
              <a:rPr lang="ru-RU" err="1" smtClean="0"/>
              <a:t>державних</a:t>
            </a:r>
            <a:r>
              <a:rPr lang="ru-RU" smtClean="0"/>
              <a:t> </a:t>
            </a:r>
            <a:r>
              <a:rPr lang="ru-RU" err="1" smtClean="0"/>
              <a:t>позик</a:t>
            </a:r>
            <a:r>
              <a:rPr lang="ru-RU" smtClean="0"/>
              <a:t> </a:t>
            </a:r>
            <a:r>
              <a:rPr lang="ru-RU" err="1" smtClean="0"/>
              <a:t>України</a:t>
            </a:r>
            <a:r>
              <a:rPr lang="ru-RU" smtClean="0"/>
              <a:t>;</a:t>
            </a:r>
            <a:endParaRPr lang="uk-UA" smtClean="0"/>
          </a:p>
          <a:p>
            <a:pPr>
              <a:buNone/>
            </a:pPr>
            <a:r>
              <a:rPr lang="ru-RU" smtClean="0"/>
              <a:t>- Казначейські </a:t>
            </a:r>
            <a:r>
              <a:rPr lang="ru-RU" err="1" smtClean="0"/>
              <a:t>зобов’язання</a:t>
            </a:r>
            <a:r>
              <a:rPr lang="ru-RU" smtClean="0"/>
              <a:t> </a:t>
            </a:r>
            <a:r>
              <a:rPr lang="ru-RU" err="1" smtClean="0"/>
              <a:t>України</a:t>
            </a:r>
            <a:r>
              <a:rPr lang="ru-RU" smtClean="0"/>
              <a:t>. </a:t>
            </a:r>
            <a:endParaRPr lang="uk-U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e70747ee35e8fad352733c3e9894dab2.jpg"/>
          <p:cNvPicPr>
            <a:picLocks noChangeAspect="1"/>
          </p:cNvPicPr>
          <p:nvPr/>
        </p:nvPicPr>
        <p:blipFill>
          <a:blip r:embed="rId2">
            <a:lum contrast="-40000"/>
          </a:blip>
          <a:stretch>
            <a:fillRect/>
          </a:stretch>
        </p:blipFill>
        <p:spPr>
          <a:xfrm>
            <a:off x="-1" y="0"/>
            <a:ext cx="12196673" cy="6855371"/>
          </a:xfrm>
          <a:prstGeom prst="rect">
            <a:avLst/>
          </a:prstGeom>
        </p:spPr>
      </p:pic>
      <p:sp>
        <p:nvSpPr>
          <p:cNvPr id="3" name="Содержимое 2"/>
          <p:cNvSpPr>
            <a:spLocks noGrp="1"/>
          </p:cNvSpPr>
          <p:nvPr>
            <p:ph idx="1"/>
          </p:nvPr>
        </p:nvSpPr>
        <p:spPr>
          <a:xfrm>
            <a:off x="820271" y="310589"/>
            <a:ext cx="10515600" cy="6386045"/>
          </a:xfrm>
        </p:spPr>
        <p:txBody>
          <a:bodyPr>
            <a:normAutofit fontScale="92500" lnSpcReduction="20000"/>
          </a:bodyPr>
          <a:lstStyle/>
          <a:p>
            <a:r>
              <a:rPr lang="ru-RU" smtClean="0"/>
              <a:t>Облігації </a:t>
            </a:r>
            <a:r>
              <a:rPr lang="ru-RU" err="1" smtClean="0"/>
              <a:t>внутрішніх</a:t>
            </a:r>
            <a:r>
              <a:rPr lang="ru-RU" smtClean="0"/>
              <a:t> </a:t>
            </a:r>
            <a:r>
              <a:rPr lang="ru-RU" err="1" smtClean="0"/>
              <a:t>державних</a:t>
            </a:r>
            <a:r>
              <a:rPr lang="ru-RU" smtClean="0"/>
              <a:t> </a:t>
            </a:r>
            <a:r>
              <a:rPr lang="ru-RU" err="1" smtClean="0"/>
              <a:t>позик</a:t>
            </a:r>
            <a:r>
              <a:rPr lang="ru-RU" smtClean="0"/>
              <a:t> </a:t>
            </a:r>
            <a:r>
              <a:rPr lang="ru-RU" err="1" smtClean="0"/>
              <a:t>України</a:t>
            </a:r>
            <a:r>
              <a:rPr lang="ru-RU" smtClean="0"/>
              <a:t> – це державні </a:t>
            </a:r>
            <a:r>
              <a:rPr lang="ru-RU" err="1" smtClean="0"/>
              <a:t>цінні</a:t>
            </a:r>
            <a:r>
              <a:rPr lang="ru-RU" smtClean="0"/>
              <a:t> </a:t>
            </a:r>
            <a:r>
              <a:rPr lang="ru-RU" err="1" smtClean="0"/>
              <a:t>папери</a:t>
            </a:r>
            <a:r>
              <a:rPr lang="ru-RU" smtClean="0"/>
              <a:t>, </a:t>
            </a:r>
            <a:r>
              <a:rPr lang="ru-RU" err="1" smtClean="0"/>
              <a:t>що</a:t>
            </a:r>
            <a:r>
              <a:rPr lang="ru-RU" smtClean="0"/>
              <a:t> </a:t>
            </a:r>
            <a:r>
              <a:rPr lang="ru-RU" err="1" smtClean="0"/>
              <a:t>розміщуються</a:t>
            </a:r>
            <a:r>
              <a:rPr lang="ru-RU" smtClean="0"/>
              <a:t> </a:t>
            </a:r>
            <a:r>
              <a:rPr lang="ru-RU" err="1" smtClean="0"/>
              <a:t>виключно</a:t>
            </a:r>
            <a:r>
              <a:rPr lang="ru-RU" smtClean="0"/>
              <a:t> на </a:t>
            </a:r>
            <a:r>
              <a:rPr lang="ru-RU" err="1" smtClean="0"/>
              <a:t>внутрішньому</a:t>
            </a:r>
            <a:r>
              <a:rPr lang="ru-RU" smtClean="0"/>
              <a:t> фондовому ринку </a:t>
            </a:r>
            <a:r>
              <a:rPr lang="ru-RU" err="1" smtClean="0"/>
              <a:t>і</a:t>
            </a:r>
            <a:r>
              <a:rPr lang="ru-RU" smtClean="0"/>
              <a:t> </a:t>
            </a:r>
            <a:r>
              <a:rPr lang="ru-RU" err="1" smtClean="0"/>
              <a:t>підтверджують</a:t>
            </a:r>
            <a:r>
              <a:rPr lang="ru-RU" smtClean="0"/>
              <a:t> </a:t>
            </a:r>
            <a:r>
              <a:rPr lang="ru-RU" err="1" smtClean="0"/>
              <a:t>зобов'язання</a:t>
            </a:r>
            <a:r>
              <a:rPr lang="ru-RU" smtClean="0"/>
              <a:t> </a:t>
            </a:r>
            <a:r>
              <a:rPr lang="ru-RU" err="1" smtClean="0"/>
              <a:t>України</a:t>
            </a:r>
            <a:r>
              <a:rPr lang="ru-RU" smtClean="0"/>
              <a:t> </a:t>
            </a:r>
            <a:r>
              <a:rPr lang="ru-RU" err="1" smtClean="0"/>
              <a:t>щодо</a:t>
            </a:r>
            <a:r>
              <a:rPr lang="ru-RU" smtClean="0"/>
              <a:t> </a:t>
            </a:r>
            <a:r>
              <a:rPr lang="ru-RU" err="1" smtClean="0"/>
              <a:t>відшкодування</a:t>
            </a:r>
            <a:r>
              <a:rPr lang="ru-RU" smtClean="0"/>
              <a:t> </a:t>
            </a:r>
            <a:r>
              <a:rPr lang="ru-RU" err="1" smtClean="0"/>
              <a:t>пред'явникам</a:t>
            </a:r>
            <a:r>
              <a:rPr lang="ru-RU" smtClean="0"/>
              <a:t> </a:t>
            </a:r>
            <a:r>
              <a:rPr lang="ru-RU" err="1" smtClean="0"/>
              <a:t>цих</a:t>
            </a:r>
            <a:r>
              <a:rPr lang="ru-RU" smtClean="0"/>
              <a:t> </a:t>
            </a:r>
            <a:r>
              <a:rPr lang="ru-RU" err="1" smtClean="0"/>
              <a:t>облігацій</a:t>
            </a:r>
            <a:r>
              <a:rPr lang="ru-RU" smtClean="0"/>
              <a:t> </a:t>
            </a:r>
            <a:r>
              <a:rPr lang="ru-RU" err="1" smtClean="0"/>
              <a:t>їх</a:t>
            </a:r>
            <a:r>
              <a:rPr lang="ru-RU" smtClean="0"/>
              <a:t> </a:t>
            </a:r>
            <a:r>
              <a:rPr lang="ru-RU" err="1" smtClean="0"/>
              <a:t>номінальної</a:t>
            </a:r>
            <a:r>
              <a:rPr lang="ru-RU" smtClean="0"/>
              <a:t> </a:t>
            </a:r>
            <a:r>
              <a:rPr lang="ru-RU" err="1" smtClean="0"/>
              <a:t>вартості</a:t>
            </a:r>
            <a:r>
              <a:rPr lang="ru-RU" smtClean="0"/>
              <a:t> </a:t>
            </a:r>
            <a:r>
              <a:rPr lang="ru-RU" err="1" smtClean="0"/>
              <a:t>з</a:t>
            </a:r>
            <a:r>
              <a:rPr lang="ru-RU" smtClean="0"/>
              <a:t> </a:t>
            </a:r>
            <a:r>
              <a:rPr lang="ru-RU" err="1" smtClean="0"/>
              <a:t>виплатою</a:t>
            </a:r>
            <a:r>
              <a:rPr lang="ru-RU" smtClean="0"/>
              <a:t> доходу </a:t>
            </a:r>
            <a:r>
              <a:rPr lang="ru-RU" err="1" smtClean="0"/>
              <a:t>відповідно</a:t>
            </a:r>
            <a:r>
              <a:rPr lang="ru-RU" smtClean="0"/>
              <a:t> до умов </a:t>
            </a:r>
            <a:r>
              <a:rPr lang="ru-RU" err="1" smtClean="0"/>
              <a:t>розміщення</a:t>
            </a:r>
            <a:r>
              <a:rPr lang="ru-RU" smtClean="0"/>
              <a:t> </a:t>
            </a:r>
            <a:r>
              <a:rPr lang="ru-RU" err="1" smtClean="0"/>
              <a:t>облігацій</a:t>
            </a:r>
            <a:r>
              <a:rPr lang="ru-RU" smtClean="0"/>
              <a:t>.</a:t>
            </a:r>
            <a:endParaRPr lang="uk-UA" smtClean="0"/>
          </a:p>
          <a:p>
            <a:r>
              <a:rPr lang="ru-RU" smtClean="0"/>
              <a:t>Цільові </a:t>
            </a:r>
            <a:r>
              <a:rPr lang="ru-RU" err="1" smtClean="0"/>
              <a:t>облігації</a:t>
            </a:r>
            <a:r>
              <a:rPr lang="ru-RU" smtClean="0"/>
              <a:t> </a:t>
            </a:r>
            <a:r>
              <a:rPr lang="ru-RU" err="1" smtClean="0"/>
              <a:t>внутрішніх</a:t>
            </a:r>
            <a:r>
              <a:rPr lang="ru-RU" smtClean="0"/>
              <a:t> </a:t>
            </a:r>
            <a:r>
              <a:rPr lang="ru-RU" err="1" smtClean="0"/>
              <a:t>державних</a:t>
            </a:r>
            <a:r>
              <a:rPr lang="ru-RU" smtClean="0"/>
              <a:t> </a:t>
            </a:r>
            <a:r>
              <a:rPr lang="ru-RU" err="1" smtClean="0"/>
              <a:t>позик</a:t>
            </a:r>
            <a:r>
              <a:rPr lang="ru-RU" smtClean="0"/>
              <a:t> </a:t>
            </a:r>
            <a:r>
              <a:rPr lang="ru-RU" err="1" smtClean="0"/>
              <a:t>України</a:t>
            </a:r>
            <a:r>
              <a:rPr lang="ru-RU" smtClean="0"/>
              <a:t> - </a:t>
            </a:r>
            <a:r>
              <a:rPr lang="ru-RU" err="1" smtClean="0"/>
              <a:t>облігації</a:t>
            </a:r>
            <a:r>
              <a:rPr lang="ru-RU" smtClean="0"/>
              <a:t> </a:t>
            </a:r>
            <a:r>
              <a:rPr lang="ru-RU" err="1" smtClean="0"/>
              <a:t>внутрішніх</a:t>
            </a:r>
            <a:r>
              <a:rPr lang="ru-RU" smtClean="0"/>
              <a:t> </a:t>
            </a:r>
            <a:r>
              <a:rPr lang="ru-RU" err="1" smtClean="0"/>
              <a:t>державних</a:t>
            </a:r>
            <a:r>
              <a:rPr lang="ru-RU" smtClean="0"/>
              <a:t> </a:t>
            </a:r>
            <a:r>
              <a:rPr lang="ru-RU" err="1" smtClean="0"/>
              <a:t>позик</a:t>
            </a:r>
            <a:r>
              <a:rPr lang="ru-RU" smtClean="0"/>
              <a:t>, </a:t>
            </a:r>
            <a:r>
              <a:rPr lang="ru-RU" err="1" smtClean="0"/>
              <a:t>емісія</a:t>
            </a:r>
            <a:r>
              <a:rPr lang="ru-RU" smtClean="0"/>
              <a:t> </a:t>
            </a:r>
            <a:r>
              <a:rPr lang="ru-RU" err="1" smtClean="0"/>
              <a:t>яких</a:t>
            </a:r>
            <a:r>
              <a:rPr lang="ru-RU" smtClean="0"/>
              <a:t> </a:t>
            </a:r>
            <a:r>
              <a:rPr lang="ru-RU" err="1" smtClean="0"/>
              <a:t>є</a:t>
            </a:r>
            <a:r>
              <a:rPr lang="ru-RU" smtClean="0"/>
              <a:t> </a:t>
            </a:r>
            <a:r>
              <a:rPr lang="ru-RU" err="1" smtClean="0"/>
              <a:t>джерелом</a:t>
            </a:r>
            <a:r>
              <a:rPr lang="ru-RU" smtClean="0"/>
              <a:t> </a:t>
            </a:r>
            <a:r>
              <a:rPr lang="ru-RU" err="1" smtClean="0"/>
              <a:t>фінансування</a:t>
            </a:r>
            <a:r>
              <a:rPr lang="ru-RU" smtClean="0"/>
              <a:t> </a:t>
            </a:r>
            <a:r>
              <a:rPr lang="ru-RU" err="1" smtClean="0"/>
              <a:t>дефіциту</a:t>
            </a:r>
            <a:r>
              <a:rPr lang="ru-RU" smtClean="0"/>
              <a:t> державного бюджету в </a:t>
            </a:r>
            <a:r>
              <a:rPr lang="ru-RU" err="1" smtClean="0"/>
              <a:t>обсягах</a:t>
            </a:r>
            <a:r>
              <a:rPr lang="ru-RU" smtClean="0"/>
              <a:t>, </a:t>
            </a:r>
            <a:r>
              <a:rPr lang="ru-RU" err="1" smtClean="0"/>
              <a:t>передбачених</a:t>
            </a:r>
            <a:r>
              <a:rPr lang="ru-RU" smtClean="0"/>
              <a:t> на </a:t>
            </a:r>
            <a:r>
              <a:rPr lang="ru-RU" err="1" smtClean="0"/>
              <a:t>цю</a:t>
            </a:r>
            <a:r>
              <a:rPr lang="ru-RU" smtClean="0"/>
              <a:t> мету законом про </a:t>
            </a:r>
            <a:r>
              <a:rPr lang="ru-RU" err="1" smtClean="0"/>
              <a:t>Державний</a:t>
            </a:r>
            <a:r>
              <a:rPr lang="ru-RU" smtClean="0"/>
              <a:t> бюджет </a:t>
            </a:r>
            <a:r>
              <a:rPr lang="ru-RU" err="1" smtClean="0"/>
              <a:t>України</a:t>
            </a:r>
            <a:r>
              <a:rPr lang="ru-RU" smtClean="0"/>
              <a:t> на </a:t>
            </a:r>
            <a:r>
              <a:rPr lang="ru-RU" err="1" smtClean="0"/>
              <a:t>відповідний</a:t>
            </a:r>
            <a:r>
              <a:rPr lang="ru-RU" smtClean="0"/>
              <a:t> </a:t>
            </a:r>
            <a:r>
              <a:rPr lang="ru-RU" err="1" smtClean="0"/>
              <a:t>рік</a:t>
            </a:r>
            <a:r>
              <a:rPr lang="ru-RU" smtClean="0"/>
              <a:t>, та в межах граничного </a:t>
            </a:r>
            <a:r>
              <a:rPr lang="ru-RU" err="1" smtClean="0"/>
              <a:t>розміру</a:t>
            </a:r>
            <a:r>
              <a:rPr lang="ru-RU" smtClean="0"/>
              <a:t> державного боргу. </a:t>
            </a:r>
            <a:endParaRPr lang="uk-UA" smtClean="0"/>
          </a:p>
          <a:p>
            <a:r>
              <a:rPr lang="ru-RU" smtClean="0"/>
              <a:t>Облігації </a:t>
            </a:r>
            <a:r>
              <a:rPr lang="ru-RU" err="1" smtClean="0"/>
              <a:t>зовнішніх</a:t>
            </a:r>
            <a:r>
              <a:rPr lang="ru-RU" smtClean="0"/>
              <a:t> </a:t>
            </a:r>
            <a:r>
              <a:rPr lang="ru-RU" err="1" smtClean="0"/>
              <a:t>державних</a:t>
            </a:r>
            <a:r>
              <a:rPr lang="ru-RU" smtClean="0"/>
              <a:t> </a:t>
            </a:r>
            <a:r>
              <a:rPr lang="ru-RU" err="1" smtClean="0"/>
              <a:t>позик</a:t>
            </a:r>
            <a:r>
              <a:rPr lang="ru-RU" smtClean="0"/>
              <a:t> </a:t>
            </a:r>
            <a:r>
              <a:rPr lang="ru-RU" err="1" smtClean="0"/>
              <a:t>України</a:t>
            </a:r>
            <a:r>
              <a:rPr lang="ru-RU" smtClean="0"/>
              <a:t> - </a:t>
            </a:r>
            <a:r>
              <a:rPr lang="ru-RU" err="1" smtClean="0"/>
              <a:t>державні</a:t>
            </a:r>
            <a:r>
              <a:rPr lang="ru-RU" smtClean="0"/>
              <a:t> </a:t>
            </a:r>
            <a:r>
              <a:rPr lang="ru-RU" err="1" smtClean="0"/>
              <a:t>боргові</a:t>
            </a:r>
            <a:r>
              <a:rPr lang="ru-RU" smtClean="0"/>
              <a:t> </a:t>
            </a:r>
            <a:r>
              <a:rPr lang="ru-RU" err="1" smtClean="0"/>
              <a:t>цінні</a:t>
            </a:r>
            <a:r>
              <a:rPr lang="ru-RU" smtClean="0"/>
              <a:t> </a:t>
            </a:r>
            <a:r>
              <a:rPr lang="ru-RU" err="1" smtClean="0"/>
              <a:t>папери</a:t>
            </a:r>
            <a:r>
              <a:rPr lang="ru-RU" smtClean="0"/>
              <a:t>, </a:t>
            </a:r>
            <a:r>
              <a:rPr lang="ru-RU" err="1" smtClean="0"/>
              <a:t>що</a:t>
            </a:r>
            <a:r>
              <a:rPr lang="ru-RU" smtClean="0"/>
              <a:t> </a:t>
            </a:r>
            <a:r>
              <a:rPr lang="ru-RU" err="1" smtClean="0"/>
              <a:t>розміщуються</a:t>
            </a:r>
            <a:r>
              <a:rPr lang="ru-RU" smtClean="0"/>
              <a:t> на </a:t>
            </a:r>
            <a:r>
              <a:rPr lang="ru-RU" err="1" smtClean="0"/>
              <a:t>міжнародних</a:t>
            </a:r>
            <a:r>
              <a:rPr lang="ru-RU" smtClean="0"/>
              <a:t> </a:t>
            </a:r>
            <a:r>
              <a:rPr lang="ru-RU" err="1" smtClean="0"/>
              <a:t>фондових</a:t>
            </a:r>
            <a:r>
              <a:rPr lang="ru-RU" smtClean="0"/>
              <a:t> ринках </a:t>
            </a:r>
            <a:r>
              <a:rPr lang="ru-RU" err="1" smtClean="0"/>
              <a:t>і</a:t>
            </a:r>
            <a:r>
              <a:rPr lang="ru-RU" smtClean="0"/>
              <a:t> </a:t>
            </a:r>
            <a:r>
              <a:rPr lang="ru-RU" err="1" smtClean="0"/>
              <a:t>підтверджують</a:t>
            </a:r>
            <a:r>
              <a:rPr lang="ru-RU" smtClean="0"/>
              <a:t> </a:t>
            </a:r>
            <a:r>
              <a:rPr lang="ru-RU" err="1" smtClean="0"/>
              <a:t>зобов'язання</a:t>
            </a:r>
            <a:r>
              <a:rPr lang="ru-RU" smtClean="0"/>
              <a:t> </a:t>
            </a:r>
            <a:r>
              <a:rPr lang="ru-RU" err="1" smtClean="0"/>
              <a:t>України</a:t>
            </a:r>
            <a:r>
              <a:rPr lang="ru-RU" smtClean="0"/>
              <a:t> </a:t>
            </a:r>
            <a:r>
              <a:rPr lang="ru-RU" err="1" smtClean="0"/>
              <a:t>відшкодувати</a:t>
            </a:r>
            <a:r>
              <a:rPr lang="ru-RU" smtClean="0"/>
              <a:t> </a:t>
            </a:r>
            <a:r>
              <a:rPr lang="ru-RU" err="1" smtClean="0"/>
              <a:t>пред'явникам</a:t>
            </a:r>
            <a:r>
              <a:rPr lang="ru-RU" smtClean="0"/>
              <a:t> </a:t>
            </a:r>
            <a:r>
              <a:rPr lang="ru-RU" err="1" smtClean="0"/>
              <a:t>цих</a:t>
            </a:r>
            <a:r>
              <a:rPr lang="ru-RU" smtClean="0"/>
              <a:t> </a:t>
            </a:r>
            <a:r>
              <a:rPr lang="ru-RU" err="1" smtClean="0"/>
              <a:t>облігацій</a:t>
            </a:r>
            <a:r>
              <a:rPr lang="ru-RU" smtClean="0"/>
              <a:t> </a:t>
            </a:r>
            <a:r>
              <a:rPr lang="ru-RU" err="1" smtClean="0"/>
              <a:t>їх</a:t>
            </a:r>
            <a:r>
              <a:rPr lang="ru-RU" smtClean="0"/>
              <a:t> </a:t>
            </a:r>
            <a:r>
              <a:rPr lang="ru-RU" err="1" smtClean="0"/>
              <a:t>номінальну</a:t>
            </a:r>
            <a:r>
              <a:rPr lang="ru-RU" smtClean="0"/>
              <a:t> </a:t>
            </a:r>
            <a:r>
              <a:rPr lang="ru-RU" err="1" smtClean="0"/>
              <a:t>вартість</a:t>
            </a:r>
            <a:r>
              <a:rPr lang="ru-RU" smtClean="0"/>
              <a:t> </a:t>
            </a:r>
            <a:r>
              <a:rPr lang="ru-RU" err="1" smtClean="0"/>
              <a:t>з</a:t>
            </a:r>
            <a:r>
              <a:rPr lang="ru-RU" smtClean="0"/>
              <a:t> </a:t>
            </a:r>
            <a:r>
              <a:rPr lang="ru-RU" err="1" smtClean="0"/>
              <a:t>виплатою</a:t>
            </a:r>
            <a:r>
              <a:rPr lang="ru-RU" smtClean="0"/>
              <a:t> доходу </a:t>
            </a:r>
            <a:r>
              <a:rPr lang="ru-RU" err="1" smtClean="0"/>
              <a:t>відповідно</a:t>
            </a:r>
            <a:r>
              <a:rPr lang="ru-RU" smtClean="0"/>
              <a:t> до умов </a:t>
            </a:r>
            <a:r>
              <a:rPr lang="ru-RU" err="1" smtClean="0"/>
              <a:t>випуску</a:t>
            </a:r>
            <a:r>
              <a:rPr lang="ru-RU" smtClean="0"/>
              <a:t> </a:t>
            </a:r>
            <a:r>
              <a:rPr lang="ru-RU" err="1" smtClean="0"/>
              <a:t>облігацій</a:t>
            </a:r>
            <a:r>
              <a:rPr lang="ru-RU" smtClean="0"/>
              <a:t>. </a:t>
            </a:r>
          </a:p>
          <a:p>
            <a:r>
              <a:rPr lang="ru-RU" smtClean="0"/>
              <a:t>Казначейські зобов'язання (векселі) держави — державний  цінний папір,  що розміщується виключно  на  добровільних  засадах  серед фізичних  осіб,  посвідчує  факт заборгованості Державного бюджету України перед власником казначейського зобов'язання  України,  дає власнику  право  на  отримання  грошового  доходу  та  погашається відповідно до умов розміщення казначейських зобов'язань України.</a:t>
            </a:r>
            <a:endParaRPr lang="uk-UA" smtClean="0"/>
          </a:p>
          <a:p>
            <a:endParaRPr lang="uk-U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e3915e4786739666dd1bc82f6a54bbb60fb2ac47.jpg"/>
          <p:cNvPicPr>
            <a:picLocks noChangeAspect="1"/>
          </p:cNvPicPr>
          <p:nvPr/>
        </p:nvPicPr>
        <p:blipFill>
          <a:blip r:embed="rId2"/>
          <a:stretch>
            <a:fillRect/>
          </a:stretch>
        </p:blipFill>
        <p:spPr>
          <a:xfrm>
            <a:off x="-1" y="0"/>
            <a:ext cx="12192001" cy="6858000"/>
          </a:xfrm>
          <a:prstGeom prst="rect">
            <a:avLst/>
          </a:prstGeom>
        </p:spPr>
      </p:pic>
      <p:sp>
        <p:nvSpPr>
          <p:cNvPr id="2" name="Заголовок 1"/>
          <p:cNvSpPr>
            <a:spLocks noGrp="1"/>
          </p:cNvSpPr>
          <p:nvPr>
            <p:ph type="title"/>
          </p:nvPr>
        </p:nvSpPr>
        <p:spPr/>
        <p:txBody>
          <a:bodyPr/>
          <a:lstStyle/>
          <a:p>
            <a:pPr algn="ctr"/>
            <a:r>
              <a:rPr lang="uk-UA" smtClean="0"/>
              <a:t>Регулювання ринку цінних паперів</a:t>
            </a:r>
            <a:endParaRPr lang="uk-UA"/>
          </a:p>
        </p:txBody>
      </p:sp>
      <p:sp>
        <p:nvSpPr>
          <p:cNvPr id="3" name="Содержимое 2"/>
          <p:cNvSpPr>
            <a:spLocks noGrp="1"/>
          </p:cNvSpPr>
          <p:nvPr>
            <p:ph idx="1"/>
          </p:nvPr>
        </p:nvSpPr>
        <p:spPr/>
        <p:txBody>
          <a:bodyPr>
            <a:normAutofit fontScale="92500" lnSpcReduction="20000"/>
          </a:bodyPr>
          <a:lstStyle/>
          <a:p>
            <a:pPr algn="just">
              <a:buNone/>
            </a:pPr>
            <a:r>
              <a:rPr lang="uk-UA" smtClean="0"/>
              <a:t>Регулювання ринку цінних паперів — це об'єднання в одну систему методів і засобів, що дають змогу регламентувати здійснення операцій та угод, дотримання ними певних вимог і правил, а також впорядкувати діяльність учасників ринку з боку організацій, уповноважених суспільством на такі дії.</a:t>
            </a:r>
          </a:p>
          <a:p>
            <a:pPr algn="just">
              <a:buNone/>
            </a:pPr>
            <a:r>
              <a:rPr lang="uk-UA" smtClean="0"/>
              <a:t>Державне регулювання ринку цінних паперів включає:</a:t>
            </a:r>
          </a:p>
          <a:p>
            <a:pPr algn="just">
              <a:buNone/>
            </a:pPr>
            <a:r>
              <a:rPr lang="uk-UA" smtClean="0"/>
              <a:t>- законодавчі та підзаконні акти;</a:t>
            </a:r>
          </a:p>
          <a:p>
            <a:pPr algn="just">
              <a:buNone/>
            </a:pPr>
            <a:r>
              <a:rPr lang="uk-UA" smtClean="0"/>
              <a:t>- органи державного управління, що забезпечують пряме втручання у діяльність суб’єктів ринку цінних паперів;</a:t>
            </a:r>
          </a:p>
          <a:p>
            <a:pPr algn="just">
              <a:buNone/>
            </a:pPr>
            <a:r>
              <a:rPr lang="uk-UA" smtClean="0"/>
              <a:t>-  непряме втручання держави у фондовий ринок.</a:t>
            </a:r>
          </a:p>
          <a:p>
            <a:pPr algn="just">
              <a:buNone/>
            </a:pPr>
            <a:r>
              <a:rPr lang="uk-UA" smtClean="0"/>
              <a:t>Безпосереднє формування та забезпечення реалізації єдиної державної політики здійснює Державна комісія з цінних паперів та фондового ринку ( ДКЦПФР).</a:t>
            </a:r>
            <a:endParaRPr lang="uk-U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e3915e4786739666dd1bc82f6a54bbb60fb2ac47.jpg"/>
          <p:cNvPicPr>
            <a:picLocks noChangeAspect="1"/>
          </p:cNvPicPr>
          <p:nvPr/>
        </p:nvPicPr>
        <p:blipFill>
          <a:blip r:embed="rId2"/>
          <a:stretch>
            <a:fillRect/>
          </a:stretch>
        </p:blipFill>
        <p:spPr>
          <a:xfrm>
            <a:off x="0" y="0"/>
            <a:ext cx="12192001" cy="6858000"/>
          </a:xfrm>
          <a:prstGeom prst="rect">
            <a:avLst/>
          </a:prstGeom>
        </p:spPr>
      </p:pic>
      <p:sp>
        <p:nvSpPr>
          <p:cNvPr id="2" name="Заголовок 1"/>
          <p:cNvSpPr>
            <a:spLocks noGrp="1"/>
          </p:cNvSpPr>
          <p:nvPr>
            <p:ph type="title"/>
          </p:nvPr>
        </p:nvSpPr>
        <p:spPr/>
        <p:txBody>
          <a:bodyPr/>
          <a:lstStyle/>
          <a:p>
            <a:pPr algn="ctr"/>
            <a:r>
              <a:rPr lang="en-US" smtClean="0"/>
              <a:t>II </a:t>
            </a:r>
            <a:r>
              <a:rPr lang="uk-UA" smtClean="0"/>
              <a:t>РОЗДІЛ</a:t>
            </a:r>
            <a:endParaRPr lang="uk-UA"/>
          </a:p>
        </p:txBody>
      </p:sp>
      <p:sp>
        <p:nvSpPr>
          <p:cNvPr id="3" name="Содержимое 2"/>
          <p:cNvSpPr>
            <a:spLocks noGrp="1"/>
          </p:cNvSpPr>
          <p:nvPr>
            <p:ph idx="1"/>
          </p:nvPr>
        </p:nvSpPr>
        <p:spPr/>
        <p:txBody>
          <a:bodyPr>
            <a:normAutofit fontScale="85000" lnSpcReduction="20000"/>
          </a:bodyPr>
          <a:lstStyle/>
          <a:p>
            <a:pPr>
              <a:buNone/>
            </a:pPr>
            <a:r>
              <a:rPr lang="uk-UA" smtClean="0"/>
              <a:t>В </a:t>
            </a:r>
            <a:r>
              <a:rPr lang="en-US" smtClean="0"/>
              <a:t>II</a:t>
            </a:r>
            <a:r>
              <a:rPr lang="uk-UA" smtClean="0"/>
              <a:t> розділі проведено аналіз </a:t>
            </a:r>
            <a:r>
              <a:rPr lang="ru-RU" err="1" smtClean="0"/>
              <a:t>сучасного</a:t>
            </a:r>
            <a:r>
              <a:rPr lang="ru-RU" smtClean="0"/>
              <a:t> стану ринку </a:t>
            </a:r>
            <a:r>
              <a:rPr lang="ru-RU" err="1" smtClean="0"/>
              <a:t>державних</a:t>
            </a:r>
            <a:r>
              <a:rPr lang="ru-RU" smtClean="0"/>
              <a:t> </a:t>
            </a:r>
            <a:r>
              <a:rPr lang="ru-RU" err="1" smtClean="0"/>
              <a:t>цінних</a:t>
            </a:r>
            <a:r>
              <a:rPr lang="ru-RU" smtClean="0"/>
              <a:t> </a:t>
            </a:r>
            <a:r>
              <a:rPr lang="ru-RU" err="1" smtClean="0"/>
              <a:t>паперів</a:t>
            </a:r>
            <a:r>
              <a:rPr lang="ru-RU" smtClean="0"/>
              <a:t> в </a:t>
            </a:r>
            <a:r>
              <a:rPr lang="ru-RU" err="1" smtClean="0"/>
              <a:t>Україні</a:t>
            </a:r>
            <a:r>
              <a:rPr lang="ru-RU" smtClean="0"/>
              <a:t>, проблем та перспектив </a:t>
            </a:r>
            <a:r>
              <a:rPr lang="ru-RU" err="1" smtClean="0"/>
              <a:t>його</a:t>
            </a:r>
            <a:r>
              <a:rPr lang="ru-RU" smtClean="0"/>
              <a:t> </a:t>
            </a:r>
            <a:r>
              <a:rPr lang="ru-RU" err="1" smtClean="0"/>
              <a:t>розвитку</a:t>
            </a:r>
            <a:r>
              <a:rPr lang="ru-RU" smtClean="0"/>
              <a:t>. </a:t>
            </a:r>
          </a:p>
          <a:p>
            <a:pPr>
              <a:buNone/>
            </a:pPr>
            <a:r>
              <a:rPr lang="uk-UA" smtClean="0"/>
              <a:t>Останнім часом цікавість до ринку державних цінних паперів почала зростати з боку держави (в частині регулювання, реформування, вдосконалення). Проте слід зазначити, що така цікавість викликана лише гострою необхідністю наповнення Державного бюджету, а не бажаннями системних змін в цій сфері. Так, у квітні 2008 року Міністерство фінансів України презентувало «Концепції розвитку внутрішнього ринку державних цінних паперів України на 2009-2013 роки», де визначені шляхи вдосконалення ринку ОВДП, а саме:</a:t>
            </a:r>
          </a:p>
          <a:p>
            <a:pPr>
              <a:buNone/>
            </a:pPr>
            <a:r>
              <a:rPr lang="uk-UA" smtClean="0"/>
              <a:t>    • поліпшення пропозиції державних цінних паперів;</a:t>
            </a:r>
          </a:p>
          <a:p>
            <a:pPr>
              <a:buNone/>
            </a:pPr>
            <a:r>
              <a:rPr lang="uk-UA" smtClean="0"/>
              <a:t>    • виявлення ризиків державного боргу та здійснення управління ними;</a:t>
            </a:r>
          </a:p>
          <a:p>
            <a:pPr>
              <a:buNone/>
            </a:pPr>
            <a:r>
              <a:rPr lang="uk-UA" smtClean="0"/>
              <a:t>    • підвищення ліквідності державних цінних паперів;</a:t>
            </a:r>
          </a:p>
          <a:p>
            <a:pPr>
              <a:buNone/>
            </a:pPr>
            <a:r>
              <a:rPr lang="uk-UA" smtClean="0"/>
              <a:t>    • поліпшення іміджу держави як емітента державних цінних паперів.</a:t>
            </a:r>
          </a:p>
          <a:p>
            <a:endParaRPr lang="uk-UA"/>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TotalTime>
  <Words>1257</Words>
  <Application>Microsoft Office PowerPoint</Application>
  <PresentationFormat>Широкоэкранный</PresentationFormat>
  <Paragraphs>60</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Calibri</vt:lpstr>
      <vt:lpstr>Calibri Light</vt:lpstr>
      <vt:lpstr>Тема Office</vt:lpstr>
      <vt:lpstr>РИНОК ДЕРЖАВНИХ ЦІННИХ ПАПЕРІВ.</vt:lpstr>
      <vt:lpstr>Презентация PowerPoint</vt:lpstr>
      <vt:lpstr>Презентация PowerPoint</vt:lpstr>
      <vt:lpstr>Презентация PowerPoint</vt:lpstr>
      <vt:lpstr>Презентация PowerPoint</vt:lpstr>
      <vt:lpstr>I РОЗДІЛ</vt:lpstr>
      <vt:lpstr>Презентация PowerPoint</vt:lpstr>
      <vt:lpstr>Регулювання ринку цінних паперів</vt:lpstr>
      <vt:lpstr>II РОЗДІЛ</vt:lpstr>
      <vt:lpstr>Презентация PowerPoint</vt:lpstr>
      <vt:lpstr>ПРОБЛЕМИ</vt:lpstr>
      <vt:lpstr>Шляхи вирішення проблем на РДЦП</vt:lpstr>
      <vt:lpstr>ВИСНОВКИ</vt:lpstr>
      <vt:lpstr>ДЯКУЮ ЗА УВАГУ!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РИНОК ДЕРЖАВНИХ ЦІННИХ ПАПЕРІВ.</dc:title>
  <dc:creator>Lenovo</dc:creator>
  <cp:lastModifiedBy>Lenovo</cp:lastModifiedBy>
  <cp:revision>29</cp:revision>
  <dcterms:created xsi:type="dcterms:W3CDTF">2016-11-17T14:36:45Z</dcterms:created>
  <dcterms:modified xsi:type="dcterms:W3CDTF">2016-11-21T17:56:07Z</dcterms:modified>
</cp:coreProperties>
</file>