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276" r:id="rId6"/>
    <p:sldId id="277" r:id="rId7"/>
    <p:sldId id="278" r:id="rId8"/>
    <p:sldId id="279" r:id="rId9"/>
    <p:sldId id="268" r:id="rId10"/>
    <p:sldId id="269" r:id="rId11"/>
    <p:sldId id="270" r:id="rId12"/>
    <p:sldId id="291" r:id="rId13"/>
    <p:sldId id="292" r:id="rId14"/>
    <p:sldId id="293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7" r:id="rId23"/>
    <p:sldId id="289" r:id="rId24"/>
    <p:sldId id="294" r:id="rId25"/>
    <p:sldId id="266" r:id="rId26"/>
    <p:sldId id="290" r:id="rId2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78" y="-2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05.02.2017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tihiolubvi.ru/tsvetaeva/ty-menya-lyubivshii-falshyu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tihiolubvi.ru/tsvetaeva/mne-nravitsya-chto-vy-bolny-ne-mnoi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8%D0%B2%D0%B5%D0%B9%D1%86%D0%B0%D1%80%D1%96%D1%8F" TargetMode="External"/><Relationship Id="rId3" Type="http://schemas.openxmlformats.org/officeDocument/2006/relationships/hyperlink" Target="https://uk.wikipedia.org/wiki/%D0%90%D0%BD%D1%82%D0%BE%D0%BD_%D0%A0%D1%83%D0%B1%D1%96%D0%BD%D1%88%D1%82%D0%B5%D0%B9%D0%BD" TargetMode="External"/><Relationship Id="rId7" Type="http://schemas.openxmlformats.org/officeDocument/2006/relationships/hyperlink" Target="https://uk.wikipedia.org/wiki/%D0%86%D1%82%D0%B0%D0%BB%D1%96%D1%8F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s://uk.wikipedia.org/wiki/%D0%A6%D0%B2%D1%94%D1%82%D0%B0%D1%94%D0%B2_%D0%86%D0%B2%D0%B0%D0%BD_%D0%92%D0%BE%D0%BB%D0%BE%D0%B4%D0%B8%D0%BC%D0%B8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1%83%D0%B1%D0%B5%D1%80%D0%BA%D1%83%D0%BB%D1%8C%D0%BE%D0%B7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uk.wikipedia.org/wiki/%D0%9A%D0%B0%D0%BB%D1%83%D0%B7%D1%8C%D0%BA%D0%B0_%D0%B3%D1%83%D0%B1%D0%B5%D1%80%D0%BD%D1%96%D1%8F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uk.wikipedia.org/w/index.php?title=%D0%A6%D0%B2%D1%94%D1%82%D0%B0%D1%94%D0%B2%D0%B0_%D0%90%D0%BD%D0%B0%D1%81%D1%82%D0%B0%D1%81%D1%96%D1%8F_%D0%86%D0%B2%D0%B0%D0%BD%D1%96%D0%B2%D0%BD%D0%B0&amp;action=edit&amp;redlink=1" TargetMode="External"/><Relationship Id="rId9" Type="http://schemas.openxmlformats.org/officeDocument/2006/relationships/hyperlink" Target="https://uk.wikipedia.org/wiki/%D0%9D%D1%96%D0%BC%D0%B5%D1%87%D1%87%D0%B8%D0%BD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hyperlink" Target="https://uk.wikipedia.org/w/index.php?title=%D0%95%D1%84%D1%80%D0%BE%D0%BD_%D0%A1%D0%B5%D1%80%D0%B3%D1%96%D0%B9_%D0%AF%D0%BA%D0%BE%D0%B2%D0%B8%D1%87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188" y="908720"/>
            <a:ext cx="7008574" cy="3298825"/>
          </a:xfrm>
        </p:spPr>
        <p:txBody>
          <a:bodyPr rtlCol="0"/>
          <a:lstStyle/>
          <a:p>
            <a:pPr rtl="0"/>
            <a:r>
              <a:rPr lang="uk-UA" dirty="0" smtClean="0"/>
              <a:t>Творчість і життєвий </a:t>
            </a:r>
            <a:r>
              <a:rPr lang="en-US" dirty="0" smtClean="0"/>
              <a:t>   </a:t>
            </a:r>
            <a:r>
              <a:rPr lang="uk-UA" dirty="0" smtClean="0"/>
              <a:t>шлях </a:t>
            </a:r>
            <a:br>
              <a:rPr lang="uk-UA" dirty="0" smtClean="0"/>
            </a:br>
            <a:r>
              <a:rPr lang="uk-UA" dirty="0" smtClean="0"/>
              <a:t> Марини </a:t>
            </a:r>
            <a:r>
              <a:rPr lang="uk-UA" dirty="0" err="1" smtClean="0"/>
              <a:t>Цвєтаєвої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5301208"/>
            <a:ext cx="7008574" cy="1244600"/>
          </a:xfrm>
        </p:spPr>
        <p:txBody>
          <a:bodyPr rtlCol="0">
            <a:normAutofit fontScale="85000" lnSpcReduction="10000"/>
          </a:bodyPr>
          <a:lstStyle/>
          <a:p>
            <a:r>
              <a:rPr lang="uk-UA" dirty="0" smtClean="0"/>
              <a:t>    </a:t>
            </a:r>
            <a:r>
              <a:rPr lang="uk-UA" i="1" dirty="0" err="1" smtClean="0"/>
              <a:t>...Моїм</a:t>
            </a:r>
            <a:r>
              <a:rPr lang="uk-UA" i="1" dirty="0" smtClean="0"/>
              <a:t> віршам, як дуже цінним винам </a:t>
            </a:r>
            <a:br>
              <a:rPr lang="uk-UA" i="1" dirty="0" smtClean="0"/>
            </a:br>
            <a:r>
              <a:rPr lang="uk-UA" i="1" dirty="0" smtClean="0"/>
              <a:t>    </a:t>
            </a:r>
            <a:r>
              <a:rPr lang="en-US" i="1" dirty="0" smtClean="0"/>
              <a:t>H</a:t>
            </a:r>
            <a:r>
              <a:rPr lang="uk-UA" i="1" dirty="0" err="1" smtClean="0"/>
              <a:t>астане</a:t>
            </a:r>
            <a:r>
              <a:rPr lang="uk-UA" i="1" dirty="0" smtClean="0"/>
              <a:t> черга ще своя.</a:t>
            </a:r>
            <a:br>
              <a:rPr lang="uk-UA" i="1" dirty="0" smtClean="0"/>
            </a:br>
            <a:r>
              <a:rPr lang="uk-UA" i="1" dirty="0" smtClean="0"/>
              <a:t>                                                    М.</a:t>
            </a:r>
            <a:r>
              <a:rPr lang="uk-UA" i="1" dirty="0" err="1" smtClean="0"/>
              <a:t>Цвєтаєва</a:t>
            </a:r>
            <a:endParaRPr lang="ru-RU" i="1" dirty="0"/>
          </a:p>
        </p:txBody>
      </p:sp>
      <p:pic>
        <p:nvPicPr>
          <p:cNvPr id="20481" name="Picture 1" descr="C:\Users\Admin\Downloads\m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8" y="213497"/>
            <a:ext cx="4680520" cy="6644503"/>
          </a:xfrm>
          <a:prstGeom prst="rect">
            <a:avLst/>
          </a:prstGeom>
          <a:noFill/>
        </p:spPr>
      </p:pic>
      <p:pic>
        <p:nvPicPr>
          <p:cNvPr id="5" name="Рисунок 4" descr="Марина_Цвета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4532" y="0"/>
            <a:ext cx="4431508" cy="65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756" y="260648"/>
            <a:ext cx="8519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Третіми</a:t>
            </a:r>
            <a:r>
              <a:rPr lang="ru-RU" dirty="0" smtClean="0"/>
              <a:t> </a:t>
            </a:r>
            <a:r>
              <a:rPr lang="ru-RU" dirty="0" err="1" smtClean="0"/>
              <a:t>гучними</a:t>
            </a:r>
            <a:r>
              <a:rPr lang="ru-RU" dirty="0" smtClean="0"/>
              <a:t> </a:t>
            </a:r>
            <a:r>
              <a:rPr lang="ru-RU" dirty="0" err="1" smtClean="0"/>
              <a:t>відносинами</a:t>
            </a:r>
            <a:r>
              <a:rPr lang="ru-RU" dirty="0" smtClean="0"/>
              <a:t> </a:t>
            </a:r>
            <a:r>
              <a:rPr lang="ru-RU" dirty="0" err="1" smtClean="0"/>
              <a:t>Цвєтаєвої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роман в листах </a:t>
            </a:r>
            <a:r>
              <a:rPr lang="ru-RU" dirty="0" err="1" smtClean="0"/>
              <a:t>з</a:t>
            </a:r>
            <a:r>
              <a:rPr lang="ru-RU" dirty="0" smtClean="0"/>
              <a:t> Борисом Пастернаком.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поцілунку</a:t>
            </a:r>
            <a:r>
              <a:rPr lang="ru-RU" dirty="0" smtClean="0"/>
              <a:t>, </a:t>
            </a:r>
            <a:r>
              <a:rPr lang="ru-RU" dirty="0" err="1" smtClean="0"/>
              <a:t>жодних</a:t>
            </a:r>
            <a:r>
              <a:rPr lang="ru-RU" dirty="0" smtClean="0"/>
              <a:t> </a:t>
            </a:r>
            <a:r>
              <a:rPr lang="ru-RU" dirty="0" err="1" smtClean="0"/>
              <a:t>обіймів</a:t>
            </a:r>
            <a:r>
              <a:rPr lang="ru-RU" dirty="0" smtClean="0"/>
              <a:t>. Вони </a:t>
            </a:r>
            <a:r>
              <a:rPr lang="ru-RU" dirty="0" err="1" smtClean="0"/>
              <a:t>бачилися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швидкоплинно</a:t>
            </a:r>
            <a:r>
              <a:rPr lang="ru-RU" dirty="0" smtClean="0"/>
              <a:t> до </a:t>
            </a:r>
            <a:r>
              <a:rPr lang="ru-RU" dirty="0" err="1" smtClean="0"/>
              <a:t>переїзду</a:t>
            </a:r>
            <a:r>
              <a:rPr lang="ru-RU" dirty="0" smtClean="0"/>
              <a:t> </a:t>
            </a:r>
            <a:r>
              <a:rPr lang="ru-RU" dirty="0" err="1" smtClean="0"/>
              <a:t>Цвєтаєвої</a:t>
            </a:r>
            <a:r>
              <a:rPr lang="ru-RU" dirty="0" smtClean="0"/>
              <a:t> в </a:t>
            </a:r>
            <a:r>
              <a:rPr lang="ru-RU" dirty="0" err="1" smtClean="0"/>
              <a:t>Берлін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породило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дивовижною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Вони </a:t>
            </a:r>
            <a:r>
              <a:rPr lang="ru-RU" dirty="0" err="1" smtClean="0"/>
              <a:t>мріяли</a:t>
            </a:r>
            <a:r>
              <a:rPr lang="ru-RU" dirty="0" smtClean="0"/>
              <a:t> про </a:t>
            </a:r>
            <a:r>
              <a:rPr lang="ru-RU" dirty="0" err="1" smtClean="0"/>
              <a:t>зустріч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разом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грали</a:t>
            </a:r>
            <a:r>
              <a:rPr lang="ru-RU" dirty="0" smtClean="0"/>
              <a:t> в слова. </a:t>
            </a:r>
            <a:r>
              <a:rPr lang="ru-RU" dirty="0" err="1" smtClean="0"/>
              <a:t>Закохані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роком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ідеалізували</a:t>
            </a:r>
            <a:r>
              <a:rPr lang="ru-RU" dirty="0" smtClean="0"/>
              <a:t> один одного,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боялися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6060" y="1412776"/>
            <a:ext cx="60928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Борис настільки любив </a:t>
            </a:r>
            <a:r>
              <a:rPr lang="uk-UA" dirty="0" err="1" smtClean="0"/>
              <a:t>Цвєтаєву</a:t>
            </a:r>
            <a:r>
              <a:rPr lang="uk-UA" dirty="0" smtClean="0"/>
              <a:t>, що вирішив навіть не змінювати їй, коли дружина поїхала в інше місто. Така самовідданість чоловіки обурила </a:t>
            </a:r>
            <a:r>
              <a:rPr lang="uk-UA" dirty="0" err="1" smtClean="0"/>
              <a:t>Цвєтаєву</a:t>
            </a:r>
            <a:r>
              <a:rPr lang="uk-UA" dirty="0" smtClean="0"/>
              <a:t>, вона «гнівно» відпустила його в листі і після того листування ще два роки поступово зглянутися на «ні». Їх зустріч відбулася вже тоді, коли їм обом це було вже не потрібно. Так і згасла любов душ в листах - без єдиного фізичного дотику.</a:t>
            </a:r>
            <a:endParaRPr lang="uk-UA" dirty="0"/>
          </a:p>
        </p:txBody>
      </p:sp>
      <p:pic>
        <p:nvPicPr>
          <p:cNvPr id="10" name="Рисунок 9" descr="2_a32883a3c5d3a8e11ab7a253ded617e9_1446724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860" y="0"/>
            <a:ext cx="9144000" cy="6858000"/>
          </a:xfrm>
          <a:prstGeom prst="rect">
            <a:avLst/>
          </a:prstGeom>
        </p:spPr>
      </p:pic>
      <p:pic>
        <p:nvPicPr>
          <p:cNvPr id="11" name="Picture 2" descr="Картинки по запросу борис пастернак і марина цвета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852" y="0"/>
            <a:ext cx="91266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788" y="476672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Останньою любов'ю </a:t>
            </a:r>
            <a:r>
              <a:rPr lang="uk-UA" dirty="0" err="1" smtClean="0"/>
              <a:t>Цвєтаєвої</a:t>
            </a:r>
            <a:r>
              <a:rPr lang="uk-UA" dirty="0" smtClean="0"/>
              <a:t> був режисер Арсеній Тарковський. Він ніби рятував її від «порожнечі» в якій Марина перебувала після повернення з еміграції. Жінка була розбита, але все ж залишалася сильною, різкою, правдивою. Це і заважало Арсенію - він говорив, що з поетесою було занадто важко. Тарковському присвячено останній вірш Марини, після чого вона покінчила життя самогубством бо, як написала сама поетеса в передсмертній записці, «зайшла в глухий кут».</a:t>
            </a:r>
            <a:endParaRPr lang="uk-UA" dirty="0"/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485" y="0"/>
            <a:ext cx="460537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0"/>
            <a:ext cx="1368152" cy="1941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6021288"/>
            <a:ext cx="465632" cy="66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79">
            <a:off x="6049261" y="5535843"/>
            <a:ext cx="848469" cy="1204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6632"/>
            <a:ext cx="465632" cy="66089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748" y="1268760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Марина </a:t>
            </a:r>
            <a:r>
              <a:rPr lang="ru-RU" dirty="0" err="1" smtClean="0"/>
              <a:t>Цвєтаєва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прозу.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9756" y="2780928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прозаїчних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Пушкіну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Марина </a:t>
            </a:r>
            <a:r>
              <a:rPr lang="ru-RU" dirty="0" err="1" smtClean="0"/>
              <a:t>пише</a:t>
            </a:r>
            <a:r>
              <a:rPr lang="ru-RU" dirty="0" smtClean="0"/>
              <a:t>, як вона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познайомилася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Пушкіним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про не м </a:t>
            </a:r>
            <a:r>
              <a:rPr lang="ru-RU" dirty="0" err="1" smtClean="0"/>
              <a:t>довідалася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. Вона </a:t>
            </a:r>
            <a:r>
              <a:rPr lang="ru-RU" dirty="0" err="1" smtClean="0"/>
              <a:t>пише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Пушкін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першим </a:t>
            </a:r>
            <a:r>
              <a:rPr lang="ru-RU" dirty="0" err="1" smtClean="0"/>
              <a:t>поетом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убили.</a:t>
            </a:r>
          </a:p>
          <a:p>
            <a:r>
              <a:rPr lang="ru-RU" dirty="0" smtClean="0"/>
              <a:t> Вона </a:t>
            </a:r>
            <a:r>
              <a:rPr lang="ru-RU" dirty="0" err="1" smtClean="0"/>
              <a:t>міркує</a:t>
            </a:r>
            <a:r>
              <a:rPr lang="ru-RU" dirty="0" smtClean="0"/>
              <a:t>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8068" y="332656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err="1" smtClean="0"/>
              <a:t>Цвєтаєва</a:t>
            </a:r>
            <a:r>
              <a:rPr lang="uk-UA" sz="4000" b="1" dirty="0" smtClean="0"/>
              <a:t> і проза</a:t>
            </a:r>
            <a:endParaRPr lang="uk-UA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052736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Пушкін</a:t>
            </a:r>
            <a:r>
              <a:rPr lang="ru-RU" dirty="0" smtClean="0"/>
              <a:t> "заразив" </a:t>
            </a:r>
            <a:r>
              <a:rPr lang="ru-RU" dirty="0" err="1" smtClean="0"/>
              <a:t>Цвєтаєву</a:t>
            </a:r>
            <a:r>
              <a:rPr lang="ru-RU" dirty="0" smtClean="0"/>
              <a:t> словом «</a:t>
            </a:r>
            <a:r>
              <a:rPr lang="ru-RU" dirty="0" err="1" smtClean="0"/>
              <a:t>любов</a:t>
            </a:r>
            <a:r>
              <a:rPr lang="ru-RU" dirty="0" smtClean="0"/>
              <a:t>». </a:t>
            </a:r>
            <a:r>
              <a:rPr lang="ru-RU" dirty="0" err="1" smtClean="0"/>
              <a:t>Цьому</a:t>
            </a:r>
            <a:r>
              <a:rPr lang="ru-RU" dirty="0" smtClean="0"/>
              <a:t> великому </a:t>
            </a:r>
            <a:r>
              <a:rPr lang="ru-RU" dirty="0" err="1" smtClean="0"/>
              <a:t>поету</a:t>
            </a:r>
            <a:r>
              <a:rPr lang="ru-RU" dirty="0" smtClean="0"/>
              <a:t>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присвятила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: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5837" y="3212976"/>
            <a:ext cx="5182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Бич </a:t>
            </a:r>
            <a:r>
              <a:rPr lang="ru-RU" sz="2000" i="1" dirty="0" err="1" smtClean="0"/>
              <a:t>жандаpмов</a:t>
            </a:r>
            <a:r>
              <a:rPr lang="ru-RU" sz="2000" i="1" dirty="0" smtClean="0"/>
              <a:t>, Бог студентов,</a:t>
            </a:r>
            <a:br>
              <a:rPr lang="ru-RU" sz="2000" i="1" dirty="0" smtClean="0"/>
            </a:br>
            <a:r>
              <a:rPr lang="ru-RU" sz="2000" i="1" dirty="0" smtClean="0"/>
              <a:t>Желчь мужей, услада  жен,</a:t>
            </a:r>
            <a:br>
              <a:rPr lang="ru-RU" sz="2000" i="1" dirty="0" smtClean="0"/>
            </a:br>
            <a:r>
              <a:rPr lang="ru-RU" sz="2000" i="1" dirty="0" smtClean="0"/>
              <a:t>Пушкин в </a:t>
            </a:r>
            <a:r>
              <a:rPr lang="ru-RU" sz="2000" i="1" dirty="0" err="1" smtClean="0"/>
              <a:t>pоли</a:t>
            </a:r>
            <a:r>
              <a:rPr lang="ru-RU" sz="2000" i="1" dirty="0" smtClean="0"/>
              <a:t> - монумента?</a:t>
            </a:r>
            <a:br>
              <a:rPr lang="ru-RU" sz="2000" i="1" dirty="0" smtClean="0"/>
            </a:br>
            <a:r>
              <a:rPr lang="ru-RU" sz="2000" i="1" dirty="0" smtClean="0"/>
              <a:t>Гостя каменного? - он.</a:t>
            </a:r>
            <a:endParaRPr lang="uk-UA" sz="2000" i="1" dirty="0"/>
          </a:p>
        </p:txBody>
      </p:sp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6180" y="0"/>
            <a:ext cx="3709023" cy="6027163"/>
          </a:xfrm>
          <a:prstGeom prst="rect">
            <a:avLst/>
          </a:prstGeom>
        </p:spPr>
      </p:pic>
      <p:pic>
        <p:nvPicPr>
          <p:cNvPr id="11" name="Рисунок 10" descr="pqh7fhedzdfg9z3rv3wdo6if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4903" y="2969568"/>
            <a:ext cx="4443922" cy="3888432"/>
          </a:xfrm>
          <a:prstGeom prst="rect">
            <a:avLst/>
          </a:prstGeom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18329"/>
            <a:ext cx="3960440" cy="60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6092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Незабаром відбулася Жовтнева революція, яку Марина </a:t>
            </a:r>
            <a:r>
              <a:rPr lang="uk-UA" dirty="0" err="1" smtClean="0"/>
              <a:t>Цвєтаєва</a:t>
            </a:r>
            <a:r>
              <a:rPr lang="uk-UA" dirty="0" smtClean="0"/>
              <a:t> не прийняла. З нею відбулося по істині фатальна пригода. Здавалося б, саме вона з усією своєю бунтарською натурою свого людського і поетичного характеру могла знайти в революції джерело творчого одухотворення. </a:t>
            </a:r>
            <a:br>
              <a:rPr lang="uk-UA" dirty="0" smtClean="0"/>
            </a:br>
            <a:r>
              <a:rPr lang="uk-UA" dirty="0" smtClean="0"/>
              <a:t>      </a:t>
            </a:r>
            <a:br>
              <a:rPr lang="uk-UA" dirty="0" smtClean="0"/>
            </a:br>
            <a:r>
              <a:rPr lang="uk-UA" dirty="0" smtClean="0"/>
              <a:t>       </a:t>
            </a:r>
            <a:br>
              <a:rPr lang="uk-UA" dirty="0" smtClean="0"/>
            </a:br>
            <a:r>
              <a:rPr lang="uk-UA" dirty="0" smtClean="0"/>
              <a:t>      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225689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Спочатку біла еміграція прийняла </a:t>
            </a:r>
            <a:r>
              <a:rPr lang="uk-UA" dirty="0" err="1" smtClean="0"/>
              <a:t>Цветаеву</a:t>
            </a:r>
            <a:r>
              <a:rPr lang="uk-UA" dirty="0" smtClean="0"/>
              <a:t> як свою, її охоче друкували і хвалили. Але незабаром картина істотно змінилася. Насамперед для </a:t>
            </a:r>
            <a:r>
              <a:rPr lang="uk-UA" dirty="0" err="1" smtClean="0"/>
              <a:t>Цвєтаєвої</a:t>
            </a:r>
            <a:r>
              <a:rPr lang="uk-UA" dirty="0" smtClean="0"/>
              <a:t> наступило тверде протверезіння. Білоемігрантське середовище, з мишачою метушнею і лютою гризнею всіляких "фракцій" і "партій", відразу ж розкрилися перед поетесою у всій своїй жалюгідній і огидній наготі. Поступово її зв'язки з білою еміграцією рвуться. Її друкують усе менше і менше, деякі вірші роками не попадають до друку чи взагалі залишаються в столі автора.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0036" y="2606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Марина </a:t>
            </a:r>
            <a:r>
              <a:rPr lang="uk-UA" sz="2800" b="1" dirty="0" err="1" smtClean="0"/>
              <a:t>Цвєтаєва</a:t>
            </a:r>
            <a:r>
              <a:rPr lang="uk-UA" sz="2800" b="1" dirty="0" smtClean="0"/>
              <a:t>. Вплив революції</a:t>
            </a:r>
            <a:endParaRPr lang="uk-UA" sz="2800" b="1" dirty="0"/>
          </a:p>
        </p:txBody>
      </p:sp>
      <p:pic>
        <p:nvPicPr>
          <p:cNvPr id="7" name="Рисунок 6" descr="27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996" y="836712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2364" y="1700808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Рішуче відмовивши від своїх колишніх ілюзій, вона нічого вже не оплакувала і не </a:t>
            </a:r>
            <a:r>
              <a:rPr lang="uk-UA" dirty="0" err="1" smtClean="0"/>
              <a:t>придавалась</a:t>
            </a:r>
            <a:r>
              <a:rPr lang="uk-UA" dirty="0" smtClean="0"/>
              <a:t> ніяким спогадам про те, що пішло в минуле. У її віршах зазвучали зовсім інші ноти: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756" y="764704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травні 1922 року </a:t>
            </a:r>
            <a:r>
              <a:rPr lang="uk-UA" dirty="0" err="1" smtClean="0"/>
              <a:t>Цвєтаєва</a:t>
            </a:r>
            <a:r>
              <a:rPr lang="uk-UA" dirty="0" smtClean="0"/>
              <a:t> зі своєю дочкою їде за кордон до чоловіка, що був білим офіцером. </a:t>
            </a:r>
          </a:p>
          <a:p>
            <a:r>
              <a:rPr lang="uk-UA" dirty="0" smtClean="0"/>
              <a:t>За рубежем вона жила спочатку в Берліні, потім три роки в Празі; у листопаді 1925 року вона перебралася в Париж. </a:t>
            </a:r>
          </a:p>
          <a:p>
            <a:r>
              <a:rPr lang="uk-UA" dirty="0" smtClean="0"/>
              <a:t>Життя було важким і бідним. Приходилося жити в пригороді, тому що в столиці було занадто дорого.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6180" y="188640"/>
            <a:ext cx="609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 Еміграція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02524" y="3933056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 smtClean="0"/>
              <a:t>Беpегитесь</a:t>
            </a:r>
            <a:r>
              <a:rPr lang="ru-RU" sz="2000" i="1" dirty="0" smtClean="0"/>
              <a:t> могил:</a:t>
            </a:r>
            <a:br>
              <a:rPr lang="ru-RU" sz="2000" i="1" dirty="0" smtClean="0"/>
            </a:br>
            <a:r>
              <a:rPr lang="ru-RU" sz="2000" i="1" dirty="0" smtClean="0"/>
              <a:t>Голодней блудниц!</a:t>
            </a:r>
            <a:br>
              <a:rPr lang="ru-RU" sz="2000" i="1" dirty="0" smtClean="0"/>
            </a:br>
            <a:r>
              <a:rPr lang="ru-RU" sz="2000" i="1" dirty="0" err="1" smtClean="0"/>
              <a:t>Меpтвый</a:t>
            </a:r>
            <a:r>
              <a:rPr lang="ru-RU" sz="2000" i="1" dirty="0" smtClean="0"/>
              <a:t> был и </a:t>
            </a:r>
            <a:r>
              <a:rPr lang="ru-RU" sz="2000" i="1" dirty="0" err="1" smtClean="0"/>
              <a:t>сенил</a:t>
            </a:r>
            <a:r>
              <a:rPr lang="ru-RU" sz="2000" i="1" dirty="0" smtClean="0"/>
              <a:t>:</a:t>
            </a:r>
            <a:br>
              <a:rPr lang="ru-RU" sz="2000" i="1" dirty="0" smtClean="0"/>
            </a:br>
            <a:r>
              <a:rPr lang="ru-RU" sz="2000" i="1" dirty="0" err="1" smtClean="0"/>
              <a:t>Беpегитесь</a:t>
            </a:r>
            <a:r>
              <a:rPr lang="ru-RU" sz="2000" i="1" dirty="0" smtClean="0"/>
              <a:t>  </a:t>
            </a:r>
            <a:r>
              <a:rPr lang="ru-RU" sz="2000" i="1" dirty="0" err="1" smtClean="0"/>
              <a:t>гpобниц</a:t>
            </a:r>
            <a:r>
              <a:rPr lang="ru-RU" sz="2000" i="1" dirty="0" smtClean="0"/>
              <a:t>!</a:t>
            </a:r>
            <a:br>
              <a:rPr lang="ru-RU" sz="2000" i="1" dirty="0" smtClean="0"/>
            </a:br>
            <a:r>
              <a:rPr lang="ru-RU" sz="2000" i="1" dirty="0" smtClean="0"/>
              <a:t>От </a:t>
            </a:r>
            <a:r>
              <a:rPr lang="ru-RU" sz="2000" i="1" dirty="0" err="1" smtClean="0"/>
              <a:t>вчеpашних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пpавд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В доме </a:t>
            </a:r>
            <a:r>
              <a:rPr lang="ru-RU" sz="2000" i="1" dirty="0" err="1" smtClean="0"/>
              <a:t>смpад</a:t>
            </a:r>
            <a:r>
              <a:rPr lang="ru-RU" sz="2000" i="1" dirty="0" smtClean="0"/>
              <a:t> и хлам.</a:t>
            </a:r>
            <a:br>
              <a:rPr lang="ru-RU" sz="2000" i="1" dirty="0" smtClean="0"/>
            </a:br>
            <a:r>
              <a:rPr lang="ru-RU" sz="2000" i="1" dirty="0" smtClean="0"/>
              <a:t>Даже самый  </a:t>
            </a:r>
            <a:r>
              <a:rPr lang="ru-RU" sz="2000" i="1" dirty="0" err="1" smtClean="0"/>
              <a:t>пpах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err="1" smtClean="0"/>
              <a:t>Подаpи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ветpам</a:t>
            </a:r>
            <a:r>
              <a:rPr lang="ru-RU" sz="2000" i="1" dirty="0" smtClean="0"/>
              <a:t>!</a:t>
            </a:r>
            <a:endParaRPr lang="uk-UA" sz="2000" i="1" dirty="0"/>
          </a:p>
        </p:txBody>
      </p:sp>
      <p:pic>
        <p:nvPicPr>
          <p:cNvPr id="6" name="Рисунок 5" descr="0013-013-M.-TSvetaeva-i-emigrat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12" y="0"/>
            <a:ext cx="1034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260648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 часом поняття "</a:t>
            </a:r>
            <a:r>
              <a:rPr lang="uk-UA" dirty="0" err="1" smtClean="0"/>
              <a:t>Родіна</a:t>
            </a:r>
            <a:r>
              <a:rPr lang="uk-UA" dirty="0" smtClean="0"/>
              <a:t>" наповняється новим змістом. Поет починає розуміти розмах російської революції ("лавина з лавин"), вона починає чуйно прислухатися до "нового звучання повітря".</a:t>
            </a:r>
            <a:br>
              <a:rPr lang="uk-UA" dirty="0" smtClean="0"/>
            </a:br>
            <a:r>
              <a:rPr lang="uk-UA" dirty="0" smtClean="0"/>
              <a:t>       Туга за Росією, позначається в таких ліричних віршах, як "Світанок на рейках", "Скіпа", "Російського жита від мене уклін", "Об непіддатливу мову ...", сплітається з думою про нову </a:t>
            </a:r>
            <a:r>
              <a:rPr lang="uk-UA" dirty="0" err="1" smtClean="0"/>
              <a:t>Родіну</a:t>
            </a:r>
            <a:r>
              <a:rPr lang="uk-UA" dirty="0" smtClean="0"/>
              <a:t>, що поет ще не бачив і не знає, - про Радянський Союз, про його життя, культуру і поезію.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556" y="3429000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i="1" dirty="0" smtClean="0"/>
              <a:t>Покамест день не встал</a:t>
            </a:r>
            <a:br>
              <a:rPr lang="ru-RU" sz="1800" i="1" dirty="0" smtClean="0"/>
            </a:br>
            <a:r>
              <a:rPr lang="ru-RU" sz="1800" i="1" dirty="0" smtClean="0"/>
              <a:t>С его </a:t>
            </a:r>
            <a:r>
              <a:rPr lang="ru-RU" sz="1800" i="1" dirty="0" err="1" smtClean="0"/>
              <a:t>стpастями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стpавленными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Из </a:t>
            </a:r>
            <a:r>
              <a:rPr lang="ru-RU" sz="1800" i="1" dirty="0" err="1" smtClean="0"/>
              <a:t>сыpости</a:t>
            </a:r>
            <a:r>
              <a:rPr lang="ru-RU" sz="1800" i="1" dirty="0" smtClean="0"/>
              <a:t> и шпал</a:t>
            </a:r>
            <a:br>
              <a:rPr lang="ru-RU" sz="1800" i="1" dirty="0" smtClean="0"/>
            </a:br>
            <a:r>
              <a:rPr lang="ru-RU" sz="1800" i="1" dirty="0" smtClean="0"/>
              <a:t>Россию восстанавливаю.</a:t>
            </a:r>
            <a:br>
              <a:rPr lang="ru-RU" sz="1800" i="1" dirty="0" smtClean="0"/>
            </a:br>
            <a:r>
              <a:rPr lang="ru-RU" sz="1800" i="1" dirty="0" smtClean="0"/>
              <a:t>Из </a:t>
            </a:r>
            <a:r>
              <a:rPr lang="ru-RU" sz="1800" i="1" dirty="0" err="1" smtClean="0"/>
              <a:t>сыpости</a:t>
            </a:r>
            <a:r>
              <a:rPr lang="ru-RU" sz="1800" i="1" dirty="0" smtClean="0"/>
              <a:t> - и свай,</a:t>
            </a:r>
            <a:br>
              <a:rPr lang="ru-RU" sz="1800" i="1" dirty="0" smtClean="0"/>
            </a:br>
            <a:r>
              <a:rPr lang="ru-RU" sz="1800" i="1" dirty="0" smtClean="0"/>
              <a:t>Из </a:t>
            </a:r>
            <a:r>
              <a:rPr lang="ru-RU" sz="1800" i="1" dirty="0" err="1" smtClean="0"/>
              <a:t>сыpости</a:t>
            </a:r>
            <a:r>
              <a:rPr lang="ru-RU" sz="1800" i="1" dirty="0" smtClean="0"/>
              <a:t> - и </a:t>
            </a:r>
            <a:r>
              <a:rPr lang="ru-RU" sz="1800" i="1" dirty="0" err="1" smtClean="0"/>
              <a:t>сеpости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>Пока  мест день не встал</a:t>
            </a:r>
            <a:br>
              <a:rPr lang="ru-RU" sz="1800" i="1" dirty="0" smtClean="0"/>
            </a:br>
            <a:r>
              <a:rPr lang="ru-RU" sz="1800" i="1" dirty="0" smtClean="0"/>
              <a:t>И не вмешался </a:t>
            </a:r>
            <a:r>
              <a:rPr lang="ru-RU" sz="1800" i="1" dirty="0" err="1" smtClean="0"/>
              <a:t>стpелочник</a:t>
            </a:r>
            <a:r>
              <a:rPr lang="ru-RU" sz="1800" i="1" dirty="0" smtClean="0"/>
              <a:t>.</a:t>
            </a:r>
            <a:endParaRPr lang="uk-UA" sz="1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493">
            <a:off x="10534574" y="5458850"/>
            <a:ext cx="1238099" cy="1292112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4869160"/>
            <a:ext cx="1518556" cy="1862098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332656"/>
            <a:ext cx="18791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48" y="548680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Рус</a:t>
            </a:r>
            <a:r>
              <a:rPr lang="uk-UA" dirty="0" smtClean="0"/>
              <a:t> для </a:t>
            </a:r>
            <a:r>
              <a:rPr lang="uk-UA" dirty="0" err="1" smtClean="0"/>
              <a:t>Цвєтаєвої</a:t>
            </a:r>
            <a:r>
              <a:rPr lang="uk-UA" dirty="0" smtClean="0"/>
              <a:t> - надбання предків, Росія - не більш як сумний спогад "батьків", що втратили батьківщину, і в який немає надії знайти її знову, а "дітям" залишається один шлях</a:t>
            </a:r>
            <a:br>
              <a:rPr lang="uk-UA" dirty="0" smtClean="0"/>
            </a:br>
            <a:r>
              <a:rPr lang="uk-UA" dirty="0" smtClean="0"/>
              <a:t>- додому, на єдину батьківщину, у СРСР. </a:t>
            </a:r>
            <a:br>
              <a:rPr lang="uk-UA" dirty="0" smtClean="0"/>
            </a:br>
            <a:r>
              <a:rPr lang="uk-UA" dirty="0" smtClean="0"/>
              <a:t>      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412776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Вона побачила звіриний оскал фашизму і встигла проклясти його. Останнє, що </a:t>
            </a:r>
            <a:r>
              <a:rPr lang="uk-UA" dirty="0" err="1" smtClean="0"/>
              <a:t>Цвєтаєва</a:t>
            </a:r>
            <a:r>
              <a:rPr lang="uk-UA" dirty="0" smtClean="0"/>
              <a:t> написала в еміграції, - цикл гнівних антифашистських віршів про розтоптаний Чехословаччини, яку вона ніжно і віддано любила. Це воістину "плач гніву і любові", </a:t>
            </a:r>
            <a:r>
              <a:rPr lang="uk-UA" dirty="0" err="1" smtClean="0"/>
              <a:t>Цвєтаєва</a:t>
            </a:r>
            <a:r>
              <a:rPr lang="uk-UA" dirty="0" smtClean="0"/>
              <a:t> утрачала вже надію - рятівну віру в життя. Ці вірші її, - як лемент живий, але знівеченої душі: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3852" y="4005064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i="1" dirty="0" smtClean="0"/>
              <a:t>О,</a:t>
            </a:r>
            <a:r>
              <a:rPr lang="uk-UA" sz="2000" i="1" dirty="0" err="1" smtClean="0"/>
              <a:t>че</a:t>
            </a:r>
            <a:r>
              <a:rPr lang="en-US" sz="2000" i="1" dirty="0" smtClean="0"/>
              <a:t>p</a:t>
            </a:r>
            <a:r>
              <a:rPr lang="uk-UA" sz="2000" i="1" dirty="0" err="1" smtClean="0"/>
              <a:t>ная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го</a:t>
            </a:r>
            <a:r>
              <a:rPr lang="en-US" sz="2000" i="1" dirty="0" smtClean="0"/>
              <a:t>p</a:t>
            </a:r>
            <a:r>
              <a:rPr lang="uk-UA" sz="2000" i="1" dirty="0" smtClean="0"/>
              <a:t>а,</a:t>
            </a:r>
            <a:br>
              <a:rPr lang="uk-UA" sz="2000" i="1" dirty="0" smtClean="0"/>
            </a:br>
            <a:r>
              <a:rPr lang="uk-UA" sz="2000" i="1" dirty="0" err="1" smtClean="0"/>
              <a:t>Затягившая</a:t>
            </a:r>
            <a:r>
              <a:rPr lang="uk-UA" sz="2000" i="1" dirty="0" smtClean="0"/>
              <a:t> весь </a:t>
            </a:r>
            <a:r>
              <a:rPr lang="uk-UA" sz="2000" i="1" dirty="0" err="1" smtClean="0"/>
              <a:t>свет</a:t>
            </a:r>
            <a:r>
              <a:rPr lang="uk-UA" sz="2000" i="1" dirty="0" smtClean="0"/>
              <a:t>!</a:t>
            </a:r>
            <a:br>
              <a:rPr lang="uk-UA" sz="2000" i="1" dirty="0" smtClean="0"/>
            </a:br>
            <a:r>
              <a:rPr lang="uk-UA" sz="2000" i="1" dirty="0" smtClean="0"/>
              <a:t>По</a:t>
            </a:r>
            <a:r>
              <a:rPr lang="en-US" sz="2000" i="1" dirty="0" smtClean="0"/>
              <a:t>p</a:t>
            </a:r>
            <a:r>
              <a:rPr lang="uk-UA" sz="2000" i="1" dirty="0" smtClean="0"/>
              <a:t>а - по</a:t>
            </a:r>
            <a:r>
              <a:rPr lang="en-US" sz="2000" i="1" dirty="0" smtClean="0"/>
              <a:t>p</a:t>
            </a:r>
            <a:r>
              <a:rPr lang="uk-UA" sz="2000" i="1" dirty="0" smtClean="0"/>
              <a:t>а - по</a:t>
            </a:r>
            <a:r>
              <a:rPr lang="en-US" sz="2000" i="1" dirty="0" smtClean="0"/>
              <a:t>p</a:t>
            </a:r>
            <a:r>
              <a:rPr lang="uk-UA" sz="2000" i="1" dirty="0" smtClean="0"/>
              <a:t>а</a:t>
            </a:r>
            <a:br>
              <a:rPr lang="uk-UA" sz="2000" i="1" dirty="0" smtClean="0"/>
            </a:br>
            <a:r>
              <a:rPr lang="uk-UA" sz="2000" i="1" dirty="0" err="1" smtClean="0"/>
              <a:t>Тво</a:t>
            </a:r>
            <a:r>
              <a:rPr lang="en-US" sz="2000" i="1" dirty="0" smtClean="0"/>
              <a:t>p</a:t>
            </a:r>
            <a:r>
              <a:rPr lang="uk-UA" sz="2000" i="1" dirty="0" err="1" smtClean="0"/>
              <a:t>цу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ве</a:t>
            </a:r>
            <a:r>
              <a:rPr lang="en-US" sz="2000" i="1" dirty="0" smtClean="0"/>
              <a:t>p</a:t>
            </a:r>
            <a:r>
              <a:rPr lang="uk-UA" sz="2000" i="1" dirty="0" err="1" smtClean="0"/>
              <a:t>нуть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билет</a:t>
            </a:r>
            <a:r>
              <a:rPr lang="uk-UA" sz="2000" i="1" dirty="0" smtClean="0"/>
              <a:t>.</a:t>
            </a:r>
            <a:br>
              <a:rPr lang="uk-UA" sz="2000" i="1" dirty="0" smtClean="0"/>
            </a:br>
            <a:r>
              <a:rPr lang="uk-UA" sz="2000" i="1" dirty="0" err="1" smtClean="0"/>
              <a:t>Отказываюся</a:t>
            </a:r>
            <a:r>
              <a:rPr lang="uk-UA" sz="2000" i="1" dirty="0" smtClean="0"/>
              <a:t> - </a:t>
            </a:r>
            <a:r>
              <a:rPr lang="uk-UA" sz="2000" i="1" dirty="0" err="1" smtClean="0"/>
              <a:t>быть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В </a:t>
            </a:r>
            <a:r>
              <a:rPr lang="uk-UA" sz="2000" i="1" dirty="0" err="1" smtClean="0"/>
              <a:t>Бедламе</a:t>
            </a:r>
            <a:r>
              <a:rPr lang="uk-UA" sz="2000" i="1" dirty="0" smtClean="0"/>
              <a:t> - </a:t>
            </a:r>
            <a:r>
              <a:rPr lang="uk-UA" sz="2000" i="1" dirty="0" err="1" smtClean="0"/>
              <a:t>нелюдей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err="1" smtClean="0"/>
              <a:t>Отказываюсь</a:t>
            </a:r>
            <a:r>
              <a:rPr lang="uk-UA" sz="2000" i="1" dirty="0" smtClean="0"/>
              <a:t>  - </a:t>
            </a:r>
            <a:r>
              <a:rPr lang="uk-UA" sz="2000" i="1" dirty="0" err="1" smtClean="0"/>
              <a:t>жить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С </a:t>
            </a:r>
            <a:r>
              <a:rPr lang="uk-UA" sz="2000" i="1" dirty="0" err="1" smtClean="0"/>
              <a:t>волками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площадей</a:t>
            </a:r>
            <a:r>
              <a:rPr lang="uk-UA" sz="2000" i="1" dirty="0" smtClean="0"/>
              <a:t>.</a:t>
            </a:r>
            <a:endParaRPr lang="uk-UA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72" y="755446"/>
            <a:ext cx="888848" cy="1139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254">
            <a:off x="6147748" y="282819"/>
            <a:ext cx="890136" cy="1141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4725144"/>
            <a:ext cx="1248888" cy="1601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573016"/>
            <a:ext cx="600816" cy="7703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980728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У 1939 році </a:t>
            </a:r>
            <a:r>
              <a:rPr lang="uk-UA" dirty="0" err="1" smtClean="0"/>
              <a:t>Цвєтаєва</a:t>
            </a:r>
            <a:r>
              <a:rPr lang="uk-UA" dirty="0" smtClean="0"/>
              <a:t> відновлює своє радянське </a:t>
            </a:r>
            <a:r>
              <a:rPr lang="uk-UA" dirty="0" err="1" smtClean="0"/>
              <a:t>гаржданство</a:t>
            </a:r>
            <a:r>
              <a:rPr lang="uk-UA" dirty="0" smtClean="0"/>
              <a:t> і повертається на батьківщину. Вона мріяла повернутися в Росію "бажаним і </a:t>
            </a:r>
            <a:r>
              <a:rPr lang="uk-UA" dirty="0" err="1" smtClean="0"/>
              <a:t>жданним</a:t>
            </a:r>
            <a:r>
              <a:rPr lang="uk-UA" dirty="0" smtClean="0"/>
              <a:t> гостем". Особисті її обставини склалися погано: чоловік і дочка піддавалися необґрунтованим репресіям. </a:t>
            </a:r>
            <a:r>
              <a:rPr lang="uk-UA" dirty="0" err="1" smtClean="0"/>
              <a:t>Цвєтаєва</a:t>
            </a:r>
            <a:r>
              <a:rPr lang="uk-UA" dirty="0" smtClean="0"/>
              <a:t> оселилася в Москві, готувала збірник віршів. Мінливості евакуації закидали </a:t>
            </a:r>
            <a:r>
              <a:rPr lang="uk-UA" dirty="0" err="1" smtClean="0"/>
              <a:t>Цвєтаєву</a:t>
            </a:r>
            <a:r>
              <a:rPr lang="uk-UA" dirty="0" smtClean="0"/>
              <a:t> спочатку в </a:t>
            </a:r>
            <a:r>
              <a:rPr lang="uk-UA" dirty="0" err="1" smtClean="0"/>
              <a:t>Чистополь</a:t>
            </a:r>
            <a:r>
              <a:rPr lang="uk-UA" dirty="0" smtClean="0"/>
              <a:t>, а потім у Єлабугу. Отут-те її і наздогнало самотність, про яку вона з таким глибоким почуттям казала у своїх віршах.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764" y="116632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dirty="0" smtClean="0"/>
              <a:t>Повернення</a:t>
            </a:r>
            <a:endParaRPr lang="uk-UA" sz="4400" b="1" dirty="0"/>
          </a:p>
        </p:txBody>
      </p:sp>
      <p:pic>
        <p:nvPicPr>
          <p:cNvPr id="6" name="Рисунок 5" descr="biography_cvetaeva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6580" y="620688"/>
            <a:ext cx="4048125" cy="5486400"/>
          </a:xfrm>
          <a:prstGeom prst="rect">
            <a:avLst/>
          </a:prstGeom>
        </p:spPr>
      </p:pic>
      <p:pic>
        <p:nvPicPr>
          <p:cNvPr id="7" name="Рисунок 6" descr="df4734b936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6580" y="260648"/>
            <a:ext cx="4176464" cy="6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766">
            <a:off x="5863384" y="2549712"/>
            <a:ext cx="1190532" cy="1422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460">
            <a:off x="6128443" y="5328027"/>
            <a:ext cx="940907" cy="112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0"/>
            <a:ext cx="936104" cy="1118759"/>
          </a:xfrm>
          <a:prstGeom prst="rect">
            <a:avLst/>
          </a:prstGeom>
        </p:spPr>
      </p:pic>
      <p:pic>
        <p:nvPicPr>
          <p:cNvPr id="1026" name="Picture 2" descr="H:\8433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6580" y="188640"/>
            <a:ext cx="4222205" cy="6492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2132856"/>
            <a:ext cx="6092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Змучена, 31 серпня 1941 року Марина Іванівна </a:t>
            </a:r>
            <a:r>
              <a:rPr lang="uk-UA" dirty="0" err="1" smtClean="0"/>
              <a:t>Цвєтаєва</a:t>
            </a:r>
            <a:r>
              <a:rPr lang="uk-UA" dirty="0" smtClean="0"/>
              <a:t> покінчила життя самогубством. </a:t>
            </a:r>
          </a:p>
          <a:p>
            <a:r>
              <a:rPr lang="uk-UA" dirty="0" smtClean="0"/>
              <a:t>Могила її загубилася. </a:t>
            </a:r>
          </a:p>
          <a:p>
            <a:r>
              <a:rPr lang="uk-UA" dirty="0" smtClean="0"/>
              <a:t>Довго довелося очікувати і виконання її юнацького пророцтва, що її віршам "як дорогоцінним винам настане своя черга".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772" y="188640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dirty="0" smtClean="0"/>
              <a:t>Смерть</a:t>
            </a:r>
            <a:endParaRPr lang="uk-UA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764" y="2132856"/>
            <a:ext cx="6092825" cy="415498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/>
            <a:r>
              <a:rPr lang="uk-UA" dirty="0" err="1" smtClean="0"/>
              <a:t>Цвєтаєва</a:t>
            </a:r>
            <a:r>
              <a:rPr lang="uk-UA" dirty="0" smtClean="0"/>
              <a:t> повісилася на річці Камі, в сінях будиночка, який був виділений для них з сином. Так і не була знайдена могила Марини </a:t>
            </a:r>
            <a:r>
              <a:rPr lang="uk-UA" dirty="0" err="1" smtClean="0"/>
              <a:t>Цвєтаєвої</a:t>
            </a:r>
            <a:r>
              <a:rPr lang="uk-UA" dirty="0" smtClean="0"/>
              <a:t>, незважаючи на зусилля, що вживаються сестрою Анастасією, яку в 1959 році реабілітували, а також дочкою Аріадною (в 1955 році реабілітована). У серпні 1941 року в Москві був розстріляний Сергій </a:t>
            </a:r>
            <a:r>
              <a:rPr lang="uk-UA" dirty="0" err="1" smtClean="0"/>
              <a:t>Ефрон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5" name="Рисунок 4" descr="zv_big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439" y="1"/>
            <a:ext cx="5867385" cy="4149079"/>
          </a:xfrm>
          <a:prstGeom prst="rect">
            <a:avLst/>
          </a:prstGeom>
        </p:spPr>
      </p:pic>
      <p:pic>
        <p:nvPicPr>
          <p:cNvPr id="6" name="Рисунок 5" descr="tarusa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132856"/>
            <a:ext cx="6192688" cy="412845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908720"/>
            <a:ext cx="60928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    Марина </a:t>
            </a:r>
            <a:r>
              <a:rPr lang="uk-UA" dirty="0" err="1" smtClean="0"/>
              <a:t>Цвєтаєва</a:t>
            </a:r>
            <a:r>
              <a:rPr lang="uk-UA" dirty="0" smtClean="0"/>
              <a:t> - великий поет, і внесок її в культуру російського вірша ХХ століття значний. </a:t>
            </a:r>
          </a:p>
          <a:p>
            <a:r>
              <a:rPr lang="uk-UA" dirty="0" smtClean="0"/>
              <a:t>    Серед створеного </a:t>
            </a:r>
            <a:r>
              <a:rPr lang="uk-UA" dirty="0" err="1" smtClean="0"/>
              <a:t>Цвєтаєвої</a:t>
            </a:r>
            <a:r>
              <a:rPr lang="uk-UA" dirty="0" smtClean="0"/>
              <a:t>, крім лірики - сімнадцять поем, вісім віршованих драм, автобіографічна, мемуарна, історико-літературна і </a:t>
            </a:r>
            <a:r>
              <a:rPr lang="uk-UA" dirty="0" err="1" smtClean="0"/>
              <a:t>філолофсько-критична</a:t>
            </a:r>
            <a:r>
              <a:rPr lang="uk-UA" dirty="0" smtClean="0"/>
              <a:t> проза.</a:t>
            </a:r>
            <a:br>
              <a:rPr lang="uk-UA" dirty="0" smtClean="0"/>
            </a:br>
            <a:r>
              <a:rPr lang="uk-UA" dirty="0" smtClean="0"/>
              <a:t>       Її не впишеш у рамки літературної течії, границі історичного відрізка.   </a:t>
            </a:r>
          </a:p>
          <a:p>
            <a:r>
              <a:rPr lang="uk-UA" dirty="0" smtClean="0"/>
              <a:t>    Вона надзвичайно своєрідна і завжди стоїть окремо.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" name="Рисунок 11" descr="Cvetaeva-23_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5874" y="0"/>
            <a:ext cx="5652951" cy="6858000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5085184"/>
            <a:ext cx="590086" cy="903370"/>
          </a:xfrm>
          <a:prstGeom prst="rect">
            <a:avLst/>
          </a:prstGeom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16632"/>
            <a:ext cx="590086" cy="903370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5589240"/>
            <a:ext cx="590086" cy="903370"/>
          </a:xfrm>
          <a:prstGeom prst="rect">
            <a:avLst/>
          </a:prstGeom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4301061"/>
            <a:ext cx="1670206" cy="2556939"/>
          </a:xfrm>
          <a:prstGeom prst="rect">
            <a:avLst/>
          </a:prstGeom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590086" cy="90337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25860" y="2060848"/>
            <a:ext cx="10157354" cy="4470400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r>
              <a:rPr lang="uk-UA" dirty="0" smtClean="0"/>
              <a:t>  Марина(тобто "морська") Іванівна </a:t>
            </a:r>
            <a:r>
              <a:rPr lang="uk-UA" dirty="0" err="1" smtClean="0"/>
              <a:t>Цвєтаєва</a:t>
            </a:r>
            <a:r>
              <a:rPr lang="uk-UA" dirty="0" smtClean="0"/>
              <a:t> народилася в Москві 26 вересня 1892 року. По походженню, сімейним зв'язкам, вихованню вона належала до трудової науково-художньої інтелігенції. Якщо вплив батька, Івана Володимировича, до пори до часу залишився схованим, то мати, Марія Олександрівна, жагуче і бурхливо займалася вихованням дітей до своєї ранньої смерті. </a:t>
            </a:r>
            <a:r>
              <a:rPr lang="ru-RU" dirty="0" smtClean="0"/>
              <a:t>Вона </a:t>
            </a:r>
            <a:r>
              <a:rPr lang="ru-RU" dirty="0" err="1" smtClean="0"/>
              <a:t>мріяла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дочка </a:t>
            </a:r>
            <a:r>
              <a:rPr lang="ru-RU" dirty="0" err="1" smtClean="0"/>
              <a:t>також</a:t>
            </a:r>
            <a:r>
              <a:rPr lang="ru-RU" dirty="0" smtClean="0"/>
              <a:t> стала </a:t>
            </a:r>
            <a:r>
              <a:rPr lang="ru-RU" dirty="0" err="1" smtClean="0"/>
              <a:t>піаністкою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/>
              <a:t>                                                  "Після такої матері мені залишилося </a:t>
            </a:r>
          </a:p>
          <a:p>
            <a:pPr>
              <a:buNone/>
            </a:pPr>
            <a:r>
              <a:rPr lang="uk-UA" i="1" dirty="0" smtClean="0"/>
              <a:t>                                                                 тільки одне: стати поетом".</a:t>
            </a:r>
            <a:endParaRPr lang="ru-RU" i="1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116632"/>
            <a:ext cx="1062068" cy="1368152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414892" y="18864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620688"/>
            <a:ext cx="60928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/>
              <a:t>Посмертна слава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в її честь названо вулицю в Києві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у Москві відкрито Будинок-музей Марини </a:t>
            </a:r>
            <a:r>
              <a:rPr lang="uk-UA" dirty="0" err="1" smtClean="0"/>
              <a:t>Цвєтаєвої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на її честь названо астероїд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більшість її віршів покладено на музику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0396" y="1595021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dirty="0" smtClean="0"/>
              <a:t>Дуже популярні сьогодні її вірші, багато з яких стали відомими романсами, покладеними на музику. Зараз не тільки в Росії, але і за кордоном користується любов'ю і визнанням Марина </a:t>
            </a:r>
            <a:r>
              <a:rPr lang="uk-UA" dirty="0" err="1" smtClean="0"/>
              <a:t>Цвєтаєва</a:t>
            </a:r>
            <a:r>
              <a:rPr lang="uk-UA" dirty="0" smtClean="0"/>
              <a:t>. Коротка біографія англійською мовою Марини Іванівни, наприклад, була створена багатьма авторами. У Нідерландах, в </a:t>
            </a:r>
            <a:r>
              <a:rPr lang="uk-UA" dirty="0" err="1" smtClean="0"/>
              <a:t>Лейдені</a:t>
            </a:r>
            <a:r>
              <a:rPr lang="uk-UA" dirty="0" smtClean="0"/>
              <a:t>, знаходиться будинок, на стіні якого написані вірші </a:t>
            </a:r>
            <a:r>
              <a:rPr lang="uk-UA" dirty="0" err="1" smtClean="0"/>
              <a:t>Цвєтаєвої</a:t>
            </a:r>
            <a:endParaRPr lang="en-US" dirty="0"/>
          </a:p>
        </p:txBody>
      </p:sp>
      <p:pic>
        <p:nvPicPr>
          <p:cNvPr id="4" name="Рисунок 3" descr="0_977dc_e7fed0c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996" y="0"/>
            <a:ext cx="8466667" cy="6858000"/>
          </a:xfrm>
          <a:prstGeom prst="rect">
            <a:avLst/>
          </a:prstGeom>
        </p:spPr>
      </p:pic>
      <p:pic>
        <p:nvPicPr>
          <p:cNvPr id="5" name="Рисунок 4" descr="799px-Памятник_Марине_Цветаевой,_Харь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836" y="404664"/>
            <a:ext cx="8136904" cy="6100132"/>
          </a:xfrm>
          <a:prstGeom prst="rect">
            <a:avLst/>
          </a:prstGeom>
        </p:spPr>
      </p:pic>
      <p:pic>
        <p:nvPicPr>
          <p:cNvPr id="6" name="Рисунок 5" descr="782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8825" y="0"/>
            <a:ext cx="5080000" cy="6769100"/>
          </a:xfrm>
          <a:prstGeom prst="rect">
            <a:avLst/>
          </a:prstGeom>
        </p:spPr>
      </p:pic>
      <p:pic>
        <p:nvPicPr>
          <p:cNvPr id="7" name="Рисунок 6" descr="bruskova01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788" y="0"/>
            <a:ext cx="5590356" cy="7605927"/>
          </a:xfrm>
          <a:prstGeom prst="rect">
            <a:avLst/>
          </a:prstGeom>
        </p:spPr>
      </p:pic>
      <p:pic>
        <p:nvPicPr>
          <p:cNvPr id="8" name="Рисунок 7" descr="d4cc77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3852" y="0"/>
            <a:ext cx="10225136" cy="6816757"/>
          </a:xfrm>
          <a:prstGeom prst="rect">
            <a:avLst/>
          </a:prstGeom>
        </p:spPr>
      </p:pic>
      <p:pic>
        <p:nvPicPr>
          <p:cNvPr id="10" name="Рисунок 9" descr="21mf2i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820" y="0"/>
            <a:ext cx="9649072" cy="6858000"/>
          </a:xfrm>
          <a:prstGeom prst="rect">
            <a:avLst/>
          </a:prstGeom>
        </p:spPr>
      </p:pic>
      <p:pic>
        <p:nvPicPr>
          <p:cNvPr id="11" name="Рисунок 10" descr="zv_big_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9876" y="34777"/>
            <a:ext cx="9238406" cy="682322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788" y="40466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1844" y="260648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«Встречаться нужно для любви, для остального есть книги.»</a:t>
            </a:r>
          </a:p>
          <a:p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80728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«Любить – значит видеть человека таким, каким его задумал Бог и не осуществили родители.»</a:t>
            </a:r>
          </a:p>
          <a:p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7828" y="1988840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«Любимые вещи: музыка, природа, стихи, одиночество. Любила простые и пустые места, которые никому не нравятся. Люблю физику, её загадочные законы притяжения и отталкивания, похожие на любовь и ненависть.»</a:t>
            </a:r>
            <a:endParaRPr lang="ru-RU" sz="2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748" y="3861048"/>
            <a:ext cx="60928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«О, Боже мой, а говорят, что нет души! А что у меня сейчас болит? – Не зуб, не голова, не рука, не грудь, – нет, грудь, в груди, там, где дышишь, – дышу глубоко: не болит, но всё время болит, всё время ноет, нестерпимо!»</a:t>
            </a:r>
            <a:endParaRPr lang="ru-RU" sz="2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29916" y="5661248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««Стерпится – слюбится». Люблю эту фразу, только наоборот.»</a:t>
            </a:r>
            <a:endParaRPr lang="ru-RU" sz="2000" i="1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3245114"/>
            <a:ext cx="1008112" cy="1008112"/>
          </a:xfrm>
          <a:prstGeom prst="rect">
            <a:avLst/>
          </a:prstGeom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0657">
            <a:off x="261764" y="5877272"/>
            <a:ext cx="680210" cy="680210"/>
          </a:xfrm>
          <a:prstGeom prst="rect">
            <a:avLst/>
          </a:prstGeom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4777">
            <a:off x="5659623" y="353141"/>
            <a:ext cx="1294898" cy="1294898"/>
          </a:xfrm>
          <a:prstGeom prst="rect">
            <a:avLst/>
          </a:prstGeom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5242">
            <a:off x="8254652" y="511732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4927600"/>
            <a:ext cx="7008574" cy="1930400"/>
          </a:xfrm>
        </p:spPr>
        <p:txBody>
          <a:bodyPr rtlCol="0">
            <a:normAutofit/>
          </a:bodyPr>
          <a:lstStyle/>
          <a:p>
            <a:r>
              <a:rPr lang="ru-RU" sz="3200" dirty="0" smtClean="0"/>
              <a:t>12 декабря 1923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88" y="404664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hlinkClick r:id="rId2"/>
              </a:rPr>
              <a:t>Ты, меня любивший фальшью...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Ты, меня любивший фальшью</a:t>
            </a:r>
            <a:br>
              <a:rPr lang="ru-RU" dirty="0" smtClean="0"/>
            </a:br>
            <a:r>
              <a:rPr lang="ru-RU" dirty="0" smtClean="0"/>
              <a:t>Истины - и правдой лжи,</a:t>
            </a:r>
            <a:br>
              <a:rPr lang="ru-RU" dirty="0" smtClean="0"/>
            </a:br>
            <a:r>
              <a:rPr lang="ru-RU" dirty="0" smtClean="0"/>
              <a:t>Ты, меня любивший - дальше</a:t>
            </a:r>
            <a:br>
              <a:rPr lang="ru-RU" dirty="0" smtClean="0"/>
            </a:br>
            <a:r>
              <a:rPr lang="ru-RU" dirty="0" smtClean="0"/>
              <a:t>Некуда! - За рубежи!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Ты, меня любивший дольше</a:t>
            </a:r>
            <a:br>
              <a:rPr lang="ru-RU" dirty="0" smtClean="0"/>
            </a:br>
            <a:r>
              <a:rPr lang="ru-RU" dirty="0" smtClean="0"/>
              <a:t>Времени. - Десницы взмах! -</a:t>
            </a:r>
            <a:br>
              <a:rPr lang="ru-RU" dirty="0" smtClean="0"/>
            </a:br>
            <a:r>
              <a:rPr lang="ru-RU" dirty="0" smtClean="0"/>
              <a:t>Ты меня не любишь больше:</a:t>
            </a:r>
            <a:br>
              <a:rPr lang="ru-RU" dirty="0" smtClean="0"/>
            </a:br>
            <a:r>
              <a:rPr lang="ru-RU" dirty="0" smtClean="0"/>
              <a:t>Истина в пяти словах.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340768"/>
            <a:ext cx="654460" cy="802518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5589240"/>
            <a:ext cx="792088" cy="971281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5661248"/>
            <a:ext cx="654460" cy="802518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4016161"/>
            <a:ext cx="1878596" cy="2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788" y="40466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9876" y="476672"/>
            <a:ext cx="6092825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>
                <a:hlinkClick r:id="rId2"/>
              </a:rPr>
              <a:t>Мне нравится, что вы больны не мной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dirty="0" smtClean="0"/>
              <a:t>Мне нравится, что вы больны не мной,</a:t>
            </a:r>
            <a:br>
              <a:rPr lang="ru-RU" sz="1800" dirty="0" smtClean="0"/>
            </a:br>
            <a:r>
              <a:rPr lang="ru-RU" sz="1800" dirty="0" smtClean="0"/>
              <a:t>Мне нравится, что я больна не вами,</a:t>
            </a:r>
            <a:br>
              <a:rPr lang="ru-RU" sz="1800" dirty="0" smtClean="0"/>
            </a:br>
            <a:r>
              <a:rPr lang="ru-RU" sz="1800" dirty="0" smtClean="0"/>
              <a:t>Что никогда тяжелый шар земной</a:t>
            </a:r>
            <a:br>
              <a:rPr lang="ru-RU" sz="1800" dirty="0" smtClean="0"/>
            </a:br>
            <a:r>
              <a:rPr lang="ru-RU" sz="1800" dirty="0" smtClean="0"/>
              <a:t>Не уплывет под нашими ногами.</a:t>
            </a:r>
            <a:br>
              <a:rPr lang="ru-RU" sz="1800" dirty="0" smtClean="0"/>
            </a:br>
            <a:r>
              <a:rPr lang="ru-RU" sz="1800" dirty="0" smtClean="0"/>
              <a:t>Мне нравится, что можно быть смешной -</a:t>
            </a:r>
            <a:br>
              <a:rPr lang="ru-RU" sz="1800" dirty="0" smtClean="0"/>
            </a:br>
            <a:r>
              <a:rPr lang="ru-RU" sz="1800" dirty="0" smtClean="0"/>
              <a:t>Распущенной - и не играть словами,</a:t>
            </a:r>
            <a:br>
              <a:rPr lang="ru-RU" sz="1800" dirty="0" smtClean="0"/>
            </a:br>
            <a:r>
              <a:rPr lang="ru-RU" sz="1800" dirty="0" smtClean="0"/>
              <a:t>И не краснеть удушливой волной,</a:t>
            </a:r>
            <a:br>
              <a:rPr lang="ru-RU" sz="1800" dirty="0" smtClean="0"/>
            </a:br>
            <a:r>
              <a:rPr lang="ru-RU" sz="1800" dirty="0" smtClean="0"/>
              <a:t>Слегка соприкоснувшись рукавами.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Мне нравится еще, что вы при мне</a:t>
            </a:r>
            <a:br>
              <a:rPr lang="ru-RU" sz="1800" dirty="0" smtClean="0"/>
            </a:br>
            <a:r>
              <a:rPr lang="ru-RU" sz="1800" dirty="0" smtClean="0"/>
              <a:t>Спокойно обнимаете другую,</a:t>
            </a:r>
            <a:br>
              <a:rPr lang="ru-RU" sz="1800" dirty="0" smtClean="0"/>
            </a:br>
            <a:r>
              <a:rPr lang="ru-RU" sz="1800" dirty="0" smtClean="0"/>
              <a:t>Не прочите мне в адовом огне</a:t>
            </a:r>
            <a:br>
              <a:rPr lang="ru-RU" sz="1800" dirty="0" smtClean="0"/>
            </a:br>
            <a:r>
              <a:rPr lang="ru-RU" sz="1800" dirty="0" smtClean="0"/>
              <a:t>Гореть за то, что я не вас целую.</a:t>
            </a:r>
            <a:br>
              <a:rPr lang="ru-RU" sz="1800" dirty="0" smtClean="0"/>
            </a:br>
            <a:r>
              <a:rPr lang="ru-RU" sz="1800" dirty="0" smtClean="0"/>
              <a:t>Что имя нежное мое, мой нежный, не</a:t>
            </a:r>
            <a:br>
              <a:rPr lang="ru-RU" sz="1800" dirty="0" smtClean="0"/>
            </a:br>
            <a:r>
              <a:rPr lang="ru-RU" sz="1800" dirty="0" smtClean="0"/>
              <a:t>Упоминаете ни днем, ни ночью - всуе...</a:t>
            </a:r>
            <a:br>
              <a:rPr lang="ru-RU" sz="1800" dirty="0" smtClean="0"/>
            </a:br>
            <a:r>
              <a:rPr lang="ru-RU" sz="1800" dirty="0" smtClean="0"/>
              <a:t>Что никогда в церковной тишине</a:t>
            </a:r>
            <a:br>
              <a:rPr lang="ru-RU" sz="1800" dirty="0" smtClean="0"/>
            </a:br>
            <a:r>
              <a:rPr lang="ru-RU" sz="1800" dirty="0" smtClean="0"/>
              <a:t>Не пропоют над нами: аллилуйя!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0"/>
            <a:ext cx="6092825" cy="83099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ru-RU" sz="1600" dirty="0" smtClean="0"/>
              <a:t>Песня на слова Марины Цветаевой из телефильма «Ирония судьбы, или С легким паром!»</a:t>
            </a:r>
            <a:br>
              <a:rPr lang="ru-RU" sz="1600" dirty="0" smtClean="0"/>
            </a:br>
            <a:r>
              <a:rPr lang="ru-RU" sz="1600" dirty="0" smtClean="0"/>
              <a:t>Музыка М. Таривердиева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5820" y="3573016"/>
            <a:ext cx="6092825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000" dirty="0" smtClean="0"/>
              <a:t>Спасибо вам и сердцем и рукой</a:t>
            </a:r>
            <a:br>
              <a:rPr lang="ru-RU" sz="2000" dirty="0" smtClean="0"/>
            </a:br>
            <a:r>
              <a:rPr lang="ru-RU" sz="2000" dirty="0" smtClean="0"/>
              <a:t>За то, что вы меня - не зная сами! -</a:t>
            </a:r>
            <a:br>
              <a:rPr lang="ru-RU" sz="2000" dirty="0" smtClean="0"/>
            </a:br>
            <a:r>
              <a:rPr lang="ru-RU" sz="2000" dirty="0" smtClean="0"/>
              <a:t>Так любите: за мой ночной покой,</a:t>
            </a:r>
            <a:br>
              <a:rPr lang="ru-RU" sz="2000" dirty="0" smtClean="0"/>
            </a:br>
            <a:r>
              <a:rPr lang="ru-RU" sz="2000" dirty="0" smtClean="0"/>
              <a:t>За редкость встреч закатными часами,</a:t>
            </a:r>
            <a:br>
              <a:rPr lang="ru-RU" sz="2000" dirty="0" smtClean="0"/>
            </a:br>
            <a:r>
              <a:rPr lang="ru-RU" sz="2000" dirty="0" smtClean="0"/>
              <a:t>За наши </a:t>
            </a:r>
            <a:r>
              <a:rPr lang="ru-RU" sz="2000" dirty="0" err="1" smtClean="0"/>
              <a:t>не-гулянья</a:t>
            </a:r>
            <a:r>
              <a:rPr lang="ru-RU" sz="2000" dirty="0" smtClean="0"/>
              <a:t> под луной,</a:t>
            </a:r>
            <a:br>
              <a:rPr lang="ru-RU" sz="2000" dirty="0" smtClean="0"/>
            </a:br>
            <a:r>
              <a:rPr lang="ru-RU" sz="2000" dirty="0" smtClean="0"/>
              <a:t>За солнце, не у нас над головами,-</a:t>
            </a:r>
            <a:br>
              <a:rPr lang="ru-RU" sz="2000" dirty="0" smtClean="0"/>
            </a:br>
            <a:r>
              <a:rPr lang="ru-RU" sz="2000" dirty="0" smtClean="0"/>
              <a:t>За то, что вы больны - увы! - не мной,</a:t>
            </a:r>
            <a:br>
              <a:rPr lang="ru-RU" sz="2000" dirty="0" smtClean="0"/>
            </a:br>
            <a:r>
              <a:rPr lang="ru-RU" sz="2000" dirty="0" smtClean="0"/>
              <a:t>За то, что я больна - увы! - не вами!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57354" cy="1397000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       Дитинство та юність</a:t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Її батько, професор-мистецтвознавець </a:t>
            </a:r>
            <a:r>
              <a:rPr lang="uk-UA" dirty="0" smtClean="0">
                <a:hlinkClick r:id="rId2" tooltip="Цвєтаєв Іван Володимирович"/>
              </a:rPr>
              <a:t>Іван </a:t>
            </a:r>
            <a:r>
              <a:rPr lang="uk-UA" dirty="0" err="1" smtClean="0">
                <a:hlinkClick r:id="rId2" tooltip="Цвєтаєв Іван Володимирович"/>
              </a:rPr>
              <a:t>Цвєтаєв</a:t>
            </a:r>
            <a:r>
              <a:rPr lang="uk-UA" dirty="0" smtClean="0"/>
              <a:t>, був засновником Московського музею образотворчих мистецтв. </a:t>
            </a:r>
          </a:p>
          <a:p>
            <a:r>
              <a:rPr lang="uk-UA" dirty="0" smtClean="0"/>
              <a:t>Мати, Марія Олександрівна </a:t>
            </a:r>
            <a:r>
              <a:rPr lang="uk-UA" dirty="0" err="1" smtClean="0"/>
              <a:t>Мейн</a:t>
            </a:r>
            <a:r>
              <a:rPr lang="uk-UA" dirty="0" smtClean="0"/>
              <a:t>, походила з русифікованої польсько-німецької родини, була піаністкою, ученицею </a:t>
            </a:r>
            <a:r>
              <a:rPr lang="uk-UA" dirty="0" smtClean="0">
                <a:hlinkClick r:id="rId3" tooltip="Антон Рубінштейн"/>
              </a:rPr>
              <a:t>Антона </a:t>
            </a:r>
            <a:r>
              <a:rPr lang="uk-UA" dirty="0" err="1" smtClean="0">
                <a:hlinkClick r:id="rId3" tooltip="Антон Рубінштейн"/>
              </a:rPr>
              <a:t>Рубінштейна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Через два роки після Марини народилася її сестра </a:t>
            </a:r>
            <a:r>
              <a:rPr lang="uk-UA" dirty="0" smtClean="0">
                <a:hlinkClick r:id="rId4" tooltip="Цвєтаєва Анастасія Іванівна (ще не написана)"/>
              </a:rPr>
              <a:t>Анастасія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Родина </a:t>
            </a:r>
            <a:r>
              <a:rPr lang="uk-UA" dirty="0" err="1" smtClean="0"/>
              <a:t>Цвєтаєвих</a:t>
            </a:r>
            <a:r>
              <a:rPr lang="uk-UA" dirty="0" smtClean="0"/>
              <a:t> мешкала у Москві, а влітку — в околицях </a:t>
            </a:r>
            <a:r>
              <a:rPr lang="uk-UA" dirty="0" err="1" smtClean="0"/>
              <a:t>Таруси</a:t>
            </a:r>
            <a:r>
              <a:rPr lang="uk-UA" dirty="0" smtClean="0"/>
              <a:t> (</a:t>
            </a:r>
            <a:r>
              <a:rPr lang="uk-UA" dirty="0" smtClean="0">
                <a:hlinkClick r:id="rId5" tooltip="Калузька губернія"/>
              </a:rPr>
              <a:t>Калузька губернія</a:t>
            </a:r>
            <a:r>
              <a:rPr lang="uk-UA" dirty="0" smtClean="0"/>
              <a:t>). Через хворобу матері (</a:t>
            </a:r>
            <a:r>
              <a:rPr lang="uk-UA" dirty="0" smtClean="0">
                <a:hlinkClick r:id="rId6" tooltip="Туберкульоз"/>
              </a:rPr>
              <a:t>сухоти</a:t>
            </a:r>
            <a:r>
              <a:rPr lang="uk-UA" dirty="0" smtClean="0"/>
              <a:t>) Марина часто жила за кордоном — в </a:t>
            </a:r>
            <a:r>
              <a:rPr lang="uk-UA" dirty="0" smtClean="0">
                <a:hlinkClick r:id="rId7" tooltip="Італія"/>
              </a:rPr>
              <a:t>Італії</a:t>
            </a:r>
            <a:r>
              <a:rPr lang="uk-UA" dirty="0" smtClean="0"/>
              <a:t>, </a:t>
            </a:r>
            <a:r>
              <a:rPr lang="uk-UA" dirty="0" smtClean="0">
                <a:hlinkClick r:id="rId8" tooltip="Швейцарія"/>
              </a:rPr>
              <a:t>Швейцарії</a:t>
            </a:r>
            <a:r>
              <a:rPr lang="uk-UA" dirty="0" smtClean="0"/>
              <a:t>, </a:t>
            </a:r>
            <a:r>
              <a:rPr lang="uk-UA" dirty="0" smtClean="0">
                <a:hlinkClick r:id="rId9" tooltip="Німеччина"/>
              </a:rPr>
              <a:t>Німеччині</a:t>
            </a:r>
            <a:r>
              <a:rPr lang="uk-UA" dirty="0" smtClean="0"/>
              <a:t>. Але 1906 року мати померла, і доньок виховував батько.</a:t>
            </a:r>
          </a:p>
          <a:p>
            <a:endParaRPr lang="uk-UA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6" y="404664"/>
            <a:ext cx="734102" cy="1123846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372" y="5733256"/>
            <a:ext cx="590086" cy="903370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932" y="5301208"/>
            <a:ext cx="809653" cy="1239508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0916" y="332656"/>
            <a:ext cx="1008112" cy="1543331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56" y="3933056"/>
            <a:ext cx="893684" cy="1368152"/>
          </a:xfrm>
          <a:prstGeom prst="rect">
            <a:avLst/>
          </a:prstGeom>
        </p:spPr>
      </p:pic>
      <p:pic>
        <p:nvPicPr>
          <p:cNvPr id="13" name="Рисунок 12" descr="Цветаева-в-детстве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2124" y="0"/>
            <a:ext cx="4366221" cy="6791899"/>
          </a:xfrm>
          <a:prstGeom prst="rect">
            <a:avLst/>
          </a:prstGeom>
        </p:spPr>
      </p:pic>
      <p:pic>
        <p:nvPicPr>
          <p:cNvPr id="14" name="Рисунок 13" descr="anastasiya_i_marina_tsvetaev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69876" y="116632"/>
            <a:ext cx="950505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-531440"/>
            <a:ext cx="10157354" cy="1397000"/>
          </a:xfrm>
        </p:spPr>
        <p:txBody>
          <a:bodyPr rtlCol="0">
            <a:normAutofit/>
          </a:bodyPr>
          <a:lstStyle/>
          <a:p>
            <a:r>
              <a:rPr lang="uk-UA" sz="4000" b="1" dirty="0" smtClean="0"/>
              <a:t>      Початок творчої діяльності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9756" y="980728"/>
            <a:ext cx="5760640" cy="5040560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Вірші </a:t>
            </a:r>
            <a:r>
              <a:rPr lang="uk-UA" dirty="0" err="1" smtClean="0"/>
              <a:t>Цвєтаєва</a:t>
            </a:r>
            <a:r>
              <a:rPr lang="uk-UA" dirty="0" smtClean="0"/>
              <a:t> почала писати із шести років (не тільки по-російськи, але і по-французьки, по-німецьки), друкуватися - із шістнадцяти.</a:t>
            </a:r>
          </a:p>
          <a:p>
            <a:pPr>
              <a:buNone/>
            </a:pPr>
            <a:r>
              <a:rPr lang="uk-UA" dirty="0" smtClean="0"/>
              <a:t>У 1910 році ще не знявши гімназичної форми, тайкома від родини, випускає досить об'ємний збірник "Вечірній альбом". Його помітили і схвалили такі впливові і вимогливі критики, як В.Брюсов, </a:t>
            </a:r>
            <a:r>
              <a:rPr lang="en-US" dirty="0" smtClean="0"/>
              <a:t>H.</a:t>
            </a:r>
            <a:r>
              <a:rPr lang="uk-UA" dirty="0" err="1" smtClean="0"/>
              <a:t>Гумєльов</a:t>
            </a:r>
            <a:r>
              <a:rPr lang="uk-UA" dirty="0" smtClean="0"/>
              <a:t>, М.Волошин. Того ж року написала першу критичну статтю «Чарівність у віршах Брюсова».</a:t>
            </a:r>
          </a:p>
          <a:p>
            <a:pPr>
              <a:buNone/>
            </a:pPr>
            <a:r>
              <a:rPr lang="uk-UA" dirty="0" smtClean="0"/>
              <a:t>Вірші юної </a:t>
            </a:r>
            <a:r>
              <a:rPr lang="uk-UA" dirty="0" err="1" smtClean="0"/>
              <a:t>Цвєтаєвої</a:t>
            </a:r>
            <a:r>
              <a:rPr lang="uk-UA" dirty="0" smtClean="0"/>
              <a:t> були ще дуже незрілі, але підкуповували своєю талановитістю, відомою своєрідністю і безпосередністю. </a:t>
            </a:r>
            <a:r>
              <a:rPr lang="en-US" dirty="0" smtClean="0"/>
              <a:t>H</a:t>
            </a:r>
            <a:r>
              <a:rPr lang="uk-UA" dirty="0" smtClean="0"/>
              <a:t>а цьому зійшлися всі рецензенти. Строгий Брюсов, особливо похвалив Марину за те, що вона безбоязно вводить у поезію "повсякденність","безпосередні риси життя", застерігаючи її, утім, небезпеки впасти в "домашність" і розміняти свої теми на "милі дрібниці"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742484" y="908720"/>
            <a:ext cx="4977104" cy="44704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1912 — вийшла її друга збірка «Чарівний ліхтар».</a:t>
            </a:r>
          </a:p>
          <a:p>
            <a:r>
              <a:rPr lang="uk-UA" dirty="0" smtClean="0"/>
              <a:t>1911 — зустрілася зі своїм майбутнім чоловіком </a:t>
            </a:r>
            <a:r>
              <a:rPr lang="uk-UA" dirty="0" smtClean="0">
                <a:hlinkClick r:id="rId2" tooltip="Ефрон Сергій Якович (ще не написана)"/>
              </a:rPr>
              <a:t>Сергієм </a:t>
            </a:r>
            <a:r>
              <a:rPr lang="uk-UA" dirty="0" err="1" smtClean="0">
                <a:hlinkClick r:id="rId2" tooltip="Ефрон Сергій Якович (ще не написана)"/>
              </a:rPr>
              <a:t>Ефроном</a:t>
            </a:r>
            <a:r>
              <a:rPr lang="uk-UA" dirty="0" smtClean="0"/>
              <a:t>; у січні 1912 вийшла заміж. Того ж року у них народилася донька Аріадна (Аля).</a:t>
            </a:r>
          </a:p>
          <a:p>
            <a:r>
              <a:rPr lang="uk-UA" dirty="0" smtClean="0"/>
              <a:t>1913 — вийшла третя її збірка «З двох книг».</a:t>
            </a: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0356" y="5085184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i="1" dirty="0" err="1" smtClean="0"/>
              <a:t>“Беззаперечно</a:t>
            </a:r>
            <a:r>
              <a:rPr lang="uk-UA" sz="1800" i="1" dirty="0" smtClean="0"/>
              <a:t> талановита Марина </a:t>
            </a:r>
            <a:r>
              <a:rPr lang="uk-UA" sz="1800" i="1" dirty="0" err="1" smtClean="0"/>
              <a:t>Цвєтаєва</a:t>
            </a:r>
            <a:r>
              <a:rPr lang="uk-UA" sz="1800" i="1" dirty="0" smtClean="0"/>
              <a:t> може дати нам дійсну поезію інтимного життя і може, при тій легкості, з якою вона, як здається, пише вірші, розтратити усі свої дарування на непотрібні, хоча б і витончені дрібнички".</a:t>
            </a:r>
            <a:endParaRPr lang="uk-UA" sz="18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4" y="2780928"/>
            <a:ext cx="1470400" cy="2108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0876" y="3356992"/>
            <a:ext cx="1179974" cy="1415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5533431"/>
            <a:ext cx="1560524" cy="1324569"/>
          </a:xfrm>
          <a:prstGeom prst="rect">
            <a:avLst/>
          </a:prstGeom>
        </p:spPr>
      </p:pic>
      <p:pic>
        <p:nvPicPr>
          <p:cNvPr id="12" name="Рисунок 11" descr="9953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384376" cy="5347314"/>
          </a:xfrm>
          <a:prstGeom prst="rect">
            <a:avLst/>
          </a:prstGeom>
        </p:spPr>
      </p:pic>
      <p:pic>
        <p:nvPicPr>
          <p:cNvPr id="13" name="Рисунок 12" descr="11848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3892" y="1340768"/>
            <a:ext cx="3797326" cy="5373216"/>
          </a:xfrm>
          <a:prstGeom prst="rect">
            <a:avLst/>
          </a:prstGeom>
        </p:spPr>
      </p:pic>
      <p:pic>
        <p:nvPicPr>
          <p:cNvPr id="14" name="Рисунок 13" descr="1659432924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092" y="0"/>
            <a:ext cx="4165235" cy="5301208"/>
          </a:xfrm>
          <a:prstGeom prst="rect">
            <a:avLst/>
          </a:prstGeom>
        </p:spPr>
      </p:pic>
      <p:pic>
        <p:nvPicPr>
          <p:cNvPr id="15" name="Рисунок 14" descr="Без назван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70284" y="1222149"/>
            <a:ext cx="3468216" cy="5635851"/>
          </a:xfrm>
          <a:prstGeom prst="rect">
            <a:avLst/>
          </a:prstGeom>
        </p:spPr>
      </p:pic>
      <p:pic>
        <p:nvPicPr>
          <p:cNvPr id="16" name="Рисунок 15" descr="великие-поэты-мира-марина-цветаев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4825" y="0"/>
            <a:ext cx="4064000" cy="5718048"/>
          </a:xfrm>
          <a:prstGeom prst="rect">
            <a:avLst/>
          </a:prstGeom>
        </p:spPr>
      </p:pic>
      <p:pic>
        <p:nvPicPr>
          <p:cNvPr id="17" name="Рисунок 16" descr="9520077-030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33972" y="764704"/>
            <a:ext cx="8326661" cy="58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98468" y="908720"/>
            <a:ext cx="4977104" cy="6192688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 Характер у Марини </a:t>
            </a:r>
            <a:r>
              <a:rPr lang="uk-UA" dirty="0" err="1" smtClean="0"/>
              <a:t>Цвєтаєвої</a:t>
            </a:r>
            <a:r>
              <a:rPr lang="uk-UA" dirty="0" smtClean="0"/>
              <a:t> був важкий, нерівний, хитливий. Ілля Еренбург, що добре знав її в молодості, говорить: </a:t>
            </a:r>
          </a:p>
          <a:p>
            <a:pPr>
              <a:buNone/>
            </a:pPr>
            <a:r>
              <a:rPr lang="uk-UA" i="1" dirty="0" smtClean="0"/>
              <a:t>"Марина </a:t>
            </a:r>
            <a:r>
              <a:rPr lang="uk-UA" i="1" dirty="0" err="1" smtClean="0"/>
              <a:t>Цвєтаєва</a:t>
            </a:r>
            <a:r>
              <a:rPr lang="uk-UA" i="1" dirty="0" smtClean="0"/>
              <a:t> сполучала в собі старомодну чемність і бунтарство, пієтет перед гармонією і любов'ю до щиросердечної недорікуватості, граничну гордість і граничну простоту. Її життя було клубком прозрінь і помилок".</a:t>
            </a:r>
          </a:p>
          <a:p>
            <a:pPr>
              <a:buNone/>
            </a:pPr>
            <a:r>
              <a:rPr lang="uk-UA" dirty="0" smtClean="0"/>
              <a:t>Один раз </a:t>
            </a:r>
            <a:r>
              <a:rPr lang="uk-UA" dirty="0" err="1" smtClean="0"/>
              <a:t>Цвєтаєва</a:t>
            </a:r>
            <a:r>
              <a:rPr lang="uk-UA" dirty="0" smtClean="0"/>
              <a:t> випадково обмовилася по чисто літературному приводу: </a:t>
            </a:r>
          </a:p>
          <a:p>
            <a:pPr>
              <a:buNone/>
            </a:pPr>
            <a:r>
              <a:rPr lang="uk-UA" i="1" dirty="0" smtClean="0"/>
              <a:t>"Ця справа фахівців поезії. Моя ж спеціальність - Життя"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Жила вона складно і важко, не знала і не шукала спокою, ні благоденства, завжди була в повній невпорядкованості, щиро стверджувала, що "почуття власності" у неї "обмежується дітьми і зошитами". Життям Марини з дитинства і до кончини, правила уява.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33772" y="332656"/>
            <a:ext cx="4977104" cy="76328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 Марина була дуже життєстійкою людиною ("Мене вистачить ще на 150 мільйонів життів!").  Вона жадібно любила життя і, як покладено поету-романтику, пред'являла йому вимоги величезні, часто - непомірні.</a:t>
            </a:r>
            <a:br>
              <a:rPr lang="uk-UA" dirty="0" smtClean="0"/>
            </a:br>
            <a:r>
              <a:rPr lang="uk-UA" dirty="0" smtClean="0"/>
              <a:t>      </a:t>
            </a:r>
            <a:endParaRPr lang="uk-UA" dirty="0"/>
          </a:p>
        </p:txBody>
      </p:sp>
      <p:pic>
        <p:nvPicPr>
          <p:cNvPr id="7" name="Рисунок 6" descr="0_7f2a0_8e74e83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28" y="1772816"/>
            <a:ext cx="4824536" cy="4962525"/>
          </a:xfrm>
          <a:prstGeom prst="rect">
            <a:avLst/>
          </a:prstGeom>
        </p:spPr>
      </p:pic>
      <p:pic>
        <p:nvPicPr>
          <p:cNvPr id="8" name="Рисунок 7" descr="4f7e7e06938264dd6502bcf2b99eb2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4132" cy="3574132"/>
          </a:xfrm>
          <a:prstGeom prst="rect">
            <a:avLst/>
          </a:prstGeom>
        </p:spPr>
      </p:pic>
      <p:pic>
        <p:nvPicPr>
          <p:cNvPr id="9" name="Рисунок 8" descr="78475226_4514961_cvetaeva_v_plate_y_der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252" y="-171400"/>
            <a:ext cx="4751614" cy="6858000"/>
          </a:xfrm>
          <a:prstGeom prst="rect">
            <a:avLst/>
          </a:prstGeom>
        </p:spPr>
      </p:pic>
      <p:pic>
        <p:nvPicPr>
          <p:cNvPr id="10" name="Рисунок 9" descr="mar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00" y="-243408"/>
            <a:ext cx="3790157" cy="5380537"/>
          </a:xfrm>
          <a:prstGeom prst="rect">
            <a:avLst/>
          </a:prstGeom>
        </p:spPr>
      </p:pic>
      <p:pic>
        <p:nvPicPr>
          <p:cNvPr id="11" name="Рисунок 10" descr="Марина_Цветае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8305" y="-50268"/>
            <a:ext cx="4680520" cy="69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9756" y="260648"/>
            <a:ext cx="5112568" cy="5976664"/>
          </a:xfrm>
        </p:spPr>
        <p:txBody>
          <a:bodyPr rtlCol="0">
            <a:normAutofit fontScale="77500" lnSpcReduction="20000"/>
          </a:bodyPr>
          <a:lstStyle/>
          <a:p>
            <a:r>
              <a:rPr lang="uk-UA" dirty="0" smtClean="0"/>
              <a:t>  Слідом за "Вечірнім альбомом" з'явилося ще два віршованих збірники </a:t>
            </a:r>
            <a:r>
              <a:rPr lang="uk-UA" dirty="0" err="1" smtClean="0"/>
              <a:t>Цвєтаєвої</a:t>
            </a:r>
            <a:r>
              <a:rPr lang="uk-UA" dirty="0" smtClean="0"/>
              <a:t>: </a:t>
            </a:r>
          </a:p>
          <a:p>
            <a:r>
              <a:rPr lang="uk-UA" dirty="0" smtClean="0"/>
              <a:t>"Чарівний ліхтар" (1912р.) і "Із двох книг" (1913р.) - обоє під маркою видавництва "</a:t>
            </a:r>
            <a:r>
              <a:rPr lang="uk-UA" dirty="0" err="1" smtClean="0"/>
              <a:t>Оле-</a:t>
            </a:r>
            <a:r>
              <a:rPr lang="uk-UA" dirty="0" smtClean="0"/>
              <a:t> </a:t>
            </a:r>
            <a:r>
              <a:rPr lang="uk-UA" dirty="0" err="1" smtClean="0"/>
              <a:t>Лукойе</a:t>
            </a:r>
            <a:r>
              <a:rPr lang="uk-UA" dirty="0" smtClean="0"/>
              <a:t>", домашнього підприємства Сергія </a:t>
            </a:r>
            <a:r>
              <a:rPr lang="uk-UA" dirty="0" err="1" smtClean="0"/>
              <a:t>Ефрона</a:t>
            </a:r>
            <a:r>
              <a:rPr lang="uk-UA" dirty="0" smtClean="0"/>
              <a:t>, друга юності </a:t>
            </a:r>
            <a:r>
              <a:rPr lang="uk-UA" dirty="0" err="1" smtClean="0"/>
              <a:t>Цвєтаєвої</a:t>
            </a:r>
            <a:r>
              <a:rPr lang="uk-UA" dirty="0" smtClean="0"/>
              <a:t>, за який у 1912 році вона вийде заміж. У цей час </a:t>
            </a:r>
            <a:r>
              <a:rPr lang="uk-UA" dirty="0" err="1" smtClean="0"/>
              <a:t>Цвєтаєва</a:t>
            </a:r>
            <a:r>
              <a:rPr lang="uk-UA" dirty="0" smtClean="0"/>
              <a:t> - "чудова і переможна" - жила вже дуже напруженим щиросердечним життям.</a:t>
            </a:r>
            <a:br>
              <a:rPr lang="uk-UA" dirty="0" smtClean="0"/>
            </a:br>
            <a:r>
              <a:rPr lang="uk-UA" dirty="0" smtClean="0"/>
              <a:t>       Стійкий побут затишного будинку в одному зі </a:t>
            </a:r>
            <a:r>
              <a:rPr lang="uk-UA" dirty="0" err="1" smtClean="0"/>
              <a:t>старомосковських</a:t>
            </a:r>
            <a:r>
              <a:rPr lang="uk-UA" dirty="0" smtClean="0"/>
              <a:t> провулків, неквапливих буднів професорської родини - усе це було поверхнею, під якою вже заворушився "хаос" дійсної, не дитячої поезії.</a:t>
            </a:r>
            <a:br>
              <a:rPr lang="uk-UA" dirty="0" smtClean="0"/>
            </a:br>
            <a:r>
              <a:rPr lang="uk-UA" dirty="0" smtClean="0"/>
              <a:t>       У того часу </a:t>
            </a:r>
            <a:r>
              <a:rPr lang="uk-UA" dirty="0" err="1" smtClean="0"/>
              <a:t>Цвєтаєва</a:t>
            </a:r>
            <a:r>
              <a:rPr lang="uk-UA" dirty="0" smtClean="0"/>
              <a:t> вже добре знала собі ціну як поету (вже в 1914р. вона записує у своєму щоденнику: "У своїх віршах я упевнена непохитно!"), але рівно нічого не робила для того, щоб налагодити і забезпечити свою людську і літературну долю.</a:t>
            </a:r>
            <a:br>
              <a:rPr lang="uk-UA" dirty="0" smtClean="0"/>
            </a:br>
            <a:r>
              <a:rPr lang="uk-UA" dirty="0" smtClean="0"/>
              <a:t>       Життєлюбство Марини втілювалося насамперед у любові до Росії і до російської мови. Марина дуже сильно любила місто, у якому народилася, Москві вона присвятила багато віршів</a:t>
            </a:r>
            <a:endParaRPr lang="ru-RU" dirty="0" smtClean="0"/>
          </a:p>
        </p:txBody>
      </p:sp>
      <p:pic>
        <p:nvPicPr>
          <p:cNvPr id="8" name="Рисунок 7" descr="a51721a024fb909650e909fe1fch--sumki-aksessuary-klatch-kniga-mar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364" y="1196752"/>
            <a:ext cx="6227512" cy="4149080"/>
          </a:xfrm>
          <a:prstGeom prst="rect">
            <a:avLst/>
          </a:prstGeom>
        </p:spPr>
      </p:pic>
      <p:pic>
        <p:nvPicPr>
          <p:cNvPr id="10" name="Содержимое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316" y="1162124"/>
            <a:ext cx="6958509" cy="5695876"/>
          </a:xfrm>
          <a:prstGeom prst="rect">
            <a:avLst/>
          </a:prstGeom>
        </p:spPr>
      </p:pic>
      <p:pic>
        <p:nvPicPr>
          <p:cNvPr id="14" name="Содержимое 13" descr="04lablacl128716847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837038" cy="6093296"/>
          </a:xfrm>
        </p:spPr>
      </p:pic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1274663" cy="1397000"/>
          </a:xfrm>
        </p:spPr>
        <p:txBody>
          <a:bodyPr rtlCol="0">
            <a:normAutofit/>
          </a:bodyPr>
          <a:lstStyle/>
          <a:p>
            <a:pPr rtl="0"/>
            <a:r>
              <a:rPr lang="uk-UA" sz="4000" b="1" dirty="0" smtClean="0"/>
              <a:t>Поети </a:t>
            </a:r>
            <a:r>
              <a:rPr lang="uk-UA" sz="4000" b="1" dirty="0" err="1" smtClean="0"/>
              <a:t>“срібної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доби”</a:t>
            </a:r>
            <a:r>
              <a:rPr lang="uk-UA" sz="4000" b="1" dirty="0" smtClean="0"/>
              <a:t> у поезії М.</a:t>
            </a:r>
            <a:r>
              <a:rPr lang="uk-UA" sz="4000" b="1" dirty="0" err="1" smtClean="0"/>
              <a:t>Цвєтаєвої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748" y="220486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Багато зі своїх віршів </a:t>
            </a:r>
            <a:r>
              <a:rPr lang="uk-UA" dirty="0" err="1" smtClean="0"/>
              <a:t>Цвєтаєва</a:t>
            </a:r>
            <a:r>
              <a:rPr lang="uk-UA" dirty="0" smtClean="0"/>
              <a:t> присвячує поетам сучасникам: Ахматовій, Блоку, Маяковському, </a:t>
            </a:r>
            <a:r>
              <a:rPr lang="uk-UA" dirty="0" err="1" smtClean="0"/>
              <a:t>Ефрону</a:t>
            </a:r>
            <a:r>
              <a:rPr lang="uk-UA" dirty="0" smtClean="0"/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4180344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...В </a:t>
            </a:r>
            <a:r>
              <a:rPr lang="uk-UA" i="1" dirty="0" err="1" smtClean="0"/>
              <a:t>певучем</a:t>
            </a:r>
            <a:r>
              <a:rPr lang="uk-UA" i="1" dirty="0" smtClean="0"/>
              <a:t> г</a:t>
            </a:r>
            <a:r>
              <a:rPr lang="en-US" i="1" dirty="0" smtClean="0"/>
              <a:t>p</a:t>
            </a:r>
            <a:r>
              <a:rPr lang="uk-UA" i="1" dirty="0" err="1" smtClean="0"/>
              <a:t>аде</a:t>
            </a:r>
            <a:r>
              <a:rPr lang="uk-UA" i="1" dirty="0" smtClean="0"/>
              <a:t> </a:t>
            </a:r>
            <a:r>
              <a:rPr lang="uk-UA" i="1" dirty="0" err="1" smtClean="0"/>
              <a:t>моем</a:t>
            </a:r>
            <a:r>
              <a:rPr lang="uk-UA" i="1" dirty="0" smtClean="0"/>
              <a:t> купола </a:t>
            </a:r>
            <a:r>
              <a:rPr lang="uk-UA" i="1" dirty="0" err="1" smtClean="0"/>
              <a:t>го</a:t>
            </a:r>
            <a:r>
              <a:rPr lang="en-US" i="1" dirty="0" smtClean="0"/>
              <a:t>p</a:t>
            </a:r>
            <a:r>
              <a:rPr lang="uk-UA" i="1" dirty="0" err="1" smtClean="0"/>
              <a:t>ят</a:t>
            </a:r>
            <a:r>
              <a:rPr lang="uk-UA" i="1" dirty="0" smtClean="0"/>
              <a:t>,</a:t>
            </a:r>
            <a:br>
              <a:rPr lang="uk-UA" i="1" dirty="0" smtClean="0"/>
            </a:br>
            <a:r>
              <a:rPr lang="uk-UA" i="1" dirty="0" smtClean="0"/>
              <a:t>И Спаса </a:t>
            </a:r>
            <a:r>
              <a:rPr lang="uk-UA" i="1" dirty="0" err="1" smtClean="0"/>
              <a:t>светлого</a:t>
            </a:r>
            <a:r>
              <a:rPr lang="uk-UA" i="1" dirty="0" smtClean="0"/>
              <a:t> </a:t>
            </a:r>
            <a:r>
              <a:rPr lang="uk-UA" i="1" dirty="0" err="1" smtClean="0"/>
              <a:t>славит</a:t>
            </a:r>
            <a:r>
              <a:rPr lang="uk-UA" i="1" dirty="0" smtClean="0"/>
              <a:t> </a:t>
            </a:r>
            <a:r>
              <a:rPr lang="uk-UA" i="1" dirty="0" err="1" smtClean="0"/>
              <a:t>слепец</a:t>
            </a:r>
            <a:r>
              <a:rPr lang="uk-UA" i="1" dirty="0" smtClean="0"/>
              <a:t> б</a:t>
            </a:r>
            <a:r>
              <a:rPr lang="en-US" i="1" dirty="0" smtClean="0"/>
              <a:t>p</a:t>
            </a:r>
            <a:r>
              <a:rPr lang="uk-UA" i="1" dirty="0" err="1" smtClean="0"/>
              <a:t>одячий</a:t>
            </a:r>
            <a:r>
              <a:rPr lang="uk-UA" i="1" dirty="0" smtClean="0"/>
              <a:t>...</a:t>
            </a:r>
            <a:br>
              <a:rPr lang="uk-UA" i="1" dirty="0" smtClean="0"/>
            </a:br>
            <a:r>
              <a:rPr lang="uk-UA" i="1" dirty="0" smtClean="0"/>
              <a:t>- И я </a:t>
            </a:r>
            <a:r>
              <a:rPr lang="uk-UA" i="1" dirty="0" err="1" smtClean="0"/>
              <a:t>да</a:t>
            </a:r>
            <a:r>
              <a:rPr lang="en-US" i="1" dirty="0" smtClean="0"/>
              <a:t>p</a:t>
            </a:r>
            <a:r>
              <a:rPr lang="uk-UA" i="1" dirty="0" smtClean="0"/>
              <a:t>ю тебе </a:t>
            </a:r>
            <a:r>
              <a:rPr lang="uk-UA" i="1" dirty="0" err="1" smtClean="0"/>
              <a:t>свой</a:t>
            </a:r>
            <a:r>
              <a:rPr lang="uk-UA" i="1" dirty="0" smtClean="0"/>
              <a:t> </a:t>
            </a:r>
            <a:r>
              <a:rPr lang="uk-UA" i="1" dirty="0" err="1" smtClean="0"/>
              <a:t>колокольный</a:t>
            </a:r>
            <a:r>
              <a:rPr lang="uk-UA" i="1" dirty="0" smtClean="0"/>
              <a:t> г</a:t>
            </a:r>
            <a:r>
              <a:rPr lang="en-US" i="1" dirty="0" smtClean="0"/>
              <a:t>p</a:t>
            </a:r>
            <a:r>
              <a:rPr lang="uk-UA" i="1" dirty="0" err="1" smtClean="0"/>
              <a:t>ад</a:t>
            </a:r>
            <a:r>
              <a:rPr lang="uk-UA" i="1" dirty="0" smtClean="0"/>
              <a:t>, Ахматова! - и се</a:t>
            </a:r>
            <a:r>
              <a:rPr lang="en-US" i="1" dirty="0" smtClean="0"/>
              <a:t>p</a:t>
            </a:r>
            <a:r>
              <a:rPr lang="uk-UA" i="1" dirty="0" err="1" smtClean="0"/>
              <a:t>дце</a:t>
            </a:r>
            <a:r>
              <a:rPr lang="uk-UA" i="1" dirty="0" smtClean="0"/>
              <a:t> </a:t>
            </a:r>
            <a:r>
              <a:rPr lang="uk-UA" i="1" dirty="0" err="1" smtClean="0"/>
              <a:t>свое</a:t>
            </a:r>
            <a:r>
              <a:rPr lang="uk-UA" i="1" dirty="0" smtClean="0"/>
              <a:t> в п</a:t>
            </a:r>
            <a:r>
              <a:rPr lang="en-US" i="1" dirty="0" smtClean="0"/>
              <a:t>p</a:t>
            </a:r>
            <a:r>
              <a:rPr lang="uk-UA" i="1" dirty="0" err="1" smtClean="0"/>
              <a:t>идачу</a:t>
            </a:r>
            <a:r>
              <a:rPr lang="uk-UA" i="1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    </a:t>
            </a:r>
            <a:endParaRPr lang="uk-UA" dirty="0"/>
          </a:p>
        </p:txBody>
      </p:sp>
      <p:pic>
        <p:nvPicPr>
          <p:cNvPr id="6" name="Рисунок 5" descr="06lababuu1291143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88" y="188640"/>
            <a:ext cx="4222204" cy="6391056"/>
          </a:xfrm>
          <a:prstGeom prst="rect">
            <a:avLst/>
          </a:prstGeom>
        </p:spPr>
      </p:pic>
      <p:pic>
        <p:nvPicPr>
          <p:cNvPr id="7" name="Рисунок 6" descr="07lablacl1287168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825" y="0"/>
            <a:ext cx="7620000" cy="5934075"/>
          </a:xfrm>
          <a:prstGeom prst="rect">
            <a:avLst/>
          </a:prstGeom>
        </p:spPr>
      </p:pic>
      <p:pic>
        <p:nvPicPr>
          <p:cNvPr id="8" name="Рисунок 7" descr="02lab3qpd1271163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972" y="404664"/>
            <a:ext cx="762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6300" y="2420888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Блок у житті </a:t>
            </a:r>
            <a:r>
              <a:rPr lang="uk-UA" dirty="0" err="1" smtClean="0"/>
              <a:t>Цвєтаєвої</a:t>
            </a:r>
            <a:r>
              <a:rPr lang="uk-UA" dirty="0" smtClean="0"/>
              <a:t> був єдиним поетом, якого вона шанувала не як побратима по "стародавньому ремеслу", а як божество від поезії, і якому, як божеству, поклонялася. Всіх інших, вона відчувала соратниками своїми, вірніше - себе відчувала побратимом і соратником їхній.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756" y="404664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Творчість лише одного Блоку сприйняла </a:t>
            </a:r>
            <a:r>
              <a:rPr lang="uk-UA" dirty="0" err="1" smtClean="0"/>
              <a:t>Цвєтаєва</a:t>
            </a:r>
            <a:r>
              <a:rPr lang="uk-UA" dirty="0" smtClean="0"/>
              <a:t>, як висоту піднебесну (вірші присвячені Блоку 1916 і 1920-1921 роки.)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804" y="3811012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Зве</a:t>
            </a:r>
            <a:r>
              <a:rPr lang="en-US" i="1" dirty="0" smtClean="0"/>
              <a:t>p</a:t>
            </a:r>
            <a:r>
              <a:rPr lang="uk-UA" i="1" dirty="0" smtClean="0"/>
              <a:t>ю -  </a:t>
            </a:r>
            <a:r>
              <a:rPr lang="uk-UA" i="1" dirty="0" err="1" smtClean="0"/>
              <a:t>бе</a:t>
            </a:r>
            <a:r>
              <a:rPr lang="en-US" i="1" dirty="0" smtClean="0"/>
              <a:t>p</a:t>
            </a:r>
            <a:r>
              <a:rPr lang="uk-UA" i="1" dirty="0" err="1" smtClean="0"/>
              <a:t>лога</a:t>
            </a:r>
            <a:r>
              <a:rPr lang="uk-UA" i="1" dirty="0" smtClean="0"/>
              <a:t>,</a:t>
            </a:r>
            <a:br>
              <a:rPr lang="uk-UA" i="1" dirty="0" smtClean="0"/>
            </a:br>
            <a:r>
              <a:rPr lang="uk-UA" i="1" dirty="0" err="1" smtClean="0"/>
              <a:t>Ст</a:t>
            </a:r>
            <a:r>
              <a:rPr lang="en-US" i="1" dirty="0" smtClean="0"/>
              <a:t>p</a:t>
            </a:r>
            <a:r>
              <a:rPr lang="uk-UA" i="1" dirty="0" err="1" smtClean="0"/>
              <a:t>аннику</a:t>
            </a:r>
            <a:r>
              <a:rPr lang="uk-UA" i="1" dirty="0" smtClean="0"/>
              <a:t> - до</a:t>
            </a:r>
            <a:r>
              <a:rPr lang="en-US" i="1" dirty="0" smtClean="0"/>
              <a:t>p</a:t>
            </a:r>
            <a:r>
              <a:rPr lang="uk-UA" i="1" dirty="0" err="1" smtClean="0"/>
              <a:t>ога</a:t>
            </a:r>
            <a:r>
              <a:rPr lang="uk-UA" i="1" dirty="0" smtClean="0"/>
              <a:t>,</a:t>
            </a:r>
            <a:br>
              <a:rPr lang="uk-UA" i="1" dirty="0" smtClean="0"/>
            </a:br>
            <a:r>
              <a:rPr lang="uk-UA" i="1" dirty="0" err="1" smtClean="0"/>
              <a:t>Ме</a:t>
            </a:r>
            <a:r>
              <a:rPr lang="en-US" i="1" dirty="0" smtClean="0"/>
              <a:t>p</a:t>
            </a:r>
            <a:r>
              <a:rPr lang="uk-UA" i="1" dirty="0" err="1" smtClean="0"/>
              <a:t>твому</a:t>
            </a:r>
            <a:r>
              <a:rPr lang="uk-UA" i="1" dirty="0" smtClean="0"/>
              <a:t> -   д</a:t>
            </a:r>
            <a:r>
              <a:rPr lang="en-US" i="1" dirty="0" smtClean="0"/>
              <a:t>p</a:t>
            </a:r>
            <a:r>
              <a:rPr lang="uk-UA" i="1" dirty="0" err="1" smtClean="0"/>
              <a:t>оги</a:t>
            </a:r>
            <a:r>
              <a:rPr lang="uk-UA" i="1" dirty="0" smtClean="0"/>
              <a:t>.</a:t>
            </a:r>
            <a:br>
              <a:rPr lang="uk-UA" i="1" dirty="0" smtClean="0"/>
            </a:br>
            <a:r>
              <a:rPr lang="uk-UA" i="1" dirty="0" err="1" smtClean="0"/>
              <a:t>Каждому</a:t>
            </a:r>
            <a:r>
              <a:rPr lang="uk-UA" i="1" dirty="0" smtClean="0"/>
              <a:t> </a:t>
            </a:r>
            <a:r>
              <a:rPr lang="uk-UA" i="1" dirty="0" err="1" smtClean="0"/>
              <a:t>свое</a:t>
            </a:r>
            <a:r>
              <a:rPr lang="uk-UA" i="1" dirty="0" smtClean="0"/>
              <a:t>.</a:t>
            </a:r>
            <a:br>
              <a:rPr lang="uk-UA" i="1" dirty="0" smtClean="0"/>
            </a:br>
            <a:r>
              <a:rPr lang="uk-UA" i="1" dirty="0" err="1" smtClean="0"/>
              <a:t>Женщине</a:t>
            </a:r>
            <a:r>
              <a:rPr lang="uk-UA" i="1" dirty="0" smtClean="0"/>
              <a:t> - лукавить,</a:t>
            </a:r>
            <a:br>
              <a:rPr lang="uk-UA" i="1" dirty="0" smtClean="0"/>
            </a:br>
            <a:r>
              <a:rPr lang="uk-UA" i="1" dirty="0" err="1" smtClean="0"/>
              <a:t>Ца</a:t>
            </a:r>
            <a:r>
              <a:rPr lang="en-US" i="1" dirty="0" smtClean="0"/>
              <a:t>p</a:t>
            </a:r>
            <a:r>
              <a:rPr lang="uk-UA" i="1" dirty="0" smtClean="0"/>
              <a:t>ю - п</a:t>
            </a:r>
            <a:r>
              <a:rPr lang="en-US" i="1" dirty="0" smtClean="0"/>
              <a:t>p</a:t>
            </a:r>
            <a:r>
              <a:rPr lang="uk-UA" i="1" dirty="0" err="1" smtClean="0"/>
              <a:t>авить</a:t>
            </a:r>
            <a:r>
              <a:rPr lang="uk-UA" i="1" dirty="0" smtClean="0"/>
              <a:t>,</a:t>
            </a:r>
            <a:br>
              <a:rPr lang="uk-UA" i="1" dirty="0" smtClean="0"/>
            </a:br>
            <a:r>
              <a:rPr lang="uk-UA" i="1" dirty="0" smtClean="0"/>
              <a:t>Мне  славить</a:t>
            </a:r>
            <a:br>
              <a:rPr lang="uk-UA" i="1" dirty="0" smtClean="0"/>
            </a:br>
            <a:r>
              <a:rPr lang="uk-UA" i="1" dirty="0" err="1" smtClean="0"/>
              <a:t>Имя</a:t>
            </a:r>
            <a:r>
              <a:rPr lang="uk-UA" i="1" dirty="0" smtClean="0"/>
              <a:t> </a:t>
            </a:r>
            <a:r>
              <a:rPr lang="uk-UA" i="1" dirty="0" err="1" smtClean="0"/>
              <a:t>твое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5" name="Рисунок 4" descr="95683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868" y="0"/>
            <a:ext cx="5120465" cy="6858000"/>
          </a:xfrm>
          <a:prstGeom prst="rect">
            <a:avLst/>
          </a:prstGeom>
        </p:spPr>
      </p:pic>
      <p:pic>
        <p:nvPicPr>
          <p:cNvPr id="7" name="Рисунок 6" descr="ma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436" y="0"/>
            <a:ext cx="4870277" cy="69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980728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Першим коханням був Сергій </a:t>
            </a:r>
            <a:r>
              <a:rPr lang="uk-UA" dirty="0" err="1" smtClean="0"/>
              <a:t>Ефрон</a:t>
            </a:r>
            <a:r>
              <a:rPr lang="uk-UA" dirty="0" smtClean="0"/>
              <a:t>, з яким вона познайомилася в свої юні 18 років в </a:t>
            </a:r>
            <a:r>
              <a:rPr lang="uk-UA" dirty="0" err="1" smtClean="0"/>
              <a:t>Коктебелі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Кохання і його вплив на творчість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764" y="908720"/>
            <a:ext cx="6092825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i="1" dirty="0" smtClean="0"/>
              <a:t>«</a:t>
            </a:r>
            <a:r>
              <a:rPr lang="ru-RU" sz="2000" i="1" dirty="0" smtClean="0"/>
              <a:t>Я Вас люблю. - Как грозовая туча</a:t>
            </a:r>
            <a:br>
              <a:rPr lang="ru-RU" sz="2000" i="1" dirty="0" smtClean="0"/>
            </a:br>
            <a:r>
              <a:rPr lang="ru-RU" sz="2000" i="1" dirty="0" smtClean="0"/>
              <a:t>Над Вами - грех -</a:t>
            </a:r>
            <a:br>
              <a:rPr lang="ru-RU" sz="2000" i="1" dirty="0" smtClean="0"/>
            </a:br>
            <a:r>
              <a:rPr lang="ru-RU" sz="2000" i="1" dirty="0" smtClean="0"/>
              <a:t>За то, что Вы язвительны и жгучи</a:t>
            </a:r>
            <a:br>
              <a:rPr lang="ru-RU" sz="2000" i="1" dirty="0" smtClean="0"/>
            </a:br>
            <a:r>
              <a:rPr lang="ru-RU" sz="2000" i="1" dirty="0" smtClean="0"/>
              <a:t>И лучше всех,</a:t>
            </a:r>
            <a:endParaRPr lang="uk-UA" sz="2000" dirty="0"/>
          </a:p>
        </p:txBody>
      </p:sp>
      <p:pic>
        <p:nvPicPr>
          <p:cNvPr id="10" name="Рисунок 9" descr="tsvetaeva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6400800" cy="4325112"/>
          </a:xfrm>
          <a:prstGeom prst="rect">
            <a:avLst/>
          </a:prstGeom>
        </p:spPr>
      </p:pic>
      <p:pic>
        <p:nvPicPr>
          <p:cNvPr id="11" name="Рисунок 10" descr="40900214_Marina_i_Anasta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548" y="188640"/>
            <a:ext cx="4680520" cy="6569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1764" y="2636912"/>
            <a:ext cx="6092825" cy="378565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dirty="0" smtClean="0"/>
              <a:t>Через кілька років Марина закохалася. Про цю любов не говорили, але про неї знали всі, і знаєте чому? Тому що коханою </a:t>
            </a:r>
            <a:r>
              <a:rPr lang="uk-UA" dirty="0" err="1" smtClean="0"/>
              <a:t>Цвєтаєвої</a:t>
            </a:r>
            <a:r>
              <a:rPr lang="uk-UA" dirty="0" smtClean="0"/>
              <a:t> була поетеса Софія </a:t>
            </a:r>
            <a:r>
              <a:rPr lang="uk-UA" dirty="0" err="1" smtClean="0"/>
              <a:t>Парнок</a:t>
            </a:r>
            <a:r>
              <a:rPr lang="uk-UA" dirty="0" smtClean="0"/>
              <a:t>. Два роки зв'язку цих шалено талановитих жінок були прекрасні і трагічні одночасно. Саме </a:t>
            </a:r>
            <a:r>
              <a:rPr lang="uk-UA" dirty="0" err="1" smtClean="0"/>
              <a:t>Парнок</a:t>
            </a:r>
            <a:r>
              <a:rPr lang="uk-UA" dirty="0" smtClean="0"/>
              <a:t> </a:t>
            </a:r>
            <a:r>
              <a:rPr lang="uk-UA" dirty="0" err="1" smtClean="0"/>
              <a:t>Цвєтаєва</a:t>
            </a:r>
            <a:r>
              <a:rPr lang="uk-UA" dirty="0" smtClean="0"/>
              <a:t> присвятила цикл віршів «Подруга»: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804" y="2996952"/>
            <a:ext cx="6092825" cy="2677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dirty="0" smtClean="0"/>
              <a:t>Через деякий час </a:t>
            </a:r>
            <a:r>
              <a:rPr lang="uk-UA" dirty="0" err="1" smtClean="0"/>
              <a:t>Цвєтаєва</a:t>
            </a:r>
            <a:r>
              <a:rPr lang="uk-UA" dirty="0" smtClean="0"/>
              <a:t> визнала ці відносини «першої катастрофою в своєму житті». Все закінчилося зрадою </a:t>
            </a:r>
            <a:r>
              <a:rPr lang="uk-UA" dirty="0" err="1" smtClean="0"/>
              <a:t>Парнок</a:t>
            </a:r>
            <a:r>
              <a:rPr lang="uk-UA" dirty="0" smtClean="0"/>
              <a:t>, і навіть після її смерті Марина була не зворушена, принаймні так вона зреагувала на звістку про смерть колишньої коханої.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1505</Words>
  <Application>Microsoft Office PowerPoint</Application>
  <PresentationFormat>Произвольный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tf02787940</vt:lpstr>
      <vt:lpstr>Творчість і життєвий    шлях   Марини Цвєтаєвої</vt:lpstr>
      <vt:lpstr>Слайд 2</vt:lpstr>
      <vt:lpstr>           Дитинство та юність </vt:lpstr>
      <vt:lpstr>      Початок творчої діяльності</vt:lpstr>
      <vt:lpstr>Слайд 5</vt:lpstr>
      <vt:lpstr>Слайд 6</vt:lpstr>
      <vt:lpstr>Поети “срібної доби” у поезії М.Цвєтаєвої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12 декабря 1923</vt:lpstr>
      <vt:lpstr>Слайд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2017-02-05T08:09:24Z</dcterms:created>
  <dcterms:modified xsi:type="dcterms:W3CDTF">2017-02-05T18:48:14Z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