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4" r:id="rId4"/>
    <p:sldId id="286" r:id="rId5"/>
    <p:sldId id="287" r:id="rId6"/>
    <p:sldId id="270" r:id="rId7"/>
    <p:sldId id="275" r:id="rId8"/>
    <p:sldId id="288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4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88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887FE-B856-4636-A4B9-B0104ECB03F4}" type="datetimeFigureOut">
              <a:rPr lang="en-PH" smtClean="0"/>
              <a:pPr/>
              <a:t>2/18/2015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C066-B015-490A-90BA-955B59CED3E7}" type="slidenum">
              <a:rPr lang="en-PH" smtClean="0"/>
              <a:pPr/>
              <a:t>‹№›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15362" name="Picture 2" descr="C:\Users\magsino\Desktop\La Salle Files\P2A Second Sem\RelEd 22\template\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agsino\Desktop\La Salle Files\P2A Second Sem\RelEd 22\template\Parch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3733800" cy="5410200"/>
          </a:xfrm>
        </p:spPr>
        <p:txBody>
          <a:bodyPr wrap="square">
            <a:no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Capital punishment or the death penalty is a legal process whereby a person is put to death by the state as a punishment for a crime.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Death penalty was established </a:t>
            </a:r>
            <a:r>
              <a:rPr lang="en-US" sz="1800" dirty="0">
                <a:latin typeface="Andalus" pitchFamily="18" charset="-78"/>
                <a:cs typeface="Andalus" pitchFamily="18" charset="-78"/>
              </a:rPr>
              <a:t>under the rule of King 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Hammurabi </a:t>
            </a:r>
            <a:r>
              <a:rPr lang="en-US" sz="1800" dirty="0">
                <a:latin typeface="Andalus" pitchFamily="18" charset="-78"/>
                <a:cs typeface="Andalus" pitchFamily="18" charset="-78"/>
              </a:rPr>
              <a:t>of Babylon in the eighteenth century B.C. </a:t>
            </a:r>
            <a:endParaRPr lang="en-US" sz="1800" dirty="0" smtClean="0">
              <a:latin typeface="Andalus" pitchFamily="18" charset="-78"/>
              <a:cs typeface="Andalus" pitchFamily="18" charset="-78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It was very popular </a:t>
            </a:r>
            <a:r>
              <a:rPr lang="en-US" sz="1800" dirty="0">
                <a:latin typeface="Andalus" pitchFamily="18" charset="-78"/>
                <a:cs typeface="Andalus" pitchFamily="18" charset="-78"/>
              </a:rPr>
              <a:t>in the reigns of fourteenth and seventh century where capital punishment was the only punishment awarded to all kind of crimes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fontAlgn="base"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The list of commonly referred names for the “Death Penalty”:</a:t>
            </a:r>
          </a:p>
          <a:p>
            <a:pPr fontAlgn="base"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Capital Punishment</a:t>
            </a:r>
          </a:p>
          <a:p>
            <a:pPr fontAlgn="base"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Death Sentence</a:t>
            </a:r>
          </a:p>
          <a:p>
            <a:pPr fontAlgn="base"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1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- 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Execution</a:t>
            </a:r>
          </a:p>
          <a:p>
            <a:pPr fontAlgn="base">
              <a:buNone/>
            </a:pP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en-US" sz="1800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1800" dirty="0" smtClean="0">
                <a:latin typeface="Andalus" pitchFamily="18" charset="-78"/>
                <a:cs typeface="Andalus" pitchFamily="18" charset="-78"/>
              </a:rPr>
              <a:t> Judicial Murder</a:t>
            </a:r>
          </a:p>
          <a:p>
            <a:pPr>
              <a:buFont typeface="Wingdings" pitchFamily="2" charset="2"/>
              <a:buChar char="v"/>
            </a:pPr>
            <a:endParaRPr lang="en-PH" sz="1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 descr="C:\Users\magsino\Desktop\La Salle Files\P2A Second Sem\RelEd 22\template\baby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609600"/>
            <a:ext cx="442722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gsino\Desktop\La Salle Files\P2A Second Sem\RelEd 22\template\Parch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219200" y="685800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  <a:latin typeface="Segoe Script" pitchFamily="34" charset="0"/>
              </a:rPr>
              <a:t> Forms of Capital Punishment</a:t>
            </a:r>
            <a:endParaRPr lang="en-US" sz="3200" b="1" dirty="0">
              <a:solidFill>
                <a:srgbClr val="000000"/>
              </a:solidFill>
              <a:latin typeface="Segoe Script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038600" y="1447800"/>
            <a:ext cx="4953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Beheading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(Saudi Arabia)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Lethal injection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(USA, China, the Philippines, Singapore, Thailand)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Gas Chamber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(USA)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Electrocution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(USA)</a:t>
            </a:r>
            <a:endParaRPr lang="en-US" sz="2000" b="1" dirty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Guillotine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(France, Germany, Italy, Switzerland)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 Hanging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(USA, Egypt, Japan, South Korea, North Korea, Afghanistan, Pakistan, Iran)</a:t>
            </a:r>
            <a:endParaRPr lang="en-US" sz="2000" b="1" dirty="0" smtClean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Firing squad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(USA, Belarus, Russia, China)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b="1" dirty="0" smtClean="0">
                <a:latin typeface="Andalus" pitchFamily="18" charset="-78"/>
                <a:cs typeface="Andalus" pitchFamily="18" charset="-78"/>
              </a:rPr>
              <a:t>Stoning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(Saudi Arabia</a:t>
            </a:r>
            <a:r>
              <a:rPr lang="ru-RU" sz="2000" dirty="0" smtClean="0">
                <a:cs typeface="Andalus" pitchFamily="18" charset="-78"/>
              </a:rPr>
              <a:t>, 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Pakistan, Sudan, Nigeria)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en-US" sz="2000" dirty="0" smtClean="0">
              <a:latin typeface="Andalus" pitchFamily="18" charset="-78"/>
              <a:cs typeface="Andalus" pitchFamily="18" charset="-78"/>
            </a:endParaRPr>
          </a:p>
          <a:p>
            <a:pPr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endParaRPr lang="en-US" sz="20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98" y="1600200"/>
            <a:ext cx="3592902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" y="0"/>
            <a:ext cx="9135433" cy="6858000"/>
          </a:xfrm>
          <a:prstGeom prst="rect">
            <a:avLst/>
          </a:prstGeom>
        </p:spPr>
      </p:pic>
      <p:pic>
        <p:nvPicPr>
          <p:cNvPr id="3" name="Picture 2" descr="worlddeath-penalty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82000" cy="487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кутник 3"/>
          <p:cNvSpPr/>
          <p:nvPr/>
        </p:nvSpPr>
        <p:spPr>
          <a:xfrm>
            <a:off x="1219200" y="53340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smtClean="0">
                <a:latin typeface="Calisto MT" pitchFamily="18" charset="0"/>
              </a:rPr>
              <a:t>139 Countries around the world have abolished the death penalty.</a:t>
            </a:r>
            <a:endParaRPr lang="en-US" sz="3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7" y="0"/>
            <a:ext cx="9135433" cy="6858000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524000" y="685800"/>
            <a:ext cx="64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Segoe Script" pitchFamily="34" charset="0"/>
              </a:rPr>
              <a:t>The main aims of capital punishment</a:t>
            </a:r>
            <a:endParaRPr lang="uk-UA" sz="4000" b="1" dirty="0">
              <a:latin typeface="Segoe Script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486400" y="213360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Andalus" pitchFamily="18" charset="-78"/>
                <a:cs typeface="Andalus" pitchFamily="18" charset="-78"/>
              </a:rPr>
              <a:t>Deterrence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5486400" y="5181600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Andalus" pitchFamily="18" charset="-78"/>
                <a:cs typeface="Andalus" pitchFamily="18" charset="-78"/>
              </a:rPr>
              <a:t>Vindication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5486400" y="281940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Andalus" pitchFamily="18" charset="-78"/>
                <a:cs typeface="Andalus" pitchFamily="18" charset="-78"/>
              </a:rPr>
              <a:t>Reparation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562600" y="4419600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Andalus" pitchFamily="18" charset="-78"/>
                <a:cs typeface="Andalus" pitchFamily="18" charset="-78"/>
              </a:rPr>
              <a:t>Protection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486400" y="3581400"/>
            <a:ext cx="1838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latin typeface="Andalus" pitchFamily="18" charset="-78"/>
                <a:cs typeface="Andalus" pitchFamily="18" charset="-78"/>
              </a:rPr>
              <a:t>Retribution</a:t>
            </a:r>
            <a:endParaRPr lang="en-GB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" name="Рисунок 9" descr="law-deg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133600"/>
            <a:ext cx="4363543" cy="3719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Стрілка вправо 10"/>
          <p:cNvSpPr/>
          <p:nvPr/>
        </p:nvSpPr>
        <p:spPr>
          <a:xfrm>
            <a:off x="4953000" y="22860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2" name="Стрілка вправо 11"/>
          <p:cNvSpPr/>
          <p:nvPr/>
        </p:nvSpPr>
        <p:spPr>
          <a:xfrm>
            <a:off x="4953000" y="29718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ілка вправо 12"/>
          <p:cNvSpPr/>
          <p:nvPr/>
        </p:nvSpPr>
        <p:spPr>
          <a:xfrm>
            <a:off x="4953000" y="37338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ілка вправо 13"/>
          <p:cNvSpPr/>
          <p:nvPr/>
        </p:nvSpPr>
        <p:spPr>
          <a:xfrm>
            <a:off x="4953000" y="45720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ілка вправо 14"/>
          <p:cNvSpPr/>
          <p:nvPr/>
        </p:nvSpPr>
        <p:spPr>
          <a:xfrm>
            <a:off x="4953000" y="5334000"/>
            <a:ext cx="381000" cy="228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gsino\Desktop\La Salle Files\P2A Second Sem\RelEd 22\template\Parchm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Segoe Script" pitchFamily="34" charset="0"/>
              </a:rPr>
              <a:t>Arguments For Capital Punishment</a:t>
            </a:r>
            <a:endParaRPr lang="en-PH" b="1" dirty="0">
              <a:latin typeface="Segoe Scrip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213360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Society must protect innocent people.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Justice must be seen to be done.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“Life” prisoners are often released early and may reoffend.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7244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The death penalty is the only deterrent some people understand.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 Some criminals might prefer execution to a life in prison.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gsino\Desktop\La Salle Files\P2A Second Sem\RelEd 22\template\Parch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Segoe Script" pitchFamily="34" charset="0"/>
              </a:rPr>
              <a:t>Arguments Against the Use of Capital Punishment.</a:t>
            </a:r>
            <a:endParaRPr lang="en-PH" sz="3600" b="1" dirty="0">
              <a:latin typeface="Segoe Script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2672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People may be wrongly accused and executed.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The death penalty does not appear to work, the USA has a higher rate of violent crime than the UK.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The cost of keeping someone on death row is far higher than the cost of keeping them as a life prisoner.</a:t>
            </a:r>
            <a:endParaRPr lang="en-GB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953000" y="2209800"/>
            <a:ext cx="3810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Some criminals might be seen as martyrs.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A civilised state should defend life not kill.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ndalus" pitchFamily="18" charset="-78"/>
                <a:cs typeface="Andalus" pitchFamily="18" charset="-78"/>
              </a:rPr>
              <a:t>Minority groups are far more likely to be given the death sentence in the USA.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433" cy="685800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762000" y="533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 smtClean="0">
                <a:latin typeface="Segoe Script" pitchFamily="34" charset="0"/>
              </a:rPr>
              <a:t>What do Religious Teachings Say About Capital Punishment? </a:t>
            </a:r>
            <a:endParaRPr lang="en-GB" sz="2800" b="1" dirty="0">
              <a:latin typeface="Segoe Script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81000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Take not a life, which Allah hath made sacred, except by way of justice and law.   </a:t>
            </a:r>
            <a:endParaRPr lang="en-GB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4572000" y="25146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Islam</a:t>
            </a:r>
            <a:endParaRPr lang="en-GB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5" descr="http://www.hendrix.edu/BaileyLibrary/images/islam%20symb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1357745" cy="124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кутник 6"/>
          <p:cNvSpPr/>
          <p:nvPr/>
        </p:nvSpPr>
        <p:spPr>
          <a:xfrm>
            <a:off x="381000" y="3048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No matter how evilly someone behaves they always have the possibility of correcting their behaviour.</a:t>
            </a:r>
            <a:endParaRPr lang="en-GB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267200" y="4191000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Buddhism</a:t>
            </a:r>
            <a:endParaRPr lang="en-GB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6" descr="http://www.dharmavastu.org/images/whee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048000"/>
            <a:ext cx="13716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3810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Jesus taught compassion;</a:t>
            </a:r>
          </a:p>
          <a:p>
            <a:pPr>
              <a:spcBef>
                <a:spcPct val="50000"/>
              </a:spcBef>
            </a:pPr>
            <a:r>
              <a:rPr lang="en-GB" sz="2400" dirty="0" smtClean="0">
                <a:latin typeface="Andalus" pitchFamily="18" charset="-78"/>
                <a:cs typeface="Andalus" pitchFamily="18" charset="-78"/>
              </a:rPr>
              <a:t>“If anyone of you is without sin, let him be the first to throw a stone…….”</a:t>
            </a:r>
            <a:endParaRPr lang="en-GB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4191000" y="594360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smtClean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Christianity</a:t>
            </a:r>
            <a:endParaRPr lang="en-GB" b="1" dirty="0">
              <a:solidFill>
                <a:srgbClr val="C0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" name="Picture 4" descr="http://www.cem.va.gov/images/emb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800600"/>
            <a:ext cx="13716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433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914400"/>
            <a:ext cx="673021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itchFamily="34" charset="0"/>
                <a:ea typeface="Calibri" pitchFamily="34" charset="0"/>
                <a:cs typeface="Times New Roman" pitchFamily="18" charset="0"/>
              </a:rPr>
              <a:t>Should the death penalty be used to punish violent criminals ?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444</Words>
  <Application>Microsoft Office PowerPoint</Application>
  <PresentationFormat>Екран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Arguments For Capital Punishment</vt:lpstr>
      <vt:lpstr>Arguments Against the Use of Capital Punishment.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ye magsino</dc:creator>
  <cp:lastModifiedBy>Користувач Windows</cp:lastModifiedBy>
  <cp:revision>48</cp:revision>
  <dcterms:created xsi:type="dcterms:W3CDTF">2014-02-02T12:55:04Z</dcterms:created>
  <dcterms:modified xsi:type="dcterms:W3CDTF">2015-02-18T13:11:40Z</dcterms:modified>
</cp:coreProperties>
</file>