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15F0"/>
    <a:srgbClr val="2BB5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71" autoAdjust="0"/>
    <p:restoredTop sz="94660"/>
  </p:normalViewPr>
  <p:slideViewPr>
    <p:cSldViewPr>
      <p:cViewPr varScale="1">
        <p:scale>
          <a:sx n="69" d="100"/>
          <a:sy n="6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1ED2-2F8B-4639-BF35-6F0E5722D9C0}" type="datetimeFigureOut">
              <a:rPr lang="ru-RU" smtClean="0"/>
              <a:pPr/>
              <a:t>пн 06.02.17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B79F7-5B10-4EFE-BA62-B190834D8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1ED2-2F8B-4639-BF35-6F0E5722D9C0}" type="datetimeFigureOut">
              <a:rPr lang="ru-RU" smtClean="0"/>
              <a:pPr/>
              <a:t>пн 06.02.17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B79F7-5B10-4EFE-BA62-B190834D8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1ED2-2F8B-4639-BF35-6F0E5722D9C0}" type="datetimeFigureOut">
              <a:rPr lang="ru-RU" smtClean="0"/>
              <a:pPr/>
              <a:t>пн 06.02.17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B79F7-5B10-4EFE-BA62-B190834D8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1ED2-2F8B-4639-BF35-6F0E5722D9C0}" type="datetimeFigureOut">
              <a:rPr lang="ru-RU" smtClean="0"/>
              <a:pPr/>
              <a:t>пн 06.02.17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B79F7-5B10-4EFE-BA62-B190834D8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1ED2-2F8B-4639-BF35-6F0E5722D9C0}" type="datetimeFigureOut">
              <a:rPr lang="ru-RU" smtClean="0"/>
              <a:pPr/>
              <a:t>пн 06.02.17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B79F7-5B10-4EFE-BA62-B190834D8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1ED2-2F8B-4639-BF35-6F0E5722D9C0}" type="datetimeFigureOut">
              <a:rPr lang="ru-RU" smtClean="0"/>
              <a:pPr/>
              <a:t>пн 06.02.17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B79F7-5B10-4EFE-BA62-B190834D8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1ED2-2F8B-4639-BF35-6F0E5722D9C0}" type="datetimeFigureOut">
              <a:rPr lang="ru-RU" smtClean="0"/>
              <a:pPr/>
              <a:t>пн 06.02.17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B79F7-5B10-4EFE-BA62-B190834D8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1ED2-2F8B-4639-BF35-6F0E5722D9C0}" type="datetimeFigureOut">
              <a:rPr lang="ru-RU" smtClean="0"/>
              <a:pPr/>
              <a:t>пн 06.02.17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B79F7-5B10-4EFE-BA62-B190834D8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1ED2-2F8B-4639-BF35-6F0E5722D9C0}" type="datetimeFigureOut">
              <a:rPr lang="ru-RU" smtClean="0"/>
              <a:pPr/>
              <a:t>пн 06.02.17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B79F7-5B10-4EFE-BA62-B190834D8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1ED2-2F8B-4639-BF35-6F0E5722D9C0}" type="datetimeFigureOut">
              <a:rPr lang="ru-RU" smtClean="0"/>
              <a:pPr/>
              <a:t>пн 06.02.17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B79F7-5B10-4EFE-BA62-B190834D8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1ED2-2F8B-4639-BF35-6F0E5722D9C0}" type="datetimeFigureOut">
              <a:rPr lang="ru-RU" smtClean="0"/>
              <a:pPr/>
              <a:t>пн 06.02.17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B79F7-5B10-4EFE-BA62-B190834D8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71ED2-2F8B-4639-BF35-6F0E5722D9C0}" type="datetimeFigureOut">
              <a:rPr lang="ru-RU" smtClean="0"/>
              <a:pPr/>
              <a:t>пн 06.02.17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B79F7-5B10-4EFE-BA62-B190834D8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860" y="214290"/>
            <a:ext cx="5143536" cy="121444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>
                <a:solidFill>
                  <a:srgbClr val="0070C0"/>
                </a:solidFill>
              </a:rPr>
              <a:t>Проступки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5715040" cy="2571768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                </a:t>
            </a:r>
            <a:r>
              <a:rPr lang="ru-RU" sz="2400" b="1" dirty="0" smtClean="0">
                <a:solidFill>
                  <a:srgbClr val="C00000"/>
                </a:solidFill>
              </a:rPr>
              <a:t>Проступки</a:t>
            </a:r>
            <a:r>
              <a:rPr lang="ru-RU" sz="2000" dirty="0" smtClean="0"/>
              <a:t> </a:t>
            </a:r>
            <a:r>
              <a:rPr lang="ru-RU" sz="2000" i="1" dirty="0" smtClean="0">
                <a:solidFill>
                  <a:srgbClr val="002060"/>
                </a:solidFill>
              </a:rPr>
              <a:t>— </a:t>
            </a:r>
            <a:r>
              <a:rPr lang="ru-RU" sz="2000" i="1" dirty="0" err="1" smtClean="0">
                <a:solidFill>
                  <a:srgbClr val="002060"/>
                </a:solidFill>
              </a:rPr>
              <a:t>винні</a:t>
            </a:r>
            <a:r>
              <a:rPr lang="ru-RU" sz="2000" i="1" dirty="0" smtClean="0">
                <a:solidFill>
                  <a:srgbClr val="002060"/>
                </a:solidFill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</a:rPr>
              <a:t>протиправні</a:t>
            </a:r>
            <a:r>
              <a:rPr lang="ru-RU" sz="2000" i="1" dirty="0" smtClean="0">
                <a:solidFill>
                  <a:srgbClr val="002060"/>
                </a:solidFill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</a:rPr>
              <a:t>діяння</a:t>
            </a:r>
            <a:r>
              <a:rPr lang="ru-RU" sz="2000" i="1" dirty="0" smtClean="0">
                <a:solidFill>
                  <a:srgbClr val="002060"/>
                </a:solidFill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</a:rPr>
              <a:t>деліктоздатної</a:t>
            </a:r>
            <a:r>
              <a:rPr lang="ru-RU" sz="2000" i="1" dirty="0" smtClean="0">
                <a:solidFill>
                  <a:srgbClr val="002060"/>
                </a:solidFill>
              </a:rPr>
              <a:t> особи, </a:t>
            </a:r>
            <a:r>
              <a:rPr lang="ru-RU" sz="2000" i="1" dirty="0" err="1" smtClean="0">
                <a:solidFill>
                  <a:srgbClr val="002060"/>
                </a:solidFill>
              </a:rPr>
              <a:t>що</a:t>
            </a:r>
            <a:r>
              <a:rPr lang="ru-RU" sz="2000" i="1" dirty="0" smtClean="0">
                <a:solidFill>
                  <a:srgbClr val="002060"/>
                </a:solidFill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</a:rPr>
              <a:t>відрізняється</a:t>
            </a:r>
            <a:r>
              <a:rPr lang="ru-RU" sz="2000" i="1" dirty="0" smtClean="0">
                <a:solidFill>
                  <a:srgbClr val="002060"/>
                </a:solidFill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</a:rPr>
              <a:t>від</a:t>
            </a:r>
            <a:r>
              <a:rPr lang="ru-RU" sz="2000" i="1" dirty="0" smtClean="0">
                <a:solidFill>
                  <a:srgbClr val="002060"/>
                </a:solidFill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</a:rPr>
              <a:t>злочину</a:t>
            </a:r>
            <a:r>
              <a:rPr lang="ru-RU" sz="2000" i="1" dirty="0" smtClean="0">
                <a:solidFill>
                  <a:srgbClr val="002060"/>
                </a:solidFill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</a:rPr>
              <a:t>меншим</a:t>
            </a:r>
            <a:r>
              <a:rPr lang="ru-RU" sz="2000" i="1" dirty="0" smtClean="0">
                <a:solidFill>
                  <a:srgbClr val="002060"/>
                </a:solidFill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</a:rPr>
              <a:t>ступенем</a:t>
            </a:r>
            <a:r>
              <a:rPr lang="ru-RU" sz="2000" i="1" dirty="0" smtClean="0">
                <a:solidFill>
                  <a:srgbClr val="002060"/>
                </a:solidFill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</a:rPr>
              <a:t>суспільної</a:t>
            </a:r>
            <a:r>
              <a:rPr lang="ru-RU" sz="2000" i="1" dirty="0" smtClean="0">
                <a:solidFill>
                  <a:srgbClr val="002060"/>
                </a:solidFill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</a:rPr>
              <a:t>небезпеки</a:t>
            </a:r>
            <a:r>
              <a:rPr lang="ru-RU" sz="2000" i="1" dirty="0" smtClean="0">
                <a:solidFill>
                  <a:srgbClr val="002060"/>
                </a:solidFill>
              </a:rPr>
              <a:t>.</a:t>
            </a:r>
            <a:endParaRPr lang="ru-RU" sz="2000" i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adm-otvetst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68315" y="3103487"/>
            <a:ext cx="3560091" cy="268296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74638"/>
            <a:ext cx="6429420" cy="1868478"/>
          </a:xfrm>
        </p:spPr>
        <p:txBody>
          <a:bodyPr/>
          <a:lstStyle/>
          <a:p>
            <a:r>
              <a:rPr lang="uk-UA" dirty="0" smtClean="0">
                <a:solidFill>
                  <a:srgbClr val="2BB50B"/>
                </a:solidFill>
              </a:rPr>
              <a:t>   Проступки    поділяються на:</a:t>
            </a:r>
            <a:endParaRPr lang="ru-RU" dirty="0">
              <a:solidFill>
                <a:srgbClr val="2BB50B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2428868"/>
            <a:ext cx="6286544" cy="3786214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uk-UA" dirty="0" smtClean="0">
                <a:solidFill>
                  <a:srgbClr val="1015F0"/>
                </a:solidFill>
              </a:rPr>
              <a:t>Адміністративні;</a:t>
            </a:r>
          </a:p>
          <a:p>
            <a:pPr marL="514350" indent="-514350">
              <a:buFont typeface="+mj-lt"/>
              <a:buAutoNum type="arabicParenR"/>
            </a:pPr>
            <a:r>
              <a:rPr lang="uk-UA" dirty="0" smtClean="0">
                <a:solidFill>
                  <a:srgbClr val="1015F0"/>
                </a:solidFill>
              </a:rPr>
              <a:t>Цивільні;</a:t>
            </a:r>
          </a:p>
          <a:p>
            <a:pPr marL="514350" indent="-514350">
              <a:buFont typeface="+mj-lt"/>
              <a:buAutoNum type="arabicParenR"/>
            </a:pPr>
            <a:r>
              <a:rPr lang="uk-UA" dirty="0" smtClean="0">
                <a:solidFill>
                  <a:srgbClr val="1015F0"/>
                </a:solidFill>
              </a:rPr>
              <a:t>Конституційні;</a:t>
            </a:r>
          </a:p>
          <a:p>
            <a:pPr marL="514350" indent="-514350">
              <a:buFont typeface="+mj-lt"/>
              <a:buAutoNum type="arabicParenR"/>
            </a:pPr>
            <a:r>
              <a:rPr lang="uk-UA" dirty="0" smtClean="0">
                <a:solidFill>
                  <a:srgbClr val="1015F0"/>
                </a:solidFill>
              </a:rPr>
              <a:t>Матеріальні;</a:t>
            </a:r>
          </a:p>
          <a:p>
            <a:pPr marL="514350" indent="-514350">
              <a:buFont typeface="+mj-lt"/>
              <a:buAutoNum type="arabicParenR"/>
            </a:pPr>
            <a:r>
              <a:rPr lang="uk-UA" dirty="0" smtClean="0">
                <a:solidFill>
                  <a:srgbClr val="1015F0"/>
                </a:solidFill>
              </a:rPr>
              <a:t>Дисциплінарні.</a:t>
            </a:r>
            <a:endParaRPr lang="ru-RU" dirty="0">
              <a:solidFill>
                <a:srgbClr val="1015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0"/>
            <a:ext cx="5286412" cy="3429024"/>
          </a:xfrm>
        </p:spPr>
        <p:txBody>
          <a:bodyPr>
            <a:normAutofit fontScale="90000"/>
          </a:bodyPr>
          <a:lstStyle/>
          <a:p>
            <a:r>
              <a:rPr lang="ru-RU" sz="2700" b="1" dirty="0" err="1" smtClean="0">
                <a:solidFill>
                  <a:srgbClr val="C00000"/>
                </a:solidFill>
              </a:rPr>
              <a:t>Адміністративні</a:t>
            </a:r>
            <a:r>
              <a:rPr lang="ru-RU" sz="2700" b="1" dirty="0" smtClean="0">
                <a:solidFill>
                  <a:srgbClr val="C00000"/>
                </a:solidFill>
              </a:rPr>
              <a:t>  проступки </a:t>
            </a:r>
            <a:r>
              <a:rPr lang="ru-RU" sz="2000" i="1" dirty="0" smtClean="0">
                <a:solidFill>
                  <a:srgbClr val="1015F0"/>
                </a:solidFill>
              </a:rPr>
              <a:t>— </a:t>
            </a:r>
            <a:r>
              <a:rPr lang="ru-RU" sz="2000" i="1" dirty="0" err="1" smtClean="0">
                <a:solidFill>
                  <a:srgbClr val="1015F0"/>
                </a:solidFill>
              </a:rPr>
              <a:t>це</a:t>
            </a:r>
            <a:r>
              <a:rPr lang="ru-RU" sz="2000" i="1" dirty="0" smtClean="0">
                <a:solidFill>
                  <a:srgbClr val="1015F0"/>
                </a:solidFill>
              </a:rPr>
              <a:t> </a:t>
            </a:r>
            <a:r>
              <a:rPr lang="ru-RU" sz="2000" i="1" dirty="0" err="1" smtClean="0">
                <a:solidFill>
                  <a:srgbClr val="1015F0"/>
                </a:solidFill>
              </a:rPr>
              <a:t>суспільно</a:t>
            </a:r>
            <a:r>
              <a:rPr lang="ru-RU" sz="2000" i="1" dirty="0" smtClean="0">
                <a:solidFill>
                  <a:srgbClr val="1015F0"/>
                </a:solidFill>
              </a:rPr>
              <a:t> </a:t>
            </a:r>
            <a:r>
              <a:rPr lang="ru-RU" sz="2000" i="1" dirty="0" err="1" smtClean="0">
                <a:solidFill>
                  <a:srgbClr val="1015F0"/>
                </a:solidFill>
              </a:rPr>
              <a:t>небезпечні</a:t>
            </a:r>
            <a:r>
              <a:rPr lang="ru-RU" sz="2000" i="1" dirty="0" smtClean="0">
                <a:solidFill>
                  <a:srgbClr val="1015F0"/>
                </a:solidFill>
              </a:rPr>
              <a:t> </a:t>
            </a:r>
            <a:r>
              <a:rPr lang="ru-RU" sz="2000" i="1" dirty="0" err="1" smtClean="0">
                <a:solidFill>
                  <a:srgbClr val="1015F0"/>
                </a:solidFill>
              </a:rPr>
              <a:t>протиправні</a:t>
            </a:r>
            <a:r>
              <a:rPr lang="ru-RU" sz="2000" i="1" dirty="0" smtClean="0">
                <a:solidFill>
                  <a:srgbClr val="1015F0"/>
                </a:solidFill>
              </a:rPr>
              <a:t> </a:t>
            </a:r>
            <a:r>
              <a:rPr lang="ru-RU" sz="2000" i="1" dirty="0" err="1" smtClean="0">
                <a:solidFill>
                  <a:srgbClr val="1015F0"/>
                </a:solidFill>
              </a:rPr>
              <a:t>діяння</a:t>
            </a:r>
            <a:r>
              <a:rPr lang="ru-RU" sz="2000" i="1" dirty="0" smtClean="0">
                <a:solidFill>
                  <a:srgbClr val="1015F0"/>
                </a:solidFill>
              </a:rPr>
              <a:t>, </a:t>
            </a:r>
            <a:r>
              <a:rPr lang="ru-RU" sz="2000" i="1" dirty="0" err="1" smtClean="0">
                <a:solidFill>
                  <a:srgbClr val="1015F0"/>
                </a:solidFill>
              </a:rPr>
              <a:t>які</a:t>
            </a:r>
            <a:r>
              <a:rPr lang="ru-RU" sz="2000" i="1" dirty="0" smtClean="0">
                <a:solidFill>
                  <a:srgbClr val="1015F0"/>
                </a:solidFill>
              </a:rPr>
              <a:t> </a:t>
            </a:r>
            <a:r>
              <a:rPr lang="ru-RU" sz="2000" i="1" dirty="0" err="1" smtClean="0">
                <a:solidFill>
                  <a:srgbClr val="1015F0"/>
                </a:solidFill>
              </a:rPr>
              <a:t>полягають</a:t>
            </a:r>
            <a:r>
              <a:rPr lang="ru-RU" sz="2000" i="1" dirty="0" smtClean="0">
                <a:solidFill>
                  <a:srgbClr val="1015F0"/>
                </a:solidFill>
              </a:rPr>
              <a:t> у винному (</a:t>
            </a:r>
            <a:r>
              <a:rPr lang="ru-RU" sz="2000" i="1" dirty="0" err="1" smtClean="0">
                <a:solidFill>
                  <a:srgbClr val="1015F0"/>
                </a:solidFill>
              </a:rPr>
              <a:t>умисному</a:t>
            </a:r>
            <a:r>
              <a:rPr lang="ru-RU" sz="2000" i="1" dirty="0" smtClean="0">
                <a:solidFill>
                  <a:srgbClr val="1015F0"/>
                </a:solidFill>
              </a:rPr>
              <a:t> </a:t>
            </a:r>
            <a:r>
              <a:rPr lang="ru-RU" sz="2000" i="1" dirty="0" err="1" smtClean="0">
                <a:solidFill>
                  <a:srgbClr val="1015F0"/>
                </a:solidFill>
              </a:rPr>
              <a:t>чи</a:t>
            </a:r>
            <a:r>
              <a:rPr lang="ru-RU" sz="2000" i="1" dirty="0" smtClean="0">
                <a:solidFill>
                  <a:srgbClr val="1015F0"/>
                </a:solidFill>
              </a:rPr>
              <a:t> </a:t>
            </a:r>
            <a:r>
              <a:rPr lang="ru-RU" sz="2000" i="1" dirty="0" err="1" smtClean="0">
                <a:solidFill>
                  <a:srgbClr val="1015F0"/>
                </a:solidFill>
              </a:rPr>
              <a:t>необережному</a:t>
            </a:r>
            <a:r>
              <a:rPr lang="ru-RU" sz="2000" i="1" dirty="0" smtClean="0">
                <a:solidFill>
                  <a:srgbClr val="1015F0"/>
                </a:solidFill>
              </a:rPr>
              <a:t>) </a:t>
            </a:r>
            <a:r>
              <a:rPr lang="ru-RU" sz="2000" i="1" dirty="0" err="1" smtClean="0">
                <a:solidFill>
                  <a:srgbClr val="1015F0"/>
                </a:solidFill>
              </a:rPr>
              <a:t>посяганні</a:t>
            </a:r>
            <a:r>
              <a:rPr lang="ru-RU" sz="2000" i="1" dirty="0" smtClean="0">
                <a:solidFill>
                  <a:srgbClr val="1015F0"/>
                </a:solidFill>
              </a:rPr>
              <a:t> на </a:t>
            </a:r>
            <a:r>
              <a:rPr lang="ru-RU" sz="2000" i="1" dirty="0" err="1" smtClean="0">
                <a:solidFill>
                  <a:srgbClr val="1015F0"/>
                </a:solidFill>
              </a:rPr>
              <a:t>суспільні</a:t>
            </a:r>
            <a:r>
              <a:rPr lang="ru-RU" sz="2000" i="1" dirty="0" smtClean="0">
                <a:solidFill>
                  <a:srgbClr val="1015F0"/>
                </a:solidFill>
              </a:rPr>
              <a:t> </a:t>
            </a:r>
            <a:r>
              <a:rPr lang="ru-RU" sz="2000" i="1" dirty="0" err="1" smtClean="0">
                <a:solidFill>
                  <a:srgbClr val="1015F0"/>
                </a:solidFill>
              </a:rPr>
              <a:t>відносини</a:t>
            </a:r>
            <a:r>
              <a:rPr lang="ru-RU" sz="2000" i="1" dirty="0" smtClean="0">
                <a:solidFill>
                  <a:srgbClr val="1015F0"/>
                </a:solidFill>
              </a:rPr>
              <a:t>, </a:t>
            </a:r>
            <a:r>
              <a:rPr lang="ru-RU" sz="2000" i="1" dirty="0" err="1" smtClean="0">
                <a:solidFill>
                  <a:srgbClr val="1015F0"/>
                </a:solidFill>
              </a:rPr>
              <a:t>що</a:t>
            </a:r>
            <a:r>
              <a:rPr lang="ru-RU" sz="2000" i="1" dirty="0" smtClean="0">
                <a:solidFill>
                  <a:srgbClr val="1015F0"/>
                </a:solidFill>
              </a:rPr>
              <a:t> </a:t>
            </a:r>
            <a:r>
              <a:rPr lang="ru-RU" sz="2000" i="1" dirty="0" err="1" smtClean="0">
                <a:solidFill>
                  <a:srgbClr val="1015F0"/>
                </a:solidFill>
              </a:rPr>
              <a:t>складаються</a:t>
            </a:r>
            <a:r>
              <a:rPr lang="ru-RU" sz="2000" i="1" dirty="0" smtClean="0">
                <a:solidFill>
                  <a:srgbClr val="1015F0"/>
                </a:solidFill>
              </a:rPr>
              <a:t> у </a:t>
            </a:r>
            <a:r>
              <a:rPr lang="ru-RU" sz="2000" i="1" dirty="0" err="1" smtClean="0">
                <a:solidFill>
                  <a:srgbClr val="1015F0"/>
                </a:solidFill>
              </a:rPr>
              <a:t>сфері</a:t>
            </a:r>
            <a:r>
              <a:rPr lang="ru-RU" sz="2000" i="1" dirty="0" smtClean="0">
                <a:solidFill>
                  <a:srgbClr val="1015F0"/>
                </a:solidFill>
              </a:rPr>
              <a:t> державного </a:t>
            </a:r>
            <a:r>
              <a:rPr lang="ru-RU" sz="2000" i="1" dirty="0" err="1" smtClean="0">
                <a:solidFill>
                  <a:srgbClr val="1015F0"/>
                </a:solidFill>
              </a:rPr>
              <a:t>управління</a:t>
            </a:r>
            <a:r>
              <a:rPr lang="ru-RU" sz="2000" i="1" dirty="0" smtClean="0">
                <a:solidFill>
                  <a:srgbClr val="1015F0"/>
                </a:solidFill>
              </a:rPr>
              <a:t> </a:t>
            </a:r>
            <a:r>
              <a:rPr lang="ru-RU" sz="2000" i="1" dirty="0" err="1" smtClean="0">
                <a:solidFill>
                  <a:srgbClr val="1015F0"/>
                </a:solidFill>
              </a:rPr>
              <a:t>і</a:t>
            </a:r>
            <a:r>
              <a:rPr lang="ru-RU" sz="2000" i="1" dirty="0" smtClean="0">
                <a:solidFill>
                  <a:srgbClr val="1015F0"/>
                </a:solidFill>
              </a:rPr>
              <a:t> </a:t>
            </a:r>
            <a:r>
              <a:rPr lang="ru-RU" sz="2000" i="1" dirty="0" err="1" smtClean="0">
                <a:solidFill>
                  <a:srgbClr val="1015F0"/>
                </a:solidFill>
              </a:rPr>
              <a:t>охороняються</a:t>
            </a:r>
            <a:r>
              <a:rPr lang="ru-RU" sz="2000" i="1" dirty="0" smtClean="0">
                <a:solidFill>
                  <a:srgbClr val="1015F0"/>
                </a:solidFill>
              </a:rPr>
              <a:t> законом. </a:t>
            </a:r>
            <a:r>
              <a:rPr lang="ru-RU" sz="2000" i="1" dirty="0" err="1" smtClean="0">
                <a:solidFill>
                  <a:srgbClr val="1015F0"/>
                </a:solidFill>
              </a:rPr>
              <a:t>Адміністративними</a:t>
            </a:r>
            <a:r>
              <a:rPr lang="ru-RU" sz="2000" i="1" dirty="0" smtClean="0">
                <a:solidFill>
                  <a:srgbClr val="1015F0"/>
                </a:solidFill>
              </a:rPr>
              <a:t> проступками </a:t>
            </a:r>
            <a:r>
              <a:rPr lang="ru-RU" sz="2000" i="1" dirty="0" err="1" smtClean="0">
                <a:solidFill>
                  <a:srgbClr val="1015F0"/>
                </a:solidFill>
              </a:rPr>
              <a:t>є</a:t>
            </a:r>
            <a:r>
              <a:rPr lang="ru-RU" sz="2000" i="1" dirty="0" smtClean="0">
                <a:solidFill>
                  <a:srgbClr val="1015F0"/>
                </a:solidFill>
              </a:rPr>
              <a:t> </a:t>
            </a:r>
            <a:r>
              <a:rPr lang="ru-RU" sz="2000" i="1" dirty="0" err="1" smtClean="0">
                <a:solidFill>
                  <a:srgbClr val="1015F0"/>
                </a:solidFill>
              </a:rPr>
              <a:t>вчинки</a:t>
            </a:r>
            <a:r>
              <a:rPr lang="ru-RU" sz="2000" i="1" dirty="0" smtClean="0">
                <a:solidFill>
                  <a:srgbClr val="1015F0"/>
                </a:solidFill>
              </a:rPr>
              <a:t>, </a:t>
            </a:r>
            <a:r>
              <a:rPr lang="ru-RU" sz="2000" i="1" dirty="0" err="1" smtClean="0">
                <a:solidFill>
                  <a:srgbClr val="1015F0"/>
                </a:solidFill>
              </a:rPr>
              <a:t>що</a:t>
            </a:r>
            <a:r>
              <a:rPr lang="ru-RU" sz="2000" i="1" dirty="0" smtClean="0">
                <a:solidFill>
                  <a:srgbClr val="1015F0"/>
                </a:solidFill>
              </a:rPr>
              <a:t> </a:t>
            </a:r>
            <a:r>
              <a:rPr lang="ru-RU" sz="2000" i="1" dirty="0" err="1" smtClean="0">
                <a:solidFill>
                  <a:srgbClr val="1015F0"/>
                </a:solidFill>
              </a:rPr>
              <a:t>заважають</a:t>
            </a:r>
            <a:r>
              <a:rPr lang="ru-RU" sz="2000" i="1" dirty="0" smtClean="0">
                <a:solidFill>
                  <a:srgbClr val="1015F0"/>
                </a:solidFill>
              </a:rPr>
              <a:t> </a:t>
            </a:r>
            <a:r>
              <a:rPr lang="ru-RU" sz="2000" i="1" dirty="0" err="1" smtClean="0">
                <a:solidFill>
                  <a:srgbClr val="1015F0"/>
                </a:solidFill>
              </a:rPr>
              <a:t>здійсненню</a:t>
            </a:r>
            <a:r>
              <a:rPr lang="ru-RU" sz="2000" i="1" dirty="0" smtClean="0">
                <a:solidFill>
                  <a:srgbClr val="1015F0"/>
                </a:solidFill>
              </a:rPr>
              <a:t> </a:t>
            </a:r>
            <a:r>
              <a:rPr lang="ru-RU" sz="2000" i="1" dirty="0" err="1" smtClean="0">
                <a:solidFill>
                  <a:srgbClr val="1015F0"/>
                </a:solidFill>
              </a:rPr>
              <a:t>нормальної</a:t>
            </a:r>
            <a:r>
              <a:rPr lang="ru-RU" sz="2000" i="1" dirty="0" smtClean="0">
                <a:solidFill>
                  <a:srgbClr val="1015F0"/>
                </a:solidFill>
              </a:rPr>
              <a:t> </a:t>
            </a:r>
            <a:r>
              <a:rPr lang="ru-RU" sz="2000" i="1" dirty="0" err="1" smtClean="0">
                <a:solidFill>
                  <a:srgbClr val="1015F0"/>
                </a:solidFill>
              </a:rPr>
              <a:t>виконавчої</a:t>
            </a:r>
            <a:r>
              <a:rPr lang="ru-RU" sz="2000" i="1" dirty="0" smtClean="0">
                <a:solidFill>
                  <a:srgbClr val="1015F0"/>
                </a:solidFill>
              </a:rPr>
              <a:t> </a:t>
            </a:r>
            <a:r>
              <a:rPr lang="ru-RU" sz="2000" i="1" dirty="0" err="1" smtClean="0">
                <a:solidFill>
                  <a:srgbClr val="1015F0"/>
                </a:solidFill>
              </a:rPr>
              <a:t>і</a:t>
            </a:r>
            <a:r>
              <a:rPr lang="ru-RU" sz="2000" i="1" dirty="0" smtClean="0">
                <a:solidFill>
                  <a:srgbClr val="1015F0"/>
                </a:solidFill>
              </a:rPr>
              <a:t> </a:t>
            </a:r>
            <a:r>
              <a:rPr lang="ru-RU" sz="2000" i="1" dirty="0" err="1" smtClean="0">
                <a:solidFill>
                  <a:srgbClr val="1015F0"/>
                </a:solidFill>
              </a:rPr>
              <a:t>розпорядчої</a:t>
            </a:r>
            <a:r>
              <a:rPr lang="ru-RU" sz="2000" i="1" dirty="0" smtClean="0">
                <a:solidFill>
                  <a:srgbClr val="1015F0"/>
                </a:solidFill>
              </a:rPr>
              <a:t> </a:t>
            </a:r>
            <a:r>
              <a:rPr lang="ru-RU" sz="2000" i="1" dirty="0" err="1" smtClean="0">
                <a:solidFill>
                  <a:srgbClr val="1015F0"/>
                </a:solidFill>
              </a:rPr>
              <a:t>діяльності</a:t>
            </a:r>
            <a:r>
              <a:rPr lang="ru-RU" sz="2000" i="1" dirty="0" smtClean="0">
                <a:solidFill>
                  <a:srgbClr val="1015F0"/>
                </a:solidFill>
              </a:rPr>
              <a:t> </a:t>
            </a:r>
            <a:r>
              <a:rPr lang="ru-RU" sz="2000" i="1" dirty="0" err="1" smtClean="0">
                <a:solidFill>
                  <a:srgbClr val="1015F0"/>
                </a:solidFill>
              </a:rPr>
              <a:t>державних</a:t>
            </a:r>
            <a:r>
              <a:rPr lang="ru-RU" sz="2000" i="1" dirty="0" smtClean="0">
                <a:solidFill>
                  <a:srgbClr val="1015F0"/>
                </a:solidFill>
              </a:rPr>
              <a:t> </a:t>
            </a:r>
            <a:r>
              <a:rPr lang="ru-RU" sz="2000" i="1" dirty="0" err="1" smtClean="0">
                <a:solidFill>
                  <a:srgbClr val="1015F0"/>
                </a:solidFill>
              </a:rPr>
              <a:t>і</a:t>
            </a:r>
            <a:r>
              <a:rPr lang="ru-RU" sz="2000" i="1" dirty="0" smtClean="0">
                <a:solidFill>
                  <a:srgbClr val="1015F0"/>
                </a:solidFill>
              </a:rPr>
              <a:t> </a:t>
            </a:r>
            <a:r>
              <a:rPr lang="ru-RU" sz="2000" i="1" dirty="0" err="1" smtClean="0">
                <a:solidFill>
                  <a:srgbClr val="1015F0"/>
                </a:solidFill>
              </a:rPr>
              <a:t>громадських</a:t>
            </a:r>
            <a:r>
              <a:rPr lang="ru-RU" sz="2000" i="1" dirty="0" smtClean="0">
                <a:solidFill>
                  <a:srgbClr val="1015F0"/>
                </a:solidFill>
              </a:rPr>
              <a:t> </a:t>
            </a:r>
            <a:r>
              <a:rPr lang="ru-RU" sz="2000" i="1" dirty="0" err="1" smtClean="0">
                <a:solidFill>
                  <a:srgbClr val="1015F0"/>
                </a:solidFill>
              </a:rPr>
              <a:t>органів</a:t>
            </a:r>
            <a:r>
              <a:rPr lang="ru-RU" sz="2000" i="1" dirty="0" smtClean="0">
                <a:solidFill>
                  <a:srgbClr val="1015F0"/>
                </a:solidFill>
              </a:rPr>
              <a:t> </a:t>
            </a:r>
            <a:r>
              <a:rPr lang="ru-RU" sz="2000" i="1" dirty="0" err="1" smtClean="0">
                <a:solidFill>
                  <a:srgbClr val="1015F0"/>
                </a:solidFill>
              </a:rPr>
              <a:t>і</a:t>
            </a:r>
            <a:r>
              <a:rPr lang="ru-RU" sz="2000" i="1" dirty="0" smtClean="0">
                <a:solidFill>
                  <a:srgbClr val="1015F0"/>
                </a:solidFill>
              </a:rPr>
              <a:t> </a:t>
            </a:r>
            <a:r>
              <a:rPr lang="ru-RU" sz="2000" i="1" dirty="0" err="1" smtClean="0">
                <a:solidFill>
                  <a:srgbClr val="1015F0"/>
                </a:solidFill>
              </a:rPr>
              <a:t>організацій</a:t>
            </a:r>
            <a:r>
              <a:rPr lang="ru-RU" sz="2000" i="1" dirty="0" smtClean="0">
                <a:solidFill>
                  <a:srgbClr val="1015F0"/>
                </a:solidFill>
              </a:rPr>
              <a:t>, </a:t>
            </a:r>
            <a:r>
              <a:rPr lang="ru-RU" sz="2000" i="1" dirty="0" err="1" smtClean="0">
                <a:solidFill>
                  <a:srgbClr val="1015F0"/>
                </a:solidFill>
              </a:rPr>
              <a:t>посягають</a:t>
            </a:r>
            <a:r>
              <a:rPr lang="ru-RU" sz="2000" i="1" dirty="0" smtClean="0">
                <a:solidFill>
                  <a:srgbClr val="1015F0"/>
                </a:solidFill>
              </a:rPr>
              <a:t> на </a:t>
            </a:r>
            <a:r>
              <a:rPr lang="ru-RU" sz="2000" i="1" dirty="0" err="1" smtClean="0">
                <a:solidFill>
                  <a:srgbClr val="1015F0"/>
                </a:solidFill>
              </a:rPr>
              <a:t>суспільний</a:t>
            </a:r>
            <a:r>
              <a:rPr lang="ru-RU" sz="2000" i="1" dirty="0" smtClean="0">
                <a:solidFill>
                  <a:srgbClr val="1015F0"/>
                </a:solidFill>
              </a:rPr>
              <a:t> </a:t>
            </a:r>
            <a:r>
              <a:rPr lang="ru-RU" sz="2000" i="1" dirty="0" err="1" smtClean="0">
                <a:solidFill>
                  <a:srgbClr val="1015F0"/>
                </a:solidFill>
              </a:rPr>
              <a:t>або</a:t>
            </a:r>
            <a:r>
              <a:rPr lang="ru-RU" sz="2000" i="1" dirty="0" smtClean="0">
                <a:solidFill>
                  <a:srgbClr val="1015F0"/>
                </a:solidFill>
              </a:rPr>
              <a:t> </a:t>
            </a:r>
            <a:r>
              <a:rPr lang="ru-RU" sz="2000" i="1" dirty="0" err="1" smtClean="0">
                <a:solidFill>
                  <a:srgbClr val="1015F0"/>
                </a:solidFill>
              </a:rPr>
              <a:t>державний</a:t>
            </a:r>
            <a:r>
              <a:rPr lang="ru-RU" sz="2000" i="1" dirty="0" smtClean="0">
                <a:solidFill>
                  <a:srgbClr val="1015F0"/>
                </a:solidFill>
              </a:rPr>
              <a:t> порядок, </a:t>
            </a:r>
            <a:r>
              <a:rPr lang="ru-RU" sz="2000" i="1" dirty="0" err="1" smtClean="0">
                <a:solidFill>
                  <a:srgbClr val="1015F0"/>
                </a:solidFill>
              </a:rPr>
              <a:t>власність</a:t>
            </a:r>
            <a:r>
              <a:rPr lang="ru-RU" sz="2000" i="1" dirty="0" smtClean="0">
                <a:solidFill>
                  <a:srgbClr val="1015F0"/>
                </a:solidFill>
              </a:rPr>
              <a:t>, права </a:t>
            </a:r>
            <a:r>
              <a:rPr lang="ru-RU" sz="2000" i="1" dirty="0" err="1" smtClean="0">
                <a:solidFill>
                  <a:srgbClr val="1015F0"/>
                </a:solidFill>
              </a:rPr>
              <a:t>і</a:t>
            </a:r>
            <a:r>
              <a:rPr lang="ru-RU" sz="2000" i="1" dirty="0" smtClean="0">
                <a:solidFill>
                  <a:srgbClr val="1015F0"/>
                </a:solidFill>
              </a:rPr>
              <a:t> </a:t>
            </a:r>
            <a:r>
              <a:rPr lang="ru-RU" sz="2000" i="1" dirty="0" err="1" smtClean="0">
                <a:solidFill>
                  <a:srgbClr val="1015F0"/>
                </a:solidFill>
              </a:rPr>
              <a:t>законні</a:t>
            </a:r>
            <a:r>
              <a:rPr lang="ru-RU" sz="2000" i="1" dirty="0" smtClean="0">
                <a:solidFill>
                  <a:srgbClr val="1015F0"/>
                </a:solidFill>
              </a:rPr>
              <a:t> </a:t>
            </a:r>
            <a:r>
              <a:rPr lang="ru-RU" sz="2000" i="1" dirty="0" err="1" smtClean="0">
                <a:solidFill>
                  <a:srgbClr val="1015F0"/>
                </a:solidFill>
              </a:rPr>
              <a:t>інтереси</a:t>
            </a:r>
            <a:r>
              <a:rPr lang="ru-RU" sz="2000" i="1" dirty="0" smtClean="0">
                <a:solidFill>
                  <a:srgbClr val="1015F0"/>
                </a:solidFill>
              </a:rPr>
              <a:t> </a:t>
            </a:r>
            <a:r>
              <a:rPr lang="ru-RU" sz="2000" i="1" dirty="0" err="1" smtClean="0">
                <a:solidFill>
                  <a:srgbClr val="1015F0"/>
                </a:solidFill>
              </a:rPr>
              <a:t>громадян</a:t>
            </a:r>
            <a:r>
              <a:rPr lang="ru-RU" sz="2000" i="1" dirty="0" smtClean="0">
                <a:solidFill>
                  <a:srgbClr val="1015F0"/>
                </a:solidFill>
              </a:rPr>
              <a:t>.</a:t>
            </a:r>
            <a:br>
              <a:rPr lang="ru-RU" sz="2000" i="1" dirty="0" smtClean="0">
                <a:solidFill>
                  <a:srgbClr val="1015F0"/>
                </a:solidFill>
              </a:rPr>
            </a:br>
            <a:endParaRPr lang="ru-RU" sz="2400" i="1" dirty="0">
              <a:solidFill>
                <a:srgbClr val="1015F0"/>
              </a:solidFill>
            </a:endParaRPr>
          </a:p>
        </p:txBody>
      </p:sp>
      <p:pic>
        <p:nvPicPr>
          <p:cNvPr id="4" name="Содержимое 3" descr="66635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3643314"/>
            <a:ext cx="3857651" cy="289504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285728"/>
            <a:ext cx="4929222" cy="2286016"/>
          </a:xfrm>
        </p:spPr>
        <p:txBody>
          <a:bodyPr>
            <a:normAutofit/>
          </a:bodyPr>
          <a:lstStyle/>
          <a:p>
            <a:r>
              <a:rPr lang="ru-RU" sz="2700" dirty="0" err="1" smtClean="0">
                <a:solidFill>
                  <a:srgbClr val="C00000"/>
                </a:solidFill>
              </a:rPr>
              <a:t>Цивільні</a:t>
            </a:r>
            <a:r>
              <a:rPr lang="ru-RU" sz="2700" dirty="0" smtClean="0">
                <a:solidFill>
                  <a:srgbClr val="C00000"/>
                </a:solidFill>
              </a:rPr>
              <a:t> проступки </a:t>
            </a:r>
            <a:r>
              <a:rPr lang="ru-RU" sz="1800" i="1" dirty="0" smtClean="0">
                <a:solidFill>
                  <a:srgbClr val="1015F0"/>
                </a:solidFill>
              </a:rPr>
              <a:t>— </a:t>
            </a:r>
            <a:r>
              <a:rPr lang="ru-RU" sz="1800" i="1" dirty="0" err="1" smtClean="0">
                <a:solidFill>
                  <a:srgbClr val="1015F0"/>
                </a:solidFill>
              </a:rPr>
              <a:t>це</a:t>
            </a:r>
            <a:r>
              <a:rPr lang="ru-RU" sz="1800" i="1" dirty="0" smtClean="0">
                <a:solidFill>
                  <a:srgbClr val="1015F0"/>
                </a:solidFill>
              </a:rPr>
              <a:t> </a:t>
            </a:r>
            <a:r>
              <a:rPr lang="ru-RU" sz="1800" i="1" dirty="0" err="1" smtClean="0">
                <a:solidFill>
                  <a:srgbClr val="1015F0"/>
                </a:solidFill>
              </a:rPr>
              <a:t>суспільно</a:t>
            </a:r>
            <a:r>
              <a:rPr lang="ru-RU" sz="1800" i="1" dirty="0" smtClean="0">
                <a:solidFill>
                  <a:srgbClr val="1015F0"/>
                </a:solidFill>
              </a:rPr>
              <a:t> </a:t>
            </a:r>
            <a:r>
              <a:rPr lang="ru-RU" sz="1800" i="1" dirty="0" err="1" smtClean="0">
                <a:solidFill>
                  <a:srgbClr val="1015F0"/>
                </a:solidFill>
              </a:rPr>
              <a:t>небезпечні</a:t>
            </a:r>
            <a:r>
              <a:rPr lang="ru-RU" sz="1800" i="1" dirty="0" smtClean="0">
                <a:solidFill>
                  <a:srgbClr val="1015F0"/>
                </a:solidFill>
              </a:rPr>
              <a:t>   </a:t>
            </a:r>
            <a:r>
              <a:rPr lang="ru-RU" sz="1800" i="1" dirty="0" err="1" smtClean="0">
                <a:solidFill>
                  <a:srgbClr val="1015F0"/>
                </a:solidFill>
              </a:rPr>
              <a:t>протиправні</a:t>
            </a:r>
            <a:r>
              <a:rPr lang="ru-RU" sz="1800" i="1" dirty="0" smtClean="0">
                <a:solidFill>
                  <a:srgbClr val="1015F0"/>
                </a:solidFill>
              </a:rPr>
              <a:t> </a:t>
            </a:r>
            <a:r>
              <a:rPr lang="ru-RU" sz="1800" i="1" dirty="0" err="1" smtClean="0">
                <a:solidFill>
                  <a:srgbClr val="1015F0"/>
                </a:solidFill>
              </a:rPr>
              <a:t>діяння</a:t>
            </a:r>
            <a:r>
              <a:rPr lang="ru-RU" sz="1800" i="1" dirty="0" smtClean="0">
                <a:solidFill>
                  <a:srgbClr val="1015F0"/>
                </a:solidFill>
              </a:rPr>
              <a:t>, </a:t>
            </a:r>
            <a:r>
              <a:rPr lang="ru-RU" sz="1800" i="1" dirty="0" err="1" smtClean="0">
                <a:solidFill>
                  <a:srgbClr val="1015F0"/>
                </a:solidFill>
              </a:rPr>
              <a:t>які</a:t>
            </a:r>
            <a:r>
              <a:rPr lang="ru-RU" sz="1800" i="1" dirty="0" smtClean="0">
                <a:solidFill>
                  <a:srgbClr val="1015F0"/>
                </a:solidFill>
              </a:rPr>
              <a:t> </a:t>
            </a:r>
            <a:r>
              <a:rPr lang="ru-RU" sz="1800" i="1" dirty="0" err="1" smtClean="0">
                <a:solidFill>
                  <a:srgbClr val="1015F0"/>
                </a:solidFill>
              </a:rPr>
              <a:t>полягають</a:t>
            </a:r>
            <a:r>
              <a:rPr lang="ru-RU" sz="1800" i="1" dirty="0" smtClean="0">
                <a:solidFill>
                  <a:srgbClr val="1015F0"/>
                </a:solidFill>
              </a:rPr>
              <a:t> у </a:t>
            </a:r>
            <a:r>
              <a:rPr lang="ru-RU" sz="1800" i="1" dirty="0" err="1" smtClean="0">
                <a:solidFill>
                  <a:srgbClr val="1015F0"/>
                </a:solidFill>
              </a:rPr>
              <a:t>порушенні</a:t>
            </a:r>
            <a:r>
              <a:rPr lang="ru-RU" sz="1800" i="1" dirty="0" smtClean="0">
                <a:solidFill>
                  <a:srgbClr val="1015F0"/>
                </a:solidFill>
              </a:rPr>
              <a:t> </a:t>
            </a:r>
            <a:r>
              <a:rPr lang="ru-RU" sz="1800" i="1" dirty="0" err="1" smtClean="0">
                <a:solidFill>
                  <a:srgbClr val="1015F0"/>
                </a:solidFill>
              </a:rPr>
              <a:t>громадянами</a:t>
            </a:r>
            <a:r>
              <a:rPr lang="ru-RU" sz="1800" i="1" dirty="0" smtClean="0">
                <a:solidFill>
                  <a:srgbClr val="1015F0"/>
                </a:solidFill>
              </a:rPr>
              <a:t> </a:t>
            </a:r>
            <a:r>
              <a:rPr lang="ru-RU" sz="1800" i="1" dirty="0" err="1" smtClean="0">
                <a:solidFill>
                  <a:srgbClr val="1015F0"/>
                </a:solidFill>
              </a:rPr>
              <a:t>і</a:t>
            </a:r>
            <a:r>
              <a:rPr lang="ru-RU" sz="1800" i="1" dirty="0" smtClean="0">
                <a:solidFill>
                  <a:srgbClr val="1015F0"/>
                </a:solidFill>
              </a:rPr>
              <a:t> </a:t>
            </a:r>
            <a:r>
              <a:rPr lang="ru-RU" sz="1800" i="1" dirty="0" err="1" smtClean="0">
                <a:solidFill>
                  <a:srgbClr val="1015F0"/>
                </a:solidFill>
              </a:rPr>
              <a:t>організаціями</a:t>
            </a:r>
            <a:r>
              <a:rPr lang="ru-RU" sz="1800" i="1" dirty="0" smtClean="0">
                <a:solidFill>
                  <a:srgbClr val="1015F0"/>
                </a:solidFill>
              </a:rPr>
              <a:t> </a:t>
            </a:r>
            <a:r>
              <a:rPr lang="ru-RU" sz="1800" i="1" dirty="0" err="1" smtClean="0">
                <a:solidFill>
                  <a:srgbClr val="1015F0"/>
                </a:solidFill>
              </a:rPr>
              <a:t>майнових</a:t>
            </a:r>
            <a:r>
              <a:rPr lang="ru-RU" sz="1800" i="1" dirty="0" smtClean="0">
                <a:solidFill>
                  <a:srgbClr val="1015F0"/>
                </a:solidFill>
              </a:rPr>
              <a:t> </a:t>
            </a:r>
            <a:r>
              <a:rPr lang="ru-RU" sz="1800" i="1" dirty="0" err="1" smtClean="0">
                <a:solidFill>
                  <a:srgbClr val="1015F0"/>
                </a:solidFill>
              </a:rPr>
              <a:t>і</a:t>
            </a:r>
            <a:r>
              <a:rPr lang="ru-RU" sz="1800" i="1" dirty="0" smtClean="0">
                <a:solidFill>
                  <a:srgbClr val="1015F0"/>
                </a:solidFill>
              </a:rPr>
              <a:t> </a:t>
            </a:r>
            <a:r>
              <a:rPr lang="ru-RU" sz="1800" i="1" dirty="0" err="1" smtClean="0">
                <a:solidFill>
                  <a:srgbClr val="1015F0"/>
                </a:solidFill>
              </a:rPr>
              <a:t>особистих</a:t>
            </a:r>
            <a:r>
              <a:rPr lang="ru-RU" sz="1800" i="1" dirty="0" smtClean="0">
                <a:solidFill>
                  <a:srgbClr val="1015F0"/>
                </a:solidFill>
              </a:rPr>
              <a:t> </a:t>
            </a:r>
            <a:r>
              <a:rPr lang="ru-RU" sz="1800" i="1" dirty="0" err="1" smtClean="0">
                <a:solidFill>
                  <a:srgbClr val="1015F0"/>
                </a:solidFill>
              </a:rPr>
              <a:t>немайнових</a:t>
            </a:r>
            <a:r>
              <a:rPr lang="ru-RU" sz="1800" i="1" dirty="0" smtClean="0">
                <a:solidFill>
                  <a:srgbClr val="1015F0"/>
                </a:solidFill>
              </a:rPr>
              <a:t> </a:t>
            </a:r>
            <a:r>
              <a:rPr lang="ru-RU" sz="1800" i="1" dirty="0" err="1" smtClean="0">
                <a:solidFill>
                  <a:srgbClr val="1015F0"/>
                </a:solidFill>
              </a:rPr>
              <a:t>відносин</a:t>
            </a:r>
            <a:r>
              <a:rPr lang="ru-RU" sz="1800" i="1" dirty="0" smtClean="0">
                <a:solidFill>
                  <a:srgbClr val="1015F0"/>
                </a:solidFill>
              </a:rPr>
              <a:t>, </a:t>
            </a:r>
            <a:r>
              <a:rPr lang="ru-RU" sz="1800" i="1" dirty="0" err="1" smtClean="0">
                <a:solidFill>
                  <a:srgbClr val="1015F0"/>
                </a:solidFill>
              </a:rPr>
              <a:t>що</a:t>
            </a:r>
            <a:r>
              <a:rPr lang="ru-RU" sz="1800" i="1" dirty="0" smtClean="0">
                <a:solidFill>
                  <a:srgbClr val="1015F0"/>
                </a:solidFill>
              </a:rPr>
              <a:t> </a:t>
            </a:r>
            <a:r>
              <a:rPr lang="ru-RU" sz="1800" i="1" dirty="0" err="1" smtClean="0">
                <a:solidFill>
                  <a:srgbClr val="1015F0"/>
                </a:solidFill>
              </a:rPr>
              <a:t>складаються</a:t>
            </a:r>
            <a:r>
              <a:rPr lang="ru-RU" sz="1800" i="1" dirty="0" smtClean="0">
                <a:solidFill>
                  <a:srgbClr val="1015F0"/>
                </a:solidFill>
              </a:rPr>
              <a:t> </a:t>
            </a:r>
            <a:r>
              <a:rPr lang="ru-RU" sz="1800" i="1" dirty="0" err="1" smtClean="0">
                <a:solidFill>
                  <a:srgbClr val="1015F0"/>
                </a:solidFill>
              </a:rPr>
              <a:t>між</a:t>
            </a:r>
            <a:r>
              <a:rPr lang="ru-RU" sz="1800" i="1" dirty="0" smtClean="0">
                <a:solidFill>
                  <a:srgbClr val="1015F0"/>
                </a:solidFill>
              </a:rPr>
              <a:t> </a:t>
            </a:r>
            <a:r>
              <a:rPr lang="ru-RU" sz="1800" i="1" dirty="0" err="1" smtClean="0">
                <a:solidFill>
                  <a:srgbClr val="1015F0"/>
                </a:solidFill>
              </a:rPr>
              <a:t>суб'єктами</a:t>
            </a:r>
            <a:r>
              <a:rPr lang="ru-RU" sz="1800" i="1" dirty="0" smtClean="0">
                <a:solidFill>
                  <a:srgbClr val="1015F0"/>
                </a:solidFill>
              </a:rPr>
              <a:t> права </a:t>
            </a:r>
            <a:r>
              <a:rPr lang="ru-RU" sz="1800" i="1" dirty="0" err="1" smtClean="0">
                <a:solidFill>
                  <a:srgbClr val="1015F0"/>
                </a:solidFill>
              </a:rPr>
              <a:t>і</a:t>
            </a:r>
            <a:r>
              <a:rPr lang="ru-RU" sz="1800" i="1" dirty="0" smtClean="0">
                <a:solidFill>
                  <a:srgbClr val="1015F0"/>
                </a:solidFill>
              </a:rPr>
              <a:t> </a:t>
            </a:r>
            <a:r>
              <a:rPr lang="ru-RU" sz="1800" i="1" dirty="0" err="1" smtClean="0">
                <a:solidFill>
                  <a:srgbClr val="1015F0"/>
                </a:solidFill>
              </a:rPr>
              <a:t>становлять</a:t>
            </a:r>
            <a:r>
              <a:rPr lang="ru-RU" sz="1800" i="1" dirty="0" smtClean="0">
                <a:solidFill>
                  <a:srgbClr val="1015F0"/>
                </a:solidFill>
              </a:rPr>
              <a:t> для них </a:t>
            </a:r>
            <a:r>
              <a:rPr lang="ru-RU" sz="1800" i="1" dirty="0" err="1" smtClean="0">
                <a:solidFill>
                  <a:srgbClr val="1015F0"/>
                </a:solidFill>
              </a:rPr>
              <a:t>матеріальну</a:t>
            </a:r>
            <a:r>
              <a:rPr lang="ru-RU" sz="1800" i="1" dirty="0" smtClean="0">
                <a:solidFill>
                  <a:srgbClr val="1015F0"/>
                </a:solidFill>
              </a:rPr>
              <a:t> </a:t>
            </a:r>
            <a:r>
              <a:rPr lang="ru-RU" sz="1800" i="1" dirty="0" err="1" smtClean="0">
                <a:solidFill>
                  <a:srgbClr val="1015F0"/>
                </a:solidFill>
              </a:rPr>
              <a:t>і</a:t>
            </a:r>
            <a:r>
              <a:rPr lang="ru-RU" sz="1800" i="1" dirty="0" smtClean="0">
                <a:solidFill>
                  <a:srgbClr val="1015F0"/>
                </a:solidFill>
              </a:rPr>
              <a:t> </a:t>
            </a:r>
            <a:r>
              <a:rPr lang="ru-RU" sz="1800" i="1" dirty="0" err="1" smtClean="0">
                <a:solidFill>
                  <a:srgbClr val="1015F0"/>
                </a:solidFill>
              </a:rPr>
              <a:t>духовну</a:t>
            </a:r>
            <a:r>
              <a:rPr lang="ru-RU" sz="1800" i="1" dirty="0" smtClean="0">
                <a:solidFill>
                  <a:srgbClr val="1015F0"/>
                </a:solidFill>
              </a:rPr>
              <a:t> </a:t>
            </a:r>
            <a:r>
              <a:rPr lang="ru-RU" sz="1800" i="1" dirty="0" err="1" smtClean="0">
                <a:solidFill>
                  <a:srgbClr val="1015F0"/>
                </a:solidFill>
              </a:rPr>
              <a:t>цінність</a:t>
            </a:r>
            <a:endParaRPr lang="ru-RU" sz="1800" i="1" dirty="0">
              <a:solidFill>
                <a:srgbClr val="1015F0"/>
              </a:solidFill>
            </a:endParaRPr>
          </a:p>
        </p:txBody>
      </p:sp>
      <p:pic>
        <p:nvPicPr>
          <p:cNvPr id="4" name="Содержимое 3" descr="ui_articles2_20140326_103731_139582305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12" y="3286124"/>
            <a:ext cx="3810000" cy="2381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928670"/>
            <a:ext cx="6643734" cy="2011354"/>
          </a:xfrm>
        </p:spPr>
        <p:txBody>
          <a:bodyPr>
            <a:normAutofit/>
          </a:bodyPr>
          <a:lstStyle/>
          <a:p>
            <a:r>
              <a:rPr lang="ru-RU" sz="2700" dirty="0" smtClean="0">
                <a:solidFill>
                  <a:srgbClr val="FF0000"/>
                </a:solidFill>
              </a:rPr>
              <a:t>             </a:t>
            </a:r>
            <a:r>
              <a:rPr lang="ru-RU" sz="2700" dirty="0" err="1" smtClean="0">
                <a:solidFill>
                  <a:srgbClr val="FF0000"/>
                </a:solidFill>
              </a:rPr>
              <a:t>К</a:t>
            </a:r>
            <a:r>
              <a:rPr lang="ru-RU" sz="2700" i="1" dirty="0" err="1" smtClean="0">
                <a:solidFill>
                  <a:srgbClr val="FF0000"/>
                </a:solidFill>
              </a:rPr>
              <a:t>онституційні</a:t>
            </a:r>
            <a:r>
              <a:rPr lang="ru-RU" sz="2700" i="1" dirty="0" smtClean="0">
                <a:solidFill>
                  <a:srgbClr val="FF0000"/>
                </a:solidFill>
              </a:rPr>
              <a:t> проступки</a:t>
            </a:r>
            <a:r>
              <a:rPr lang="ru-RU" sz="1800" i="1" dirty="0" smtClean="0">
                <a:solidFill>
                  <a:srgbClr val="FF0000"/>
                </a:solidFill>
              </a:rPr>
              <a:t> </a:t>
            </a:r>
            <a:r>
              <a:rPr lang="ru-RU" sz="1800" dirty="0" smtClean="0">
                <a:solidFill>
                  <a:srgbClr val="1015F0"/>
                </a:solidFill>
              </a:rPr>
              <a:t>— </a:t>
            </a:r>
            <a:r>
              <a:rPr lang="ru-RU" sz="1800" dirty="0" err="1" smtClean="0">
                <a:solidFill>
                  <a:srgbClr val="1015F0"/>
                </a:solidFill>
              </a:rPr>
              <a:t>це</a:t>
            </a:r>
            <a:r>
              <a:rPr lang="ru-RU" sz="1800" dirty="0" smtClean="0">
                <a:solidFill>
                  <a:srgbClr val="1015F0"/>
                </a:solidFill>
              </a:rPr>
              <a:t> </a:t>
            </a:r>
            <a:r>
              <a:rPr lang="ru-RU" sz="1800" dirty="0" err="1" smtClean="0">
                <a:solidFill>
                  <a:srgbClr val="1015F0"/>
                </a:solidFill>
              </a:rPr>
              <a:t>суспільно</a:t>
            </a:r>
            <a:r>
              <a:rPr lang="ru-RU" sz="1800" dirty="0" smtClean="0">
                <a:solidFill>
                  <a:srgbClr val="1015F0"/>
                </a:solidFill>
              </a:rPr>
              <a:t> </a:t>
            </a:r>
            <a:r>
              <a:rPr lang="ru-RU" sz="1800" dirty="0" err="1" smtClean="0">
                <a:solidFill>
                  <a:srgbClr val="1015F0"/>
                </a:solidFill>
              </a:rPr>
              <a:t>небезпечні</a:t>
            </a:r>
            <a:r>
              <a:rPr lang="ru-RU" sz="1800" dirty="0" smtClean="0">
                <a:solidFill>
                  <a:srgbClr val="1015F0"/>
                </a:solidFill>
              </a:rPr>
              <a:t> </a:t>
            </a:r>
            <a:r>
              <a:rPr lang="ru-RU" sz="1800" dirty="0" err="1" smtClean="0">
                <a:solidFill>
                  <a:srgbClr val="1015F0"/>
                </a:solidFill>
              </a:rPr>
              <a:t>протиправні</a:t>
            </a:r>
            <a:r>
              <a:rPr lang="ru-RU" sz="1800" dirty="0" smtClean="0">
                <a:solidFill>
                  <a:srgbClr val="1015F0"/>
                </a:solidFill>
              </a:rPr>
              <a:t> </a:t>
            </a:r>
            <a:r>
              <a:rPr lang="ru-RU" sz="1800" dirty="0" err="1" smtClean="0">
                <a:solidFill>
                  <a:srgbClr val="1015F0"/>
                </a:solidFill>
              </a:rPr>
              <a:t>діяння</a:t>
            </a:r>
            <a:r>
              <a:rPr lang="ru-RU" sz="1800" dirty="0" smtClean="0">
                <a:solidFill>
                  <a:srgbClr val="1015F0"/>
                </a:solidFill>
              </a:rPr>
              <a:t>, </a:t>
            </a:r>
            <a:r>
              <a:rPr lang="ru-RU" sz="1800" dirty="0" err="1" smtClean="0">
                <a:solidFill>
                  <a:srgbClr val="1015F0"/>
                </a:solidFill>
              </a:rPr>
              <a:t>які</a:t>
            </a:r>
            <a:r>
              <a:rPr lang="ru-RU" sz="1800" dirty="0" smtClean="0">
                <a:solidFill>
                  <a:srgbClr val="1015F0"/>
                </a:solidFill>
              </a:rPr>
              <a:t> </a:t>
            </a:r>
            <a:r>
              <a:rPr lang="ru-RU" sz="1800" dirty="0" err="1" smtClean="0">
                <a:solidFill>
                  <a:srgbClr val="1015F0"/>
                </a:solidFill>
              </a:rPr>
              <a:t>полягають</a:t>
            </a:r>
            <a:r>
              <a:rPr lang="ru-RU" sz="1800" dirty="0" smtClean="0">
                <a:solidFill>
                  <a:srgbClr val="1015F0"/>
                </a:solidFill>
              </a:rPr>
              <a:t> у винному (</a:t>
            </a:r>
            <a:r>
              <a:rPr lang="ru-RU" sz="1800" dirty="0" err="1" smtClean="0">
                <a:solidFill>
                  <a:srgbClr val="1015F0"/>
                </a:solidFill>
              </a:rPr>
              <a:t>умисному</a:t>
            </a:r>
            <a:r>
              <a:rPr lang="ru-RU" sz="1800" dirty="0" smtClean="0">
                <a:solidFill>
                  <a:srgbClr val="1015F0"/>
                </a:solidFill>
              </a:rPr>
              <a:t> </a:t>
            </a:r>
            <a:r>
              <a:rPr lang="ru-RU" sz="1800" dirty="0" err="1" smtClean="0">
                <a:solidFill>
                  <a:srgbClr val="1015F0"/>
                </a:solidFill>
              </a:rPr>
              <a:t>чи</a:t>
            </a:r>
            <a:r>
              <a:rPr lang="ru-RU" sz="1800" dirty="0" smtClean="0">
                <a:solidFill>
                  <a:srgbClr val="1015F0"/>
                </a:solidFill>
              </a:rPr>
              <a:t> </a:t>
            </a:r>
            <a:r>
              <a:rPr lang="ru-RU" sz="1800" dirty="0" err="1" smtClean="0">
                <a:solidFill>
                  <a:srgbClr val="1015F0"/>
                </a:solidFill>
              </a:rPr>
              <a:t>необережному</a:t>
            </a:r>
            <a:r>
              <a:rPr lang="ru-RU" sz="1800" dirty="0" smtClean="0">
                <a:solidFill>
                  <a:srgbClr val="1015F0"/>
                </a:solidFill>
              </a:rPr>
              <a:t>) </a:t>
            </a:r>
            <a:r>
              <a:rPr lang="ru-RU" sz="1800" dirty="0" err="1" smtClean="0">
                <a:solidFill>
                  <a:srgbClr val="1015F0"/>
                </a:solidFill>
              </a:rPr>
              <a:t>заподіянні</a:t>
            </a:r>
            <a:r>
              <a:rPr lang="ru-RU" sz="1800" dirty="0" smtClean="0">
                <a:solidFill>
                  <a:srgbClr val="1015F0"/>
                </a:solidFill>
              </a:rPr>
              <a:t> </a:t>
            </a:r>
            <a:r>
              <a:rPr lang="ru-RU" sz="1800" dirty="0" err="1" smtClean="0">
                <a:solidFill>
                  <a:srgbClr val="1015F0"/>
                </a:solidFill>
              </a:rPr>
              <a:t>шкоди</a:t>
            </a:r>
            <a:r>
              <a:rPr lang="ru-RU" sz="1800" dirty="0" smtClean="0">
                <a:solidFill>
                  <a:srgbClr val="1015F0"/>
                </a:solidFill>
              </a:rPr>
              <a:t> порядку </a:t>
            </a:r>
            <a:r>
              <a:rPr lang="ru-RU" sz="1800" dirty="0" err="1" smtClean="0">
                <a:solidFill>
                  <a:srgbClr val="1015F0"/>
                </a:solidFill>
              </a:rPr>
              <a:t>організації</a:t>
            </a:r>
            <a:r>
              <a:rPr lang="ru-RU" sz="1800" dirty="0" smtClean="0">
                <a:solidFill>
                  <a:srgbClr val="1015F0"/>
                </a:solidFill>
              </a:rPr>
              <a:t> </a:t>
            </a:r>
            <a:r>
              <a:rPr lang="ru-RU" sz="1800" dirty="0" err="1" smtClean="0">
                <a:solidFill>
                  <a:srgbClr val="1015F0"/>
                </a:solidFill>
              </a:rPr>
              <a:t>і</a:t>
            </a:r>
            <a:r>
              <a:rPr lang="ru-RU" sz="1800" dirty="0" smtClean="0">
                <a:solidFill>
                  <a:srgbClr val="1015F0"/>
                </a:solidFill>
              </a:rPr>
              <a:t> </a:t>
            </a:r>
            <a:r>
              <a:rPr lang="ru-RU" sz="1800" dirty="0" err="1" smtClean="0">
                <a:solidFill>
                  <a:srgbClr val="1015F0"/>
                </a:solidFill>
              </a:rPr>
              <a:t>діяльності</a:t>
            </a:r>
            <a:r>
              <a:rPr lang="ru-RU" sz="1800" dirty="0" smtClean="0">
                <a:solidFill>
                  <a:srgbClr val="1015F0"/>
                </a:solidFill>
              </a:rPr>
              <a:t> </a:t>
            </a:r>
            <a:r>
              <a:rPr lang="ru-RU" sz="1800" dirty="0" err="1" smtClean="0">
                <a:solidFill>
                  <a:srgbClr val="1015F0"/>
                </a:solidFill>
              </a:rPr>
              <a:t>органів</a:t>
            </a:r>
            <a:r>
              <a:rPr lang="ru-RU" sz="1800" dirty="0" smtClean="0">
                <a:solidFill>
                  <a:srgbClr val="1015F0"/>
                </a:solidFill>
              </a:rPr>
              <a:t> </a:t>
            </a:r>
            <a:r>
              <a:rPr lang="ru-RU" sz="1800" dirty="0" err="1" smtClean="0">
                <a:solidFill>
                  <a:srgbClr val="1015F0"/>
                </a:solidFill>
              </a:rPr>
              <a:t>влади</a:t>
            </a:r>
            <a:r>
              <a:rPr lang="ru-RU" sz="1800" dirty="0" smtClean="0">
                <a:solidFill>
                  <a:srgbClr val="1015F0"/>
                </a:solidFill>
              </a:rPr>
              <a:t> </a:t>
            </a:r>
            <a:r>
              <a:rPr lang="ru-RU" sz="1800" dirty="0" err="1" smtClean="0">
                <a:solidFill>
                  <a:srgbClr val="1015F0"/>
                </a:solidFill>
              </a:rPr>
              <a:t>і</a:t>
            </a:r>
            <a:r>
              <a:rPr lang="ru-RU" sz="1800" dirty="0" smtClean="0">
                <a:solidFill>
                  <a:srgbClr val="1015F0"/>
                </a:solidFill>
              </a:rPr>
              <a:t> </a:t>
            </a:r>
            <a:r>
              <a:rPr lang="ru-RU" sz="1800" dirty="0" err="1" smtClean="0">
                <a:solidFill>
                  <a:srgbClr val="1015F0"/>
                </a:solidFill>
              </a:rPr>
              <a:t>управління</a:t>
            </a:r>
            <a:r>
              <a:rPr lang="ru-RU" sz="1800" dirty="0" smtClean="0">
                <a:solidFill>
                  <a:srgbClr val="1015F0"/>
                </a:solidFill>
              </a:rPr>
              <a:t>, </a:t>
            </a:r>
            <a:r>
              <a:rPr lang="ru-RU" sz="1800" dirty="0" err="1" smtClean="0">
                <a:solidFill>
                  <a:srgbClr val="1015F0"/>
                </a:solidFill>
              </a:rPr>
              <a:t>конституційним</a:t>
            </a:r>
            <a:r>
              <a:rPr lang="ru-RU" sz="1800" dirty="0" smtClean="0">
                <a:solidFill>
                  <a:srgbClr val="1015F0"/>
                </a:solidFill>
              </a:rPr>
              <a:t> правам </a:t>
            </a:r>
            <a:r>
              <a:rPr lang="ru-RU" sz="1800" dirty="0" err="1" smtClean="0">
                <a:solidFill>
                  <a:srgbClr val="1015F0"/>
                </a:solidFill>
              </a:rPr>
              <a:t>і</a:t>
            </a:r>
            <a:r>
              <a:rPr lang="ru-RU" sz="1800" dirty="0" smtClean="0">
                <a:solidFill>
                  <a:srgbClr val="1015F0"/>
                </a:solidFill>
              </a:rPr>
              <a:t> свободам </a:t>
            </a:r>
            <a:r>
              <a:rPr lang="ru-RU" sz="1800" dirty="0" err="1" smtClean="0">
                <a:solidFill>
                  <a:srgbClr val="1015F0"/>
                </a:solidFill>
              </a:rPr>
              <a:t>громадян</a:t>
            </a:r>
            <a:r>
              <a:rPr lang="ru-RU" sz="1800" dirty="0" smtClean="0">
                <a:solidFill>
                  <a:srgbClr val="1015F0"/>
                </a:solidFill>
              </a:rPr>
              <a:t>, </a:t>
            </a:r>
            <a:r>
              <a:rPr lang="ru-RU" sz="1800" dirty="0" err="1" smtClean="0">
                <a:solidFill>
                  <a:srgbClr val="1015F0"/>
                </a:solidFill>
              </a:rPr>
              <a:t>але</a:t>
            </a:r>
            <a:r>
              <a:rPr lang="ru-RU" sz="1800" dirty="0" smtClean="0">
                <a:solidFill>
                  <a:srgbClr val="1015F0"/>
                </a:solidFill>
              </a:rPr>
              <a:t> не </a:t>
            </a:r>
            <a:r>
              <a:rPr lang="ru-RU" sz="1800" dirty="0" err="1" smtClean="0">
                <a:solidFill>
                  <a:srgbClr val="1015F0"/>
                </a:solidFill>
              </a:rPr>
              <a:t>мають</a:t>
            </a:r>
            <a:r>
              <a:rPr lang="ru-RU" sz="1800" dirty="0" smtClean="0">
                <a:solidFill>
                  <a:srgbClr val="1015F0"/>
                </a:solidFill>
              </a:rPr>
              <a:t> </a:t>
            </a:r>
            <a:r>
              <a:rPr lang="ru-RU" sz="1800" dirty="0" err="1" smtClean="0">
                <a:solidFill>
                  <a:srgbClr val="1015F0"/>
                </a:solidFill>
              </a:rPr>
              <a:t>ознак</a:t>
            </a:r>
            <a:r>
              <a:rPr lang="ru-RU" sz="1800" dirty="0" smtClean="0">
                <a:solidFill>
                  <a:srgbClr val="1015F0"/>
                </a:solidFill>
              </a:rPr>
              <a:t> складу </a:t>
            </a:r>
            <a:r>
              <a:rPr lang="ru-RU" sz="1800" dirty="0" err="1" smtClean="0">
                <a:solidFill>
                  <a:srgbClr val="1015F0"/>
                </a:solidFill>
              </a:rPr>
              <a:t>злочину</a:t>
            </a:r>
            <a:r>
              <a:rPr lang="ru-RU" sz="1800" dirty="0" smtClean="0">
                <a:solidFill>
                  <a:srgbClr val="1015F0"/>
                </a:solidFill>
              </a:rPr>
              <a:t>.</a:t>
            </a:r>
            <a:endParaRPr lang="ru-RU" sz="1800" dirty="0">
              <a:solidFill>
                <a:srgbClr val="1015F0"/>
              </a:solidFill>
            </a:endParaRPr>
          </a:p>
        </p:txBody>
      </p:sp>
      <p:pic>
        <p:nvPicPr>
          <p:cNvPr id="4" name="Содержимое 3" descr="58998_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1175" y="3286125"/>
            <a:ext cx="4615962" cy="3000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1142984"/>
            <a:ext cx="5929354" cy="128588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  </a:t>
            </a:r>
            <a:r>
              <a:rPr lang="ru-RU" sz="2400" dirty="0" err="1" smtClean="0">
                <a:solidFill>
                  <a:srgbClr val="C00000"/>
                </a:solidFill>
              </a:rPr>
              <a:t>Матеріальні</a:t>
            </a:r>
            <a:r>
              <a:rPr lang="ru-RU" sz="2400" dirty="0" smtClean="0">
                <a:solidFill>
                  <a:srgbClr val="C00000"/>
                </a:solidFill>
              </a:rPr>
              <a:t> проступки </a:t>
            </a:r>
            <a:r>
              <a:rPr lang="ru-RU" sz="1800" dirty="0" smtClean="0">
                <a:solidFill>
                  <a:srgbClr val="1015F0"/>
                </a:solidFill>
              </a:rPr>
              <a:t>— </a:t>
            </a:r>
            <a:r>
              <a:rPr lang="ru-RU" sz="1800" dirty="0" err="1" smtClean="0">
                <a:solidFill>
                  <a:srgbClr val="1015F0"/>
                </a:solidFill>
              </a:rPr>
              <a:t>це</a:t>
            </a:r>
            <a:r>
              <a:rPr lang="ru-RU" sz="1800" dirty="0" smtClean="0">
                <a:solidFill>
                  <a:srgbClr val="1015F0"/>
                </a:solidFill>
              </a:rPr>
              <a:t> </a:t>
            </a:r>
            <a:r>
              <a:rPr lang="ru-RU" sz="1800" dirty="0" err="1" smtClean="0">
                <a:solidFill>
                  <a:srgbClr val="1015F0"/>
                </a:solidFill>
              </a:rPr>
              <a:t>суспільно</a:t>
            </a:r>
            <a:r>
              <a:rPr lang="ru-RU" sz="1800" dirty="0" smtClean="0">
                <a:solidFill>
                  <a:srgbClr val="1015F0"/>
                </a:solidFill>
              </a:rPr>
              <a:t> </a:t>
            </a:r>
            <a:r>
              <a:rPr lang="ru-RU" sz="1800" dirty="0" err="1" smtClean="0">
                <a:solidFill>
                  <a:srgbClr val="1015F0"/>
                </a:solidFill>
              </a:rPr>
              <a:t>небезпечні</a:t>
            </a:r>
            <a:r>
              <a:rPr lang="ru-RU" sz="1800" dirty="0" smtClean="0">
                <a:solidFill>
                  <a:srgbClr val="1015F0"/>
                </a:solidFill>
              </a:rPr>
              <a:t> </a:t>
            </a:r>
            <a:r>
              <a:rPr lang="ru-RU" sz="1800" dirty="0" err="1" smtClean="0">
                <a:solidFill>
                  <a:srgbClr val="1015F0"/>
                </a:solidFill>
              </a:rPr>
              <a:t>протиправні</a:t>
            </a:r>
            <a:r>
              <a:rPr lang="ru-RU" sz="1800" dirty="0" smtClean="0">
                <a:solidFill>
                  <a:srgbClr val="1015F0"/>
                </a:solidFill>
              </a:rPr>
              <a:t> </a:t>
            </a:r>
            <a:r>
              <a:rPr lang="ru-RU" sz="1800" dirty="0" err="1" smtClean="0">
                <a:solidFill>
                  <a:srgbClr val="1015F0"/>
                </a:solidFill>
              </a:rPr>
              <a:t>діяння</a:t>
            </a:r>
            <a:r>
              <a:rPr lang="ru-RU" sz="1800" dirty="0" smtClean="0">
                <a:solidFill>
                  <a:srgbClr val="1015F0"/>
                </a:solidFill>
              </a:rPr>
              <a:t>, </a:t>
            </a:r>
            <a:r>
              <a:rPr lang="ru-RU" sz="1800" dirty="0" err="1" smtClean="0">
                <a:solidFill>
                  <a:srgbClr val="1015F0"/>
                </a:solidFill>
              </a:rPr>
              <a:t>які</a:t>
            </a:r>
            <a:r>
              <a:rPr lang="ru-RU" sz="1800" dirty="0" smtClean="0">
                <a:solidFill>
                  <a:srgbClr val="1015F0"/>
                </a:solidFill>
              </a:rPr>
              <a:t> </a:t>
            </a:r>
            <a:r>
              <a:rPr lang="ru-RU" sz="1800" dirty="0" err="1" smtClean="0">
                <a:solidFill>
                  <a:srgbClr val="1015F0"/>
                </a:solidFill>
              </a:rPr>
              <a:t>полягають</a:t>
            </a:r>
            <a:r>
              <a:rPr lang="ru-RU" sz="1800" dirty="0" smtClean="0">
                <a:solidFill>
                  <a:srgbClr val="1015F0"/>
                </a:solidFill>
              </a:rPr>
              <a:t> у винному (</a:t>
            </a:r>
            <a:r>
              <a:rPr lang="ru-RU" sz="1800" dirty="0" err="1" smtClean="0">
                <a:solidFill>
                  <a:srgbClr val="1015F0"/>
                </a:solidFill>
              </a:rPr>
              <a:t>умисному</a:t>
            </a:r>
            <a:r>
              <a:rPr lang="ru-RU" sz="1800" dirty="0" smtClean="0">
                <a:solidFill>
                  <a:srgbClr val="1015F0"/>
                </a:solidFill>
              </a:rPr>
              <a:t> </a:t>
            </a:r>
            <a:r>
              <a:rPr lang="ru-RU" sz="1800" dirty="0" err="1" smtClean="0">
                <a:solidFill>
                  <a:srgbClr val="1015F0"/>
                </a:solidFill>
              </a:rPr>
              <a:t>чи</a:t>
            </a:r>
            <a:r>
              <a:rPr lang="ru-RU" sz="1800" dirty="0" smtClean="0">
                <a:solidFill>
                  <a:srgbClr val="1015F0"/>
                </a:solidFill>
              </a:rPr>
              <a:t> </a:t>
            </a:r>
            <a:r>
              <a:rPr lang="ru-RU" sz="1800" dirty="0" err="1" smtClean="0">
                <a:solidFill>
                  <a:srgbClr val="1015F0"/>
                </a:solidFill>
              </a:rPr>
              <a:t>необережному</a:t>
            </a:r>
            <a:r>
              <a:rPr lang="ru-RU" sz="1800" dirty="0" smtClean="0">
                <a:solidFill>
                  <a:srgbClr val="1015F0"/>
                </a:solidFill>
              </a:rPr>
              <a:t>) </a:t>
            </a:r>
            <a:r>
              <a:rPr lang="ru-RU" sz="1800" dirty="0" err="1" smtClean="0">
                <a:solidFill>
                  <a:srgbClr val="1015F0"/>
                </a:solidFill>
              </a:rPr>
              <a:t>заподіянні</a:t>
            </a:r>
            <a:r>
              <a:rPr lang="ru-RU" sz="1800" dirty="0" smtClean="0">
                <a:solidFill>
                  <a:srgbClr val="1015F0"/>
                </a:solidFill>
              </a:rPr>
              <a:t> </a:t>
            </a:r>
            <a:r>
              <a:rPr lang="ru-RU" sz="1800" dirty="0" err="1" smtClean="0">
                <a:solidFill>
                  <a:srgbClr val="1015F0"/>
                </a:solidFill>
              </a:rPr>
              <a:t>шкоди</a:t>
            </a:r>
            <a:r>
              <a:rPr lang="ru-RU" sz="1800" dirty="0" smtClean="0">
                <a:solidFill>
                  <a:srgbClr val="1015F0"/>
                </a:solidFill>
              </a:rPr>
              <a:t> майну </a:t>
            </a:r>
            <a:r>
              <a:rPr lang="ru-RU" sz="1800" dirty="0" err="1" smtClean="0">
                <a:solidFill>
                  <a:srgbClr val="1015F0"/>
                </a:solidFill>
              </a:rPr>
              <a:t>підприємства</a:t>
            </a:r>
            <a:r>
              <a:rPr lang="ru-RU" sz="1800" dirty="0" smtClean="0">
                <a:solidFill>
                  <a:srgbClr val="1015F0"/>
                </a:solidFill>
              </a:rPr>
              <a:t> </a:t>
            </a:r>
            <a:r>
              <a:rPr lang="ru-RU" sz="1800" dirty="0" err="1" smtClean="0">
                <a:solidFill>
                  <a:srgbClr val="1015F0"/>
                </a:solidFill>
              </a:rPr>
              <a:t>його</a:t>
            </a:r>
            <a:r>
              <a:rPr lang="ru-RU" sz="1800" dirty="0" smtClean="0">
                <a:solidFill>
                  <a:srgbClr val="1015F0"/>
                </a:solidFill>
              </a:rPr>
              <a:t> </a:t>
            </a:r>
            <a:r>
              <a:rPr lang="ru-RU" sz="1800" dirty="0" err="1" smtClean="0">
                <a:solidFill>
                  <a:srgbClr val="1015F0"/>
                </a:solidFill>
              </a:rPr>
              <a:t>працівником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4" name="Содержимое 3" descr="torg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0744" y="3260725"/>
            <a:ext cx="4648200" cy="26765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857232"/>
            <a:ext cx="5643602" cy="192882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        </a:t>
            </a:r>
            <a:r>
              <a:rPr lang="ru-RU" sz="2400" dirty="0" err="1" smtClean="0">
                <a:solidFill>
                  <a:srgbClr val="C00000"/>
                </a:solidFill>
              </a:rPr>
              <a:t>Дисциплінарні</a:t>
            </a:r>
            <a:r>
              <a:rPr lang="ru-RU" sz="2400" dirty="0" smtClean="0">
                <a:solidFill>
                  <a:srgbClr val="C00000"/>
                </a:solidFill>
              </a:rPr>
              <a:t> проступки </a:t>
            </a:r>
            <a:r>
              <a:rPr lang="ru-RU" sz="1800" dirty="0" smtClean="0">
                <a:solidFill>
                  <a:srgbClr val="1015F0"/>
                </a:solidFill>
              </a:rPr>
              <a:t>— </a:t>
            </a:r>
            <a:r>
              <a:rPr lang="ru-RU" sz="1800" dirty="0" err="1" smtClean="0">
                <a:solidFill>
                  <a:srgbClr val="1015F0"/>
                </a:solidFill>
              </a:rPr>
              <a:t>це</a:t>
            </a:r>
            <a:r>
              <a:rPr lang="ru-RU" sz="1800" dirty="0" smtClean="0">
                <a:solidFill>
                  <a:srgbClr val="1015F0"/>
                </a:solidFill>
              </a:rPr>
              <a:t> </a:t>
            </a:r>
            <a:r>
              <a:rPr lang="ru-RU" sz="1800" dirty="0" err="1" smtClean="0">
                <a:solidFill>
                  <a:srgbClr val="1015F0"/>
                </a:solidFill>
              </a:rPr>
              <a:t>суспільно</a:t>
            </a:r>
            <a:r>
              <a:rPr lang="ru-RU" sz="1800" dirty="0" smtClean="0">
                <a:solidFill>
                  <a:srgbClr val="1015F0"/>
                </a:solidFill>
              </a:rPr>
              <a:t> </a:t>
            </a:r>
            <a:r>
              <a:rPr lang="ru-RU" sz="1800" dirty="0" err="1" smtClean="0">
                <a:solidFill>
                  <a:srgbClr val="1015F0"/>
                </a:solidFill>
              </a:rPr>
              <a:t>небезпечні</a:t>
            </a:r>
            <a:r>
              <a:rPr lang="ru-RU" sz="1800" dirty="0" smtClean="0">
                <a:solidFill>
                  <a:srgbClr val="1015F0"/>
                </a:solidFill>
              </a:rPr>
              <a:t> </a:t>
            </a:r>
            <a:r>
              <a:rPr lang="ru-RU" sz="1800" dirty="0" err="1" smtClean="0">
                <a:solidFill>
                  <a:srgbClr val="1015F0"/>
                </a:solidFill>
              </a:rPr>
              <a:t>протиправні</a:t>
            </a:r>
            <a:r>
              <a:rPr lang="ru-RU" sz="1800" dirty="0" smtClean="0">
                <a:solidFill>
                  <a:srgbClr val="1015F0"/>
                </a:solidFill>
              </a:rPr>
              <a:t> </a:t>
            </a:r>
            <a:r>
              <a:rPr lang="ru-RU" sz="1800" dirty="0" err="1" smtClean="0">
                <a:solidFill>
                  <a:srgbClr val="1015F0"/>
                </a:solidFill>
              </a:rPr>
              <a:t>діяння</a:t>
            </a:r>
            <a:r>
              <a:rPr lang="ru-RU" sz="1800" dirty="0" smtClean="0">
                <a:solidFill>
                  <a:srgbClr val="1015F0"/>
                </a:solidFill>
              </a:rPr>
              <a:t>, </a:t>
            </a:r>
            <a:r>
              <a:rPr lang="ru-RU" sz="1800" dirty="0" err="1" smtClean="0">
                <a:solidFill>
                  <a:srgbClr val="1015F0"/>
                </a:solidFill>
              </a:rPr>
              <a:t>які</a:t>
            </a:r>
            <a:r>
              <a:rPr lang="ru-RU" sz="1800" dirty="0" smtClean="0">
                <a:solidFill>
                  <a:srgbClr val="1015F0"/>
                </a:solidFill>
              </a:rPr>
              <a:t> </a:t>
            </a:r>
            <a:r>
              <a:rPr lang="ru-RU" sz="1800" dirty="0" err="1" smtClean="0">
                <a:solidFill>
                  <a:srgbClr val="1015F0"/>
                </a:solidFill>
              </a:rPr>
              <a:t>полягають</a:t>
            </a:r>
            <a:r>
              <a:rPr lang="ru-RU" sz="1800" dirty="0" smtClean="0">
                <a:solidFill>
                  <a:srgbClr val="1015F0"/>
                </a:solidFill>
              </a:rPr>
              <a:t> у </a:t>
            </a:r>
            <a:r>
              <a:rPr lang="ru-RU" sz="1800" dirty="0" err="1" smtClean="0">
                <a:solidFill>
                  <a:srgbClr val="1015F0"/>
                </a:solidFill>
              </a:rPr>
              <a:t>невиконанні</a:t>
            </a:r>
            <a:r>
              <a:rPr lang="ru-RU" sz="1800" dirty="0" smtClean="0">
                <a:solidFill>
                  <a:srgbClr val="1015F0"/>
                </a:solidFill>
              </a:rPr>
              <a:t> </a:t>
            </a:r>
            <a:r>
              <a:rPr lang="ru-RU" sz="1800" dirty="0" err="1" smtClean="0">
                <a:solidFill>
                  <a:srgbClr val="1015F0"/>
                </a:solidFill>
              </a:rPr>
              <a:t>робітником</a:t>
            </a:r>
            <a:r>
              <a:rPr lang="ru-RU" sz="1800" dirty="0" smtClean="0">
                <a:solidFill>
                  <a:srgbClr val="1015F0"/>
                </a:solidFill>
              </a:rPr>
              <a:t>, </a:t>
            </a:r>
            <a:r>
              <a:rPr lang="ru-RU" sz="1800" dirty="0" err="1" smtClean="0">
                <a:solidFill>
                  <a:srgbClr val="1015F0"/>
                </a:solidFill>
              </a:rPr>
              <a:t>службовцем</a:t>
            </a:r>
            <a:r>
              <a:rPr lang="ru-RU" sz="1800" dirty="0" smtClean="0">
                <a:solidFill>
                  <a:srgbClr val="1015F0"/>
                </a:solidFill>
              </a:rPr>
              <a:t>, </a:t>
            </a:r>
            <a:r>
              <a:rPr lang="ru-RU" sz="1800" dirty="0" err="1" smtClean="0">
                <a:solidFill>
                  <a:srgbClr val="1015F0"/>
                </a:solidFill>
              </a:rPr>
              <a:t>військовослужбовцем</a:t>
            </a:r>
            <a:r>
              <a:rPr lang="ru-RU" sz="1800" dirty="0" smtClean="0">
                <a:solidFill>
                  <a:srgbClr val="1015F0"/>
                </a:solidFill>
              </a:rPr>
              <a:t>, студентом </a:t>
            </a:r>
            <a:r>
              <a:rPr lang="ru-RU" sz="1800" dirty="0" err="1" smtClean="0">
                <a:solidFill>
                  <a:srgbClr val="1015F0"/>
                </a:solidFill>
              </a:rPr>
              <a:t>виробничих</a:t>
            </a:r>
            <a:r>
              <a:rPr lang="ru-RU" sz="1800" dirty="0" smtClean="0">
                <a:solidFill>
                  <a:srgbClr val="1015F0"/>
                </a:solidFill>
              </a:rPr>
              <a:t>, </a:t>
            </a:r>
            <a:r>
              <a:rPr lang="ru-RU" sz="1800" dirty="0" err="1" smtClean="0">
                <a:solidFill>
                  <a:srgbClr val="1015F0"/>
                </a:solidFill>
              </a:rPr>
              <a:t>службових</a:t>
            </a:r>
            <a:r>
              <a:rPr lang="ru-RU" sz="1800" dirty="0" smtClean="0">
                <a:solidFill>
                  <a:srgbClr val="1015F0"/>
                </a:solidFill>
              </a:rPr>
              <a:t>, </a:t>
            </a:r>
            <a:r>
              <a:rPr lang="ru-RU" sz="1800" dirty="0" err="1" smtClean="0">
                <a:solidFill>
                  <a:srgbClr val="1015F0"/>
                </a:solidFill>
              </a:rPr>
              <a:t>військових</a:t>
            </a:r>
            <a:r>
              <a:rPr lang="ru-RU" sz="1800" dirty="0" smtClean="0">
                <a:solidFill>
                  <a:srgbClr val="1015F0"/>
                </a:solidFill>
              </a:rPr>
              <a:t> </a:t>
            </a:r>
            <a:r>
              <a:rPr lang="ru-RU" sz="1800" dirty="0" err="1" smtClean="0">
                <a:solidFill>
                  <a:srgbClr val="1015F0"/>
                </a:solidFill>
              </a:rPr>
              <a:t>або</a:t>
            </a:r>
            <a:r>
              <a:rPr lang="ru-RU" sz="1800" dirty="0" smtClean="0">
                <a:solidFill>
                  <a:srgbClr val="1015F0"/>
                </a:solidFill>
              </a:rPr>
              <a:t> </a:t>
            </a:r>
            <a:r>
              <a:rPr lang="ru-RU" sz="1800" dirty="0" err="1" smtClean="0">
                <a:solidFill>
                  <a:srgbClr val="1015F0"/>
                </a:solidFill>
              </a:rPr>
              <a:t>учбових</a:t>
            </a:r>
            <a:r>
              <a:rPr lang="ru-RU" sz="1800" dirty="0" smtClean="0">
                <a:solidFill>
                  <a:srgbClr val="1015F0"/>
                </a:solidFill>
              </a:rPr>
              <a:t> </a:t>
            </a:r>
            <a:r>
              <a:rPr lang="ru-RU" sz="1800" dirty="0" err="1" smtClean="0">
                <a:solidFill>
                  <a:srgbClr val="1015F0"/>
                </a:solidFill>
              </a:rPr>
              <a:t>обов'язків</a:t>
            </a:r>
            <a:r>
              <a:rPr lang="ru-RU" sz="1800" dirty="0" smtClean="0">
                <a:solidFill>
                  <a:srgbClr val="1015F0"/>
                </a:solidFill>
              </a:rPr>
              <a:t>, </a:t>
            </a:r>
            <a:r>
              <a:rPr lang="ru-RU" sz="1800" dirty="0" err="1" smtClean="0">
                <a:solidFill>
                  <a:srgbClr val="1015F0"/>
                </a:solidFill>
              </a:rPr>
              <a:t>порушенні</a:t>
            </a:r>
            <a:r>
              <a:rPr lang="ru-RU" sz="1800" dirty="0" smtClean="0">
                <a:solidFill>
                  <a:srgbClr val="1015F0"/>
                </a:solidFill>
              </a:rPr>
              <a:t> правил </a:t>
            </a:r>
            <a:r>
              <a:rPr lang="ru-RU" sz="1800" dirty="0" err="1" smtClean="0">
                <a:solidFill>
                  <a:srgbClr val="1015F0"/>
                </a:solidFill>
              </a:rPr>
              <a:t>внутрішнього</a:t>
            </a:r>
            <a:r>
              <a:rPr lang="ru-RU" sz="1800" dirty="0" smtClean="0">
                <a:solidFill>
                  <a:srgbClr val="1015F0"/>
                </a:solidFill>
              </a:rPr>
              <a:t> трудового </a:t>
            </a:r>
            <a:r>
              <a:rPr lang="ru-RU" sz="1800" dirty="0" err="1" smtClean="0">
                <a:solidFill>
                  <a:srgbClr val="1015F0"/>
                </a:solidFill>
              </a:rPr>
              <a:t>розпорядку</a:t>
            </a:r>
            <a:r>
              <a:rPr lang="ru-RU" sz="1800" dirty="0" smtClean="0">
                <a:solidFill>
                  <a:srgbClr val="1015F0"/>
                </a:solidFill>
              </a:rPr>
              <a:t>.</a:t>
            </a:r>
            <a:endParaRPr lang="ru-RU" sz="1800" dirty="0">
              <a:solidFill>
                <a:srgbClr val="1015F0"/>
              </a:solidFill>
            </a:endParaRPr>
          </a:p>
        </p:txBody>
      </p:sp>
      <p:pic>
        <p:nvPicPr>
          <p:cNvPr id="4" name="Содержимое 3" descr="66633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3214686"/>
            <a:ext cx="3834976" cy="32861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>
                <a:solidFill>
                  <a:srgbClr val="FF0000"/>
                </a:solidFill>
              </a:rPr>
              <a:t>Завдяння</a:t>
            </a:r>
            <a:r>
              <a:rPr lang="uk-UA" dirty="0" smtClean="0">
                <a:solidFill>
                  <a:srgbClr val="FF0000"/>
                </a:solidFill>
              </a:rPr>
              <a:t/>
            </a:r>
            <a:br>
              <a:rPr lang="uk-UA" dirty="0" smtClean="0">
                <a:solidFill>
                  <a:srgbClr val="FF0000"/>
                </a:solidFill>
              </a:rPr>
            </a:br>
            <a:r>
              <a:rPr lang="uk-UA" dirty="0" smtClean="0">
                <a:solidFill>
                  <a:srgbClr val="FF0000"/>
                </a:solidFill>
              </a:rPr>
              <a:t>   для перевірки знань.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571612"/>
            <a:ext cx="6357982" cy="5286388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uk-UA" sz="2000" b="1" dirty="0" smtClean="0"/>
              <a:t>Установіть відповідність між проступками та їх прикладами!</a:t>
            </a:r>
          </a:p>
          <a:p>
            <a:pPr marL="514350" indent="-514350">
              <a:buNone/>
            </a:pPr>
            <a:r>
              <a:rPr lang="uk-UA" sz="1800" dirty="0" smtClean="0"/>
              <a:t>  1) Адміністративний    А) </a:t>
            </a:r>
            <a:r>
              <a:rPr lang="ru-RU" sz="1800" i="1" dirty="0" err="1" smtClean="0"/>
              <a:t>Поширення</a:t>
            </a:r>
            <a:r>
              <a:rPr lang="ru-RU" sz="1800" i="1" dirty="0" smtClean="0"/>
              <a:t> чуток, </a:t>
            </a:r>
            <a:r>
              <a:rPr lang="ru-RU" sz="1800" i="1" dirty="0" err="1" smtClean="0"/>
              <a:t>що</a:t>
            </a:r>
            <a:r>
              <a:rPr lang="ru-RU" sz="1800" i="1" dirty="0" smtClean="0"/>
              <a:t>        </a:t>
            </a:r>
          </a:p>
          <a:p>
            <a:pPr marL="514350" indent="-514350" algn="r">
              <a:buNone/>
            </a:pPr>
            <a:r>
              <a:rPr lang="ru-RU" sz="1800" i="1" dirty="0" smtClean="0"/>
              <a:t>       </a:t>
            </a:r>
            <a:r>
              <a:rPr lang="ru-RU" sz="1800" i="1" dirty="0" err="1" smtClean="0"/>
              <a:t>принижують</a:t>
            </a:r>
            <a:r>
              <a:rPr lang="ru-RU" sz="1800" i="1" dirty="0" smtClean="0"/>
              <a:t> честь </a:t>
            </a:r>
            <a:r>
              <a:rPr lang="ru-RU" sz="1800" i="1" dirty="0" err="1" smtClean="0"/>
              <a:t>і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гідність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людини</a:t>
            </a:r>
            <a:endParaRPr lang="uk-UA" sz="1800" dirty="0" smtClean="0"/>
          </a:p>
          <a:p>
            <a:pPr marL="514350" indent="-514350">
              <a:buNone/>
            </a:pPr>
            <a:r>
              <a:rPr lang="uk-UA" sz="1800" dirty="0" smtClean="0"/>
              <a:t>   2)    Цивільний              </a:t>
            </a:r>
            <a:r>
              <a:rPr lang="uk-UA" sz="1800" i="1" dirty="0" smtClean="0"/>
              <a:t>Б) Запізнення на роботу.</a:t>
            </a:r>
          </a:p>
          <a:p>
            <a:pPr marL="514350" indent="-514350" algn="r">
              <a:buNone/>
            </a:pPr>
            <a:r>
              <a:rPr lang="uk-UA" sz="1800" dirty="0" smtClean="0"/>
              <a:t>3)Дисциплінарний      </a:t>
            </a:r>
            <a:r>
              <a:rPr lang="uk-UA" sz="1800" i="1" dirty="0" smtClean="0"/>
              <a:t>В) Порушення правил дорожнього   руху</a:t>
            </a:r>
          </a:p>
          <a:p>
            <a:pPr marL="514350" indent="-514350" algn="ctr">
              <a:buNone/>
            </a:pPr>
            <a:r>
              <a:rPr lang="uk-UA" sz="1800" i="1" dirty="0" smtClean="0"/>
              <a:t>    </a:t>
            </a:r>
            <a:r>
              <a:rPr lang="uk-UA" sz="1800" i="1" smtClean="0"/>
              <a:t>Г) Крадіжка </a:t>
            </a:r>
            <a:r>
              <a:rPr lang="uk-UA" sz="1800" i="1" dirty="0" smtClean="0"/>
              <a:t>грошей.</a:t>
            </a:r>
          </a:p>
          <a:p>
            <a:pPr marL="514350" indent="-514350">
              <a:buNone/>
            </a:pPr>
            <a:r>
              <a:rPr lang="uk-UA" sz="1800" b="1" dirty="0" smtClean="0"/>
              <a:t>2</a:t>
            </a:r>
            <a:r>
              <a:rPr lang="uk-UA" sz="2000" b="1" dirty="0" smtClean="0"/>
              <a:t>. Дайте </a:t>
            </a:r>
            <a:r>
              <a:rPr lang="uk-UA" sz="2000" b="1" dirty="0" err="1" smtClean="0"/>
              <a:t>визначеня</a:t>
            </a:r>
            <a:r>
              <a:rPr lang="uk-UA" sz="2000" b="1" dirty="0" smtClean="0"/>
              <a:t> </a:t>
            </a:r>
            <a:r>
              <a:rPr lang="uk-UA" sz="1800" i="1" dirty="0" smtClean="0"/>
              <a:t>конституційним і матеріальним проступкам </a:t>
            </a:r>
            <a:r>
              <a:rPr lang="uk-UA" sz="2000" b="1" dirty="0" smtClean="0"/>
              <a:t>!</a:t>
            </a:r>
          </a:p>
          <a:p>
            <a:pPr marL="514350" indent="-514350">
              <a:buNone/>
            </a:pPr>
            <a:r>
              <a:rPr lang="uk-UA" sz="2000" b="1" i="1" dirty="0" smtClean="0"/>
              <a:t>3. Доповніть словами речення!</a:t>
            </a:r>
          </a:p>
          <a:p>
            <a:pPr marL="514350" indent="-514350">
              <a:buNone/>
            </a:pPr>
            <a:r>
              <a:rPr lang="ru-RU" sz="1800" dirty="0" smtClean="0"/>
              <a:t>… </a:t>
            </a:r>
            <a:r>
              <a:rPr lang="ru-RU" sz="1800" i="1" dirty="0" smtClean="0"/>
              <a:t>— </a:t>
            </a:r>
            <a:r>
              <a:rPr lang="ru-RU" sz="1800" i="1" dirty="0" err="1" smtClean="0"/>
              <a:t>винні</a:t>
            </a:r>
            <a:r>
              <a:rPr lang="ru-RU" sz="1800" i="1" dirty="0" smtClean="0"/>
              <a:t> … … </a:t>
            </a:r>
            <a:r>
              <a:rPr lang="ru-RU" sz="1800" i="1" dirty="0" err="1" smtClean="0"/>
              <a:t>деліктоздатної</a:t>
            </a:r>
            <a:r>
              <a:rPr lang="ru-RU" sz="1800" i="1" dirty="0" smtClean="0"/>
              <a:t> особи, </a:t>
            </a:r>
            <a:r>
              <a:rPr lang="ru-RU" sz="1800" i="1" dirty="0" err="1" smtClean="0"/>
              <a:t>що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відрізняється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від</a:t>
            </a:r>
            <a:r>
              <a:rPr lang="ru-RU" sz="1800" i="1" dirty="0" smtClean="0"/>
              <a:t> … </a:t>
            </a:r>
            <a:r>
              <a:rPr lang="ru-RU" sz="1800" i="1" dirty="0" err="1" smtClean="0"/>
              <a:t>меншим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ступенем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суспільної</a:t>
            </a:r>
            <a:r>
              <a:rPr lang="ru-RU" sz="1800" i="1" dirty="0" smtClean="0"/>
              <a:t> … .</a:t>
            </a:r>
            <a:endParaRPr lang="uk-UA" sz="1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правознавство</Template>
  <TotalTime>0</TotalTime>
  <Words>290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Презентация2</vt:lpstr>
      <vt:lpstr>Проступки</vt:lpstr>
      <vt:lpstr>                Проступки — винні протиправні діяння деліктоздатної особи, що відрізняється від злочину меншим ступенем суспільної небезпеки.</vt:lpstr>
      <vt:lpstr>   Проступки    поділяються на:</vt:lpstr>
      <vt:lpstr>Адміністративні  проступки — це суспільно небезпечні протиправні діяння, які полягають у винному (умисному чи необережному) посяганні на суспільні відносини, що складаються у сфері державного управління і охороняються законом. Адміністративними проступками є вчинки, що заважають здійсненню нормальної виконавчої і розпорядчої діяльності державних і громадських органів і організацій, посягають на суспільний або державний порядок, власність, права і законні інтереси громадян. </vt:lpstr>
      <vt:lpstr>Цивільні проступки — це суспільно небезпечні   протиправні діяння, які полягають у порушенні громадянами і організаціями майнових і особистих немайнових відносин, що складаються між суб'єктами права і становлять для них матеріальну і духовну цінність</vt:lpstr>
      <vt:lpstr>             Конституційні проступки — це суспільно небезпечні протиправні діяння, які полягають у винному (умисному чи необережному) заподіянні шкоди порядку організації і діяльності органів влади і управління, конституційним правам і свободам громадян, але не мають ознак складу злочину.</vt:lpstr>
      <vt:lpstr>  Матеріальні проступки — це суспільно небезпечні протиправні діяння, які полягають у винному (умисному чи необережному) заподіянні шкоди майну підприємства його працівником.</vt:lpstr>
      <vt:lpstr>        Дисциплінарні проступки — це суспільно небезпечні протиправні діяння, які полягають у невиконанні робітником, службовцем, військовослужбовцем, студентом виробничих, службових, військових або учбових обов'язків, порушенні правил внутрішнього трудового розпорядку.</vt:lpstr>
      <vt:lpstr>Завдяння    для перевірки знань.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2017-02-06T19:48:30Z</dcterms:created>
  <dcterms:modified xsi:type="dcterms:W3CDTF">2017-02-06T19:50:36Z</dcterms:modified>
</cp:coreProperties>
</file>