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338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file:///D:\&#1044;&#1086;&#1082;&#1091;&#1084;&#1077;&#1085;&#1090;&#1099;\Downloads\dalida-come-prima.mp3" TargetMode="External"/><Relationship Id="rId7" Type="http://schemas.openxmlformats.org/officeDocument/2006/relationships/image" Target="../media/image14.png"/><Relationship Id="rId2" Type="http://schemas.openxmlformats.org/officeDocument/2006/relationships/audio" Target="file:///D:\&#1044;&#1086;&#1082;&#1091;&#1084;&#1077;&#1085;&#1090;&#1099;\Downloads\dalida-gondolier.mp3" TargetMode="External"/><Relationship Id="rId1" Type="http://schemas.openxmlformats.org/officeDocument/2006/relationships/audio" Target="file:///D:\&#1044;&#1086;&#1082;&#1091;&#1084;&#1077;&#1085;&#1090;&#1099;\Downloads\dalida_-_bambino_(zaycev.net).mp3" TargetMode="External"/><Relationship Id="rId6" Type="http://schemas.openxmlformats.org/officeDocument/2006/relationships/image" Target="../media/image13.jpeg"/><Relationship Id="rId5" Type="http://schemas.openxmlformats.org/officeDocument/2006/relationships/slideLayout" Target="../slideLayouts/slideLayout6.xml"/><Relationship Id="rId4" Type="http://schemas.openxmlformats.org/officeDocument/2006/relationships/audio" Target="file:///D:\&#1044;&#1086;&#1082;&#1091;&#1084;&#1077;&#1085;&#1090;&#1099;\Downloads\Dalida%20-%20Ciao%20Ciao%20Bambina.mp3" TargetMode="Externa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44;&#1086;&#1082;&#1091;&#1084;&#1077;&#1085;&#1090;&#1099;\Downloads\Dalida%20-%20Ciao%20Amore%20Ciao%20(1971).mp3" TargetMode="Externa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44;&#1086;&#1082;&#1091;&#1084;&#1077;&#1085;&#1090;&#1099;\Downloads\dalida-alain-delon-paroles-paroles.mp3" TargetMode="Externa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44;&#1086;&#1082;&#1091;&#1084;&#1077;&#1085;&#1090;&#1099;\Downloads\Dalida-de-MARGO-La-luna-negra-----RARE(muz-muz.net).mp3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3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7558" y="1004917"/>
            <a:ext cx="6858000" cy="126011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cap="all" dirty="0" smtClean="0">
                <a:ln w="0"/>
                <a:gradFill flip="none">
                  <a:gsLst>
                    <a:gs pos="0">
                      <a:schemeClr val="accent1">
                        <a:lumMod val="5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" pitchFamily="18" charset="0"/>
              </a:rPr>
              <a:t>Дал</a:t>
            </a:r>
            <a:r>
              <a:rPr lang="uk-UA" sz="8800" b="1" cap="all" dirty="0" err="1" smtClean="0">
                <a:ln w="0"/>
                <a:gradFill flip="none">
                  <a:gsLst>
                    <a:gs pos="0">
                      <a:schemeClr val="accent1">
                        <a:lumMod val="5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" pitchFamily="18" charset="0"/>
              </a:rPr>
              <a:t>іда</a:t>
            </a:r>
            <a:endParaRPr lang="ru-RU" sz="8800" b="1" cap="all" dirty="0">
              <a:ln w="0"/>
              <a:gradFill flip="none">
                <a:gsLst>
                  <a:gs pos="0">
                    <a:schemeClr val="accent1">
                      <a:lumMod val="5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entur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90195" y="2368856"/>
            <a:ext cx="4838350" cy="1655762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  <a:ea typeface="+mj-ea"/>
                <a:cs typeface="+mj-cs"/>
              </a:rPr>
              <a:t>Йоланда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  <a:ea typeface="+mj-ea"/>
                <a:cs typeface="+mj-cs"/>
              </a:rPr>
              <a:t> </a:t>
            </a:r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  <a:ea typeface="+mj-ea"/>
                <a:cs typeface="+mj-cs"/>
              </a:rPr>
              <a:t>Крістіна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  <a:ea typeface="+mj-ea"/>
                <a:cs typeface="+mj-cs"/>
              </a:rPr>
              <a:t> </a:t>
            </a:r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  <a:ea typeface="+mj-ea"/>
                <a:cs typeface="+mj-cs"/>
              </a:rPr>
              <a:t>Джильйотті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4357" y="5075339"/>
            <a:ext cx="25921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Підготувала учениця ІІ курсу природничого класу </a:t>
            </a:r>
            <a:r>
              <a:rPr lang="uk-UA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Авер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’</a:t>
            </a:r>
            <a:r>
              <a:rPr lang="uk-UA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янова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Анастасія</a:t>
            </a:r>
            <a:endParaRPr lang="uk-UA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2052" name="Picture 4" descr="http://img-fotki.yandex.ru/get/6302/35340376.14/0_743f7_4d3023e0_XL"/>
          <p:cNvPicPr>
            <a:picLocks noChangeAspect="1" noChangeArrowheads="1"/>
          </p:cNvPicPr>
          <p:nvPr/>
        </p:nvPicPr>
        <p:blipFill>
          <a:blip r:embed="rId3" cstate="print">
            <a:lum bright="-1000" contrast="6000"/>
          </a:blip>
          <a:srcRect/>
          <a:stretch>
            <a:fillRect/>
          </a:stretch>
        </p:blipFill>
        <p:spPr bwMode="auto">
          <a:xfrm>
            <a:off x="201335" y="2931751"/>
            <a:ext cx="2600588" cy="383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chtoby-pomnili.com/gallery/cache/1091_Dalida_6.jpg_max.jpg"/>
          <p:cNvPicPr>
            <a:picLocks noChangeAspect="1" noChangeArrowheads="1"/>
          </p:cNvPicPr>
          <p:nvPr/>
        </p:nvPicPr>
        <p:blipFill>
          <a:blip r:embed="rId6" cstate="print"/>
          <a:srcRect l="3517" t="1833" r="3437" b="2500"/>
          <a:stretch>
            <a:fillRect/>
          </a:stretch>
        </p:blipFill>
        <p:spPr bwMode="auto">
          <a:xfrm>
            <a:off x="5505449" y="853175"/>
            <a:ext cx="3267075" cy="483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2107" y="365126"/>
            <a:ext cx="3507122" cy="5926617"/>
          </a:xfrm>
        </p:spPr>
        <p:txBody>
          <a:bodyPr>
            <a:noAutofit/>
          </a:bodyPr>
          <a:lstStyle/>
          <a:p>
            <a:pPr lvl="0" algn="ctr"/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В 1956 </a:t>
            </a:r>
            <a:r>
              <a:rPr lang="ru-RU" sz="2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Даліда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 записала </a:t>
            </a:r>
            <a:r>
              <a:rPr lang="ru-RU" sz="2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свій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 перший </a:t>
            </a:r>
            <a:r>
              <a:rPr lang="ru-RU" sz="2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хіт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 «</a:t>
            </a:r>
            <a:r>
              <a:rPr lang="ru-RU" sz="2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Бамбіно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»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(</a:t>
            </a:r>
            <a:r>
              <a:rPr lang="en-US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Bambino</a:t>
            </a:r>
            <a:r>
              <a:rPr lang="en-US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) </a:t>
            </a:r>
            <a:r>
              <a:rPr lang="ru-RU" sz="2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і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 </a:t>
            </a:r>
            <a:r>
              <a:rPr lang="ru-RU" sz="2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підписала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 </a:t>
            </a:r>
            <a:r>
              <a:rPr lang="ru-RU" sz="2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свій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 перший контракт </a:t>
            </a:r>
            <a:r>
              <a:rPr lang="ru-RU" sz="2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з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 </a:t>
            </a:r>
            <a:r>
              <a:rPr lang="ru-RU" sz="2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фірмою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 «Барклай». До 1957 року продано 300 000 </a:t>
            </a:r>
            <a:r>
              <a:rPr lang="ru-RU" sz="2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копій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 </a:t>
            </a:r>
            <a:r>
              <a:rPr lang="ru-RU" sz="2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платівок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 </a:t>
            </a:r>
            <a:r>
              <a:rPr lang="ru-RU" sz="2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із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 </a:t>
            </a:r>
            <a:r>
              <a:rPr lang="ru-RU" sz="2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піснею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 «</a:t>
            </a:r>
            <a:r>
              <a:rPr lang="ru-RU" sz="2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Бамбіно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», </a:t>
            </a:r>
            <a:r>
              <a:rPr lang="ru-RU" sz="2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і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 </a:t>
            </a:r>
            <a:r>
              <a:rPr lang="ru-RU" sz="2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Даліда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 </a:t>
            </a:r>
            <a:r>
              <a:rPr lang="ru-RU" sz="2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отримала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 </a:t>
            </a:r>
            <a:r>
              <a:rPr lang="ru-RU" sz="2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свій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 перший </a:t>
            </a:r>
            <a:r>
              <a:rPr lang="ru-RU" sz="2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Золотий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 диск. </a:t>
            </a:r>
            <a:r>
              <a:rPr lang="ru-RU" sz="2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Далі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 </a:t>
            </a:r>
            <a:r>
              <a:rPr lang="ru-RU" sz="2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з'явилися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 </a:t>
            </a:r>
            <a:r>
              <a:rPr lang="ru-RU" sz="2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її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 </a:t>
            </a:r>
            <a:r>
              <a:rPr lang="ru-RU" sz="2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хіти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 «</a:t>
            </a:r>
            <a:r>
              <a:rPr lang="ru-RU" sz="2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Гондольєр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»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(</a:t>
            </a:r>
            <a:r>
              <a:rPr lang="en-US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Gondolier</a:t>
            </a:r>
            <a:r>
              <a:rPr lang="en-US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), «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Як колись»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(</a:t>
            </a:r>
            <a:r>
              <a:rPr lang="en-US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Come </a:t>
            </a:r>
            <a:r>
              <a:rPr lang="en-US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prima), «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Прощай, прощай </a:t>
            </a:r>
            <a:r>
              <a:rPr lang="ru-RU" sz="2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Крихітко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»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(</a:t>
            </a:r>
            <a:r>
              <a:rPr lang="en-US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Ciao</a:t>
            </a:r>
            <a:r>
              <a:rPr lang="en-US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, ciao Bambina).</a:t>
            </a:r>
            <a:endParaRPr lang="uk-UA" sz="2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" pitchFamily="18" charset="0"/>
            </a:endParaRPr>
          </a:p>
        </p:txBody>
      </p:sp>
      <p:pic>
        <p:nvPicPr>
          <p:cNvPr id="4" name="dalida_-_bambino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11972" y="5719194"/>
            <a:ext cx="412459" cy="412459"/>
          </a:xfrm>
          <a:prstGeom prst="rect">
            <a:avLst/>
          </a:prstGeom>
        </p:spPr>
      </p:pic>
      <p:pic>
        <p:nvPicPr>
          <p:cNvPr id="5" name="dalida-gondolier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08459" y="5715787"/>
            <a:ext cx="420848" cy="420848"/>
          </a:xfrm>
          <a:prstGeom prst="rect">
            <a:avLst/>
          </a:prstGeom>
        </p:spPr>
      </p:pic>
      <p:pic>
        <p:nvPicPr>
          <p:cNvPr id="6" name="dalida-come-prima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00051" y="5705213"/>
            <a:ext cx="419450" cy="419450"/>
          </a:xfrm>
          <a:prstGeom prst="rect">
            <a:avLst/>
          </a:prstGeom>
        </p:spPr>
      </p:pic>
      <p:pic>
        <p:nvPicPr>
          <p:cNvPr id="7" name="Dalida - Ciao Ciao Bambina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61089" y="5729156"/>
            <a:ext cx="446015" cy="44601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3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70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08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52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0"/>
            <a:ext cx="7886700" cy="1988191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Даліда</a:t>
            </a: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 отримує незліченні музичні нагороди, а її ім'я та фото не сходять з обкладинок журналів. Вона здійснює турне по всій Франції, а потім і Європі.</a:t>
            </a:r>
          </a:p>
        </p:txBody>
      </p:sp>
      <p:pic>
        <p:nvPicPr>
          <p:cNvPr id="23556" name="Picture 4" descr="http://dalida-legenda.com/gallery/albums/userpics/10001/normal_France_Dimanche__3353_3-9_decembre_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1190" y="1895912"/>
            <a:ext cx="2471963" cy="32633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558" name="Picture 6" descr="http://img1.reactor.cc/pics/post/%D0%94%D0%B0%D0%BB%D0%B8%D0%B4%D0%B0-auto-298603.jpeg"/>
          <p:cNvPicPr>
            <a:picLocks noChangeAspect="1" noChangeArrowheads="1"/>
          </p:cNvPicPr>
          <p:nvPr/>
        </p:nvPicPr>
        <p:blipFill>
          <a:blip r:embed="rId3" cstate="print"/>
          <a:srcRect b="1707"/>
          <a:stretch>
            <a:fillRect/>
          </a:stretch>
        </p:blipFill>
        <p:spPr bwMode="auto">
          <a:xfrm>
            <a:off x="1737498" y="1778466"/>
            <a:ext cx="2481144" cy="3380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554" name="Picture 2" descr="http://dalida-legenda.com/wp-content/uploads/2016/01/VFDali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2551" y="3435877"/>
            <a:ext cx="2432808" cy="32437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0"/>
            <a:ext cx="7886700" cy="2281806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8 квітня 1961 </a:t>
            </a:r>
            <a:r>
              <a:rPr lang="uk-UA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Даліда</a:t>
            </a: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 вийшла заміж за Люсьєна </a:t>
            </a: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Моріса. </a:t>
            </a: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Під час </a:t>
            </a:r>
            <a:r>
              <a:rPr lang="uk-UA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гастролів</a:t>
            </a: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 </a:t>
            </a:r>
            <a:r>
              <a:rPr lang="uk-UA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Даліда</a:t>
            </a: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 познайомилася в Каннах з молодим художником Жаном </a:t>
            </a:r>
            <a:r>
              <a:rPr lang="uk-UA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Собескі</a:t>
            </a: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, в якого відразу закохалася. </a:t>
            </a:r>
            <a:r>
              <a:rPr lang="uk-UA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Люсьєн</a:t>
            </a: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 Моріс не зміг змиритися зі зрадою й вони розлучилися.</a:t>
            </a:r>
          </a:p>
        </p:txBody>
      </p:sp>
      <p:pic>
        <p:nvPicPr>
          <p:cNvPr id="24578" name="Picture 2" descr="http://img-fotki.yandex.ru/get/5904/121447594.a9/0_80371_1a7fdde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678" y="2181036"/>
            <a:ext cx="7231819" cy="4429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7884" y="314792"/>
            <a:ext cx="3037339" cy="6220232"/>
          </a:xfrm>
        </p:spPr>
        <p:txBody>
          <a:bodyPr>
            <a:normAutofit/>
          </a:bodyPr>
          <a:lstStyle/>
          <a:p>
            <a:pPr lvl="0" algn="ctr"/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У грудні 1961 року </a:t>
            </a:r>
            <a:r>
              <a:rPr lang="uk-UA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Даліда</a:t>
            </a: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 вперше виступає в «Олімпії» як зірка, після чого вирушає в турне у Гонконг та В'єтнам. Влітку 1962 року </a:t>
            </a:r>
            <a:r>
              <a:rPr lang="uk-UA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Даліда</a:t>
            </a: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 придбала віллу на </a:t>
            </a:r>
            <a:r>
              <a:rPr lang="uk-UA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Монмартрі</a:t>
            </a: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, в якій вона жила до кінця свого життя.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25602" name="Picture 2" descr="http://img11.nnm.me/3/8/9/5/0/733beb152f1a15820a2cdca0eda.jpg"/>
          <p:cNvPicPr>
            <a:picLocks noChangeAspect="1" noChangeArrowheads="1"/>
          </p:cNvPicPr>
          <p:nvPr/>
        </p:nvPicPr>
        <p:blipFill>
          <a:blip r:embed="rId2" cstate="print"/>
          <a:srcRect l="25461"/>
          <a:stretch>
            <a:fillRect/>
          </a:stretch>
        </p:blipFill>
        <p:spPr bwMode="auto">
          <a:xfrm>
            <a:off x="4588778" y="570452"/>
            <a:ext cx="4259889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572" y="0"/>
            <a:ext cx="7751428" cy="2671689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У жовтні 1966 року </a:t>
            </a:r>
            <a:r>
              <a:rPr lang="uk-UA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Даліда</a:t>
            </a: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 знайомиться з Луїджі </a:t>
            </a:r>
            <a:r>
              <a:rPr lang="uk-UA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Тенко</a:t>
            </a: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, в якого закохується. На фестивалі в Сан-Ремо в 1967 році </a:t>
            </a:r>
            <a:r>
              <a:rPr lang="uk-UA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Даліда</a:t>
            </a: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 разом з Луїджі виконують його пісню «Прощай, любове, прощай» </a:t>
            </a: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(</a:t>
            </a:r>
            <a:r>
              <a:rPr lang="de-DE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Ciao </a:t>
            </a:r>
            <a:r>
              <a:rPr lang="de-DE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amore</a:t>
            </a:r>
            <a:r>
              <a:rPr lang="de-DE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 ciao), </a:t>
            </a: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але публіка не прийняла кумира італійської молоді, пісня не пройшла в фінал. </a:t>
            </a:r>
          </a:p>
        </p:txBody>
      </p:sp>
      <p:pic>
        <p:nvPicPr>
          <p:cNvPr id="26626" name="Picture 2" descr="http://shkolazhizni.ru/img/content/i72/72803_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4373" y="2508657"/>
            <a:ext cx="5003656" cy="4188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Dalida - Ciao Amore Ciao (197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04745" y="5977855"/>
            <a:ext cx="565558" cy="56555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0"/>
            <a:ext cx="7886700" cy="3036816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sz="27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Даліда</a:t>
            </a:r>
            <a:r>
              <a:rPr lang="uk-UA" sz="2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 була першою, хто виявив його тіло, це послужило причиною її першої спроби самогубства. В паризькому готелі «Принц де </a:t>
            </a:r>
            <a:r>
              <a:rPr lang="uk-UA" sz="27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Галь</a:t>
            </a:r>
            <a:r>
              <a:rPr lang="uk-UA" sz="2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»</a:t>
            </a:r>
            <a:r>
              <a:rPr lang="fr-FR" sz="2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 </a:t>
            </a:r>
            <a:r>
              <a:rPr lang="uk-UA" sz="2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вона </a:t>
            </a:r>
            <a:r>
              <a:rPr lang="uk-UA" sz="2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прийняла</a:t>
            </a:r>
            <a:r>
              <a:rPr lang="ru-RU" sz="2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 </a:t>
            </a:r>
            <a:r>
              <a:rPr lang="uk-UA" sz="2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смертельну </a:t>
            </a:r>
            <a:r>
              <a:rPr lang="uk-UA" sz="2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дозу барбітуратів. </a:t>
            </a:r>
            <a:r>
              <a:rPr lang="uk-UA" sz="2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Вона </a:t>
            </a:r>
            <a:r>
              <a:rPr lang="uk-UA" sz="2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провела в комі 90 годин у реанімації шпиталю </a:t>
            </a:r>
            <a:r>
              <a:rPr lang="uk-UA" sz="27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ФернандВідаль</a:t>
            </a:r>
            <a:r>
              <a:rPr lang="uk-UA" sz="2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. На деякий час </a:t>
            </a:r>
            <a:r>
              <a:rPr lang="uk-UA" sz="27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Даліда</a:t>
            </a:r>
            <a:r>
              <a:rPr lang="uk-UA" sz="2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 втратила голос, і через некроз на руках їй треба було перенести кілька операцій з пересадки шкіри. </a:t>
            </a:r>
            <a:endParaRPr lang="uk-UA" dirty="0"/>
          </a:p>
        </p:txBody>
      </p:sp>
      <p:pic>
        <p:nvPicPr>
          <p:cNvPr id="27650" name="Picture 2" descr="http://ic.pics.livejournal.com/k_poli/8872958/1670656/1670656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8406" y="3099645"/>
            <a:ext cx="5069395" cy="3334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top-antropos.com/images/6/Dalida/Dalida%20(1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5542" y="3095537"/>
            <a:ext cx="2403900" cy="3320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27" y="239291"/>
            <a:ext cx="3154785" cy="6270566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У вересні 1970 року застрелився </a:t>
            </a:r>
            <a:r>
              <a:rPr lang="uk-UA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Люсьєн</a:t>
            </a: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 Моріс, що страждав від важкої хвороби. </a:t>
            </a: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/>
            </a:r>
            <a:b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</a:b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У </a:t>
            </a: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1973 році </a:t>
            </a:r>
            <a:r>
              <a:rPr lang="uk-UA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Даліда</a:t>
            </a: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 й 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Ален Делон </a:t>
            </a: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записують знаменитий дует «Слова, </a:t>
            </a:r>
            <a:r>
              <a:rPr lang="uk-UA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слова</a:t>
            </a: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» </a:t>
            </a: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(</a:t>
            </a:r>
            <a:r>
              <a:rPr lang="fr-FR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Paroles </a:t>
            </a:r>
            <a:r>
              <a:rPr lang="fr-FR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paroles). </a:t>
            </a: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Через кілька тижнів пісня займає першу сходинку </a:t>
            </a: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хіт</a:t>
            </a: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/>
                <a:cs typeface="Times New Roman"/>
              </a:rPr>
              <a:t>-</a:t>
            </a: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парадів </a:t>
            </a: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у Франції, Італії, Бельгії, Швейцарії та Японії.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28674" name="Picture 2" descr="http://st-im.kinopoisk.ru/im/kadr/1/2/8/kinopoisk.ru-Alain-Delon-1285401.jpg"/>
          <p:cNvPicPr>
            <a:picLocks noChangeAspect="1" noChangeArrowheads="1"/>
          </p:cNvPicPr>
          <p:nvPr/>
        </p:nvPicPr>
        <p:blipFill>
          <a:blip r:embed="rId3" cstate="print"/>
          <a:srcRect l="5842" r="8561"/>
          <a:stretch>
            <a:fillRect/>
          </a:stretch>
        </p:blipFill>
        <p:spPr bwMode="auto">
          <a:xfrm>
            <a:off x="4642190" y="570452"/>
            <a:ext cx="4401142" cy="5276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dalida-alain-delon-paroles-parol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84090" y="6154024"/>
            <a:ext cx="481668" cy="4816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8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5184" y="0"/>
            <a:ext cx="7608815" cy="2147581"/>
          </a:xfrm>
        </p:spPr>
        <p:txBody>
          <a:bodyPr>
            <a:normAutofit/>
          </a:bodyPr>
          <a:lstStyle/>
          <a:p>
            <a:pPr lvl="0" algn="ctr"/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У 1972 році </a:t>
            </a:r>
            <a:r>
              <a:rPr lang="uk-UA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Даліда</a:t>
            </a: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 познайомилася з художником і авантюристом Рішаром </a:t>
            </a:r>
            <a:r>
              <a:rPr lang="uk-UA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Шамфре</a:t>
            </a: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, з яким вона проживе 9 років. 20 липня 1983 </a:t>
            </a:r>
            <a:r>
              <a:rPr lang="uk-UA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Шамфре</a:t>
            </a: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 знайдено мертвим у своїй машині в </a:t>
            </a:r>
            <a:r>
              <a:rPr lang="uk-UA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Сен</a:t>
            </a:r>
            <a:r>
              <a:rPr lang="uk-UA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/>
                <a:cs typeface="Times New Roman"/>
              </a:rPr>
              <a:t>-</a:t>
            </a:r>
            <a:r>
              <a:rPr lang="uk-UA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Тропе</a:t>
            </a: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. </a:t>
            </a:r>
            <a:endParaRPr lang="uk-UA" sz="2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" pitchFamily="18" charset="0"/>
            </a:endParaRPr>
          </a:p>
        </p:txBody>
      </p:sp>
      <p:pic>
        <p:nvPicPr>
          <p:cNvPr id="29698" name="Picture 2" descr="http://img1.liveinternet.ru/images/foto/b/3/693/2678693/f_18747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9483" y="1815065"/>
            <a:ext cx="7134225" cy="490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828" y="306403"/>
            <a:ext cx="3356121" cy="6304122"/>
          </a:xfrm>
        </p:spPr>
        <p:txBody>
          <a:bodyPr>
            <a:normAutofit/>
          </a:bodyPr>
          <a:lstStyle/>
          <a:p>
            <a:pPr lvl="0" algn="ctr"/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Восени 1985 року </a:t>
            </a:r>
            <a:r>
              <a:rPr lang="uk-UA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Даліда</a:t>
            </a: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 перенесла ще дві болісні операції на очах, так як яскраве світло прожекторів стало завдавати їй нестерпний біль, і вона не могла виступати на сцені. У цей період вона стала рідше виступати і записувати пісні.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/>
            </a:r>
            <a:b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</a:br>
            <a:endParaRPr lang="uk-UA" sz="2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" pitchFamily="18" charset="0"/>
            </a:endParaRPr>
          </a:p>
        </p:txBody>
      </p:sp>
      <p:pic>
        <p:nvPicPr>
          <p:cNvPr id="30722" name="Picture 2" descr="http://tenmus.ru/uploads/images/dalida_salma_ya_salama_egipetskaja_narodnaja_pesnja.jpg"/>
          <p:cNvPicPr>
            <a:picLocks noChangeAspect="1" noChangeArrowheads="1"/>
          </p:cNvPicPr>
          <p:nvPr/>
        </p:nvPicPr>
        <p:blipFill>
          <a:blip r:embed="rId2" cstate="print"/>
          <a:srcRect l="13517" r="3969"/>
          <a:stretch>
            <a:fillRect/>
          </a:stretch>
        </p:blipFill>
        <p:spPr bwMode="auto">
          <a:xfrm>
            <a:off x="4832058" y="817125"/>
            <a:ext cx="4085574" cy="5155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lumMod val="5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" pitchFamily="18" charset="0"/>
              </a:rPr>
              <a:t>Смерть</a:t>
            </a:r>
            <a:endParaRPr lang="uk-UA" sz="6000" b="1" cap="all" dirty="0" smtClean="0">
              <a:ln w="0"/>
              <a:gradFill flip="none">
                <a:gsLst>
                  <a:gs pos="0">
                    <a:schemeClr val="accent1">
                      <a:lumMod val="5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entury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4477" y="2751589"/>
            <a:ext cx="303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561750" y="1679196"/>
            <a:ext cx="33961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  <a:ea typeface="+mj-ea"/>
                <a:cs typeface="+mj-cs"/>
              </a:rPr>
              <a:t>В ніч з другого на 3 травня 1987 </a:t>
            </a:r>
            <a:r>
              <a:rPr lang="uk-UA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  <a:ea typeface="+mj-ea"/>
                <a:cs typeface="+mj-cs"/>
              </a:rPr>
              <a:t>Даліда</a:t>
            </a: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  <a:ea typeface="+mj-ea"/>
                <a:cs typeface="+mj-cs"/>
              </a:rPr>
              <a:t> наклала на себе руки, прийнявши велику дозу снодійного та запивши його віскі. На столі залишилася записка: «Життя для мене стало нестерпним. Пробачте мені».</a:t>
            </a:r>
          </a:p>
        </p:txBody>
      </p:sp>
      <p:pic>
        <p:nvPicPr>
          <p:cNvPr id="31746" name="Picture 2" descr="http://farm4.static.flickr.com/3179/3003177915_efd062a9f5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9839" y="1309505"/>
            <a:ext cx="3736887" cy="5292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766" y="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cap="all" dirty="0" err="1" smtClean="0">
                <a:ln w="0"/>
                <a:gradFill flip="none">
                  <a:gsLst>
                    <a:gs pos="0">
                      <a:schemeClr val="accent1">
                        <a:lumMod val="5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" pitchFamily="18" charset="0"/>
              </a:rPr>
              <a:t>египет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lumMod val="5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entury" pitchFamily="18" charset="0"/>
            </a:endParaRPr>
          </a:p>
        </p:txBody>
      </p:sp>
      <p:sp>
        <p:nvSpPr>
          <p:cNvPr id="38" name="Содержимое 37"/>
          <p:cNvSpPr>
            <a:spLocks noGrp="1"/>
          </p:cNvSpPr>
          <p:nvPr>
            <p:ph idx="1"/>
          </p:nvPr>
        </p:nvSpPr>
        <p:spPr>
          <a:xfrm>
            <a:off x="1526796" y="1590733"/>
            <a:ext cx="3498210" cy="4351338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uk-UA" sz="2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  <a:ea typeface="+mj-ea"/>
                <a:cs typeface="+mj-cs"/>
              </a:rPr>
              <a:t>Даліда</a:t>
            </a:r>
            <a:r>
              <a:rPr lang="uk-UA" sz="2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  <a:ea typeface="+mj-ea"/>
                <a:cs typeface="+mj-cs"/>
              </a:rPr>
              <a:t> народилася 17 січня 1933 року в Каїрі. Батьки її були італійцями. Коли </a:t>
            </a:r>
            <a:r>
              <a:rPr lang="uk-UA" sz="2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  <a:ea typeface="+mj-ea"/>
                <a:cs typeface="+mj-cs"/>
              </a:rPr>
              <a:t>Йоланді</a:t>
            </a:r>
            <a:r>
              <a:rPr lang="uk-UA" sz="2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  <a:ea typeface="+mj-ea"/>
                <a:cs typeface="+mj-cs"/>
              </a:rPr>
              <a:t> було 4 роки їй зробили операцію на очах. Через лікарську помилку в неї з'явилася косоокість.</a:t>
            </a:r>
            <a:endParaRPr lang="ru-RU" sz="2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" pitchFamily="18" charset="0"/>
              <a:ea typeface="+mj-ea"/>
              <a:cs typeface="+mj-cs"/>
            </a:endParaRPr>
          </a:p>
          <a:p>
            <a:pPr>
              <a:lnSpc>
                <a:spcPct val="100000"/>
              </a:lnSpc>
            </a:pPr>
            <a:endParaRPr lang="uk-UA" sz="2600" dirty="0"/>
          </a:p>
        </p:txBody>
      </p:sp>
      <p:pic>
        <p:nvPicPr>
          <p:cNvPr id="1026" name="Picture 2" descr="https://upload.wikimedia.org/wikipedia/commons/b/b2/Dalida_19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4743" y="1340038"/>
            <a:ext cx="3662754" cy="4909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850" y="0"/>
            <a:ext cx="7659149" cy="3191806"/>
          </a:xfrm>
        </p:spPr>
        <p:txBody>
          <a:bodyPr>
            <a:normAutofit/>
          </a:bodyPr>
          <a:lstStyle/>
          <a:p>
            <a:pPr lvl="0" algn="ctr"/>
            <a:r>
              <a:rPr lang="uk-UA" sz="2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Її серце зупинилося 3 травня близько </a:t>
            </a:r>
            <a:r>
              <a:rPr lang="uk-UA" sz="2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11:00 </a:t>
            </a:r>
            <a:r>
              <a:rPr lang="uk-UA" sz="2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ранку. </a:t>
            </a:r>
            <a:r>
              <a:rPr lang="uk-UA" sz="2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7 травня відспівування і похорони співачки на кладовищі </a:t>
            </a:r>
            <a:r>
              <a:rPr lang="uk-UA" sz="27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Монмартр</a:t>
            </a:r>
            <a:r>
              <a:rPr lang="uk-UA" sz="2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 набули воістину національного масштабу — попрощатися з легендою прийшов майже весь Париж.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32770" name="Picture 2" descr="http://www.ljplus.ru/img4/r/h/rhumb/Dalida-Tom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222" y="2751590"/>
            <a:ext cx="4890782" cy="3668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http://p.phgk.ru/b/a/103078/109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3092" y="2785143"/>
            <a:ext cx="2366016" cy="3640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expo-rf.ru/images/virt_stends/access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6864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b="1" cap="all" dirty="0" err="1" smtClean="0">
                <a:ln w="0"/>
                <a:gradFill flip="none">
                  <a:gsLst>
                    <a:gs pos="0">
                      <a:schemeClr val="accent1">
                        <a:lumMod val="5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" pitchFamily="18" charset="0"/>
              </a:rPr>
              <a:t>Дякую</a:t>
            </a:r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lumMod val="5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" pitchFamily="18" charset="0"/>
              </a:rPr>
              <a:t> за </a:t>
            </a:r>
            <a:r>
              <a:rPr lang="ru-RU" sz="7200" b="1" cap="all" dirty="0" err="1" smtClean="0">
                <a:ln w="0"/>
                <a:gradFill flip="none">
                  <a:gsLst>
                    <a:gs pos="0">
                      <a:schemeClr val="accent1">
                        <a:lumMod val="5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" pitchFamily="18" charset="0"/>
              </a:rPr>
              <a:t>увагу</a:t>
            </a:r>
            <a:endParaRPr lang="uk-UA" sz="7200" b="1" cap="all" dirty="0" smtClean="0">
              <a:ln w="0"/>
              <a:gradFill flip="none">
                <a:gsLst>
                  <a:gs pos="0">
                    <a:schemeClr val="accent1">
                      <a:lumMod val="5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entury" pitchFamily="18" charset="0"/>
            </a:endParaRPr>
          </a:p>
        </p:txBody>
      </p:sp>
      <p:pic>
        <p:nvPicPr>
          <p:cNvPr id="33800" name="Picture 8" descr="http://top-antropos.com/images/6/Dalida/Dalida%20%284%29.jpg"/>
          <p:cNvPicPr>
            <a:picLocks noChangeAspect="1" noChangeArrowheads="1"/>
          </p:cNvPicPr>
          <p:nvPr/>
        </p:nvPicPr>
        <p:blipFill>
          <a:blip r:embed="rId3" cstate="print"/>
          <a:srcRect b="11736"/>
          <a:stretch>
            <a:fillRect/>
          </a:stretch>
        </p:blipFill>
        <p:spPr bwMode="auto">
          <a:xfrm>
            <a:off x="-133350" y="1390650"/>
            <a:ext cx="9410700" cy="560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68741" y="121845"/>
            <a:ext cx="7382312" cy="1866346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sz="31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У 1951 році вона взяла участь в конкурсі «Міс </a:t>
            </a:r>
            <a:r>
              <a:rPr lang="uk-UA" sz="31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Ундіна</a:t>
            </a:r>
            <a:r>
              <a:rPr lang="uk-UA" sz="31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», в якому зайняла друге місце, а у 1954 році перемогла на конкурсі «Міс Єгипет».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15362" name="Picture 2" descr="http://top-antropos.com/images/6/Dalida/%D0%95%D0%B3%D0%B8%D0%BF%D0%B5%D1%82.%20%D0%9A%D0%B0%D0%B8%D1%80%D1%81%D0%BA%D0%B8%D0%B9%20%D0%BC%D1%83%D0%B7%D0%B5%D0%B9,%201977%20%D0%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1380" y="1739564"/>
            <a:ext cx="5367493" cy="4889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6128" y="591628"/>
            <a:ext cx="3624045" cy="5582668"/>
          </a:xfrm>
        </p:spPr>
        <p:txBody>
          <a:bodyPr>
            <a:normAutofit/>
          </a:bodyPr>
          <a:lstStyle/>
          <a:p>
            <a:pPr lvl="0" algn="ctr"/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Через сварку в родині </a:t>
            </a:r>
            <a:r>
              <a:rPr lang="uk-UA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Йоланда</a:t>
            </a:r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 йде з дому і влаштовується в агентство «Донна» манекенницею. У 1953 році вона робить другу операцію на очах, щоб позбутися косоокості.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16386" name="Picture 2" descr="http://top-antropos.com/images/6/Dalida/Dalida%20%286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9036" y="551969"/>
            <a:ext cx="4053052" cy="5672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2382" y="449016"/>
            <a:ext cx="3498734" cy="6086008"/>
          </a:xfrm>
        </p:spPr>
        <p:txBody>
          <a:bodyPr>
            <a:normAutofit/>
          </a:bodyPr>
          <a:lstStyle/>
          <a:p>
            <a:pPr lvl="0" algn="ctr"/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Після перемоги на конкурсі «Міс Єгипет» </a:t>
            </a:r>
            <a:r>
              <a:rPr lang="uk-UA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Йоланді</a:t>
            </a:r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 запропонували зніматися в кіно. Тоді ж вона і бере псевдонім «Даліла» на честь героїні біблійної притчі 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«Самсон </a:t>
            </a:r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і Даліла».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/>
            </a:r>
            <a:b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</a:br>
            <a:endParaRPr lang="uk-UA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" pitchFamily="18" charset="0"/>
            </a:endParaRPr>
          </a:p>
        </p:txBody>
      </p:sp>
      <p:pic>
        <p:nvPicPr>
          <p:cNvPr id="17410" name="Picture 2" descr="http://top-antropos.com/images/6/Dalida/%D0%95%D0%B3%D0%B8%D0%BF%D0%B5%D1%82,%2019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9463" y="661477"/>
            <a:ext cx="3993381" cy="5638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105068"/>
            <a:ext cx="7886700" cy="2050904"/>
          </a:xfrm>
        </p:spPr>
        <p:txBody>
          <a:bodyPr/>
          <a:lstStyle/>
          <a:p>
            <a:pPr lvl="0" algn="ctr"/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У 1954 році вона знімається в невеликих ролях у фільмах «Маска </a:t>
            </a:r>
            <a:r>
              <a:rPr lang="uk-UA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Тутанхамона</a:t>
            </a:r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» і «Склянка та цигарка».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18434" name="Picture 2" descr="http://ftp.mylitta.ru/uploads/posts/2014-02/1393487857_dalida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5637" y="1498886"/>
            <a:ext cx="6205698" cy="5220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633" y="889233"/>
            <a:ext cx="3053593" cy="4882393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Для фільму «Склянка та цигарка» вона записує свою першу пісню «Чорний місяць» </a:t>
            </a:r>
            <a:r>
              <a:rPr lang="fr-FR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(La luna negra).</a:t>
            </a:r>
            <a:endParaRPr lang="uk-UA" sz="3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" pitchFamily="18" charset="0"/>
            </a:endParaRPr>
          </a:p>
        </p:txBody>
      </p:sp>
      <p:pic>
        <p:nvPicPr>
          <p:cNvPr id="19458" name="Picture 2" descr="http://cdn.kinombo.com/films/images/2/8/4/9/312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8301" y="868260"/>
            <a:ext cx="3694972" cy="5278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Dalida-de-MARGO-La-luna-negra-----RARE(muz-muz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60259" y="5961077"/>
            <a:ext cx="666226" cy="66622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8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6187" y="1325460"/>
            <a:ext cx="3405931" cy="4806891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У Парижі в </a:t>
            </a:r>
            <a:r>
              <a:rPr lang="uk-UA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Йоланди</a:t>
            </a:r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 з'явилися проблеми з роботою, до того ж вона ще не досить добре володіла французькою. </a:t>
            </a:r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Незабаром вона вирішила зайнятися співом і брати уроки вокалу. </a:t>
            </a:r>
            <a:endParaRPr lang="uk-UA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" pitchFamily="18" charset="0"/>
            </a:endParaRPr>
          </a:p>
        </p:txBody>
      </p:sp>
      <p:pic>
        <p:nvPicPr>
          <p:cNvPr id="20482" name="Picture 2" descr="http://top-antropos.com/images/6/Dalida/Dalida%20%2826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1509" y="1438628"/>
            <a:ext cx="3498209" cy="476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69035" y="151002"/>
            <a:ext cx="4160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cap="all" dirty="0" err="1" smtClean="0">
                <a:ln w="0"/>
                <a:gradFill flip="none">
                  <a:gsLst>
                    <a:gs pos="0">
                      <a:schemeClr val="accent1">
                        <a:lumMod val="5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" pitchFamily="18" charset="0"/>
                <a:ea typeface="+mj-ea"/>
                <a:cs typeface="+mj-cs"/>
              </a:rPr>
              <a:t>париж</a:t>
            </a:r>
            <a:endParaRPr lang="uk-UA" sz="6000" b="1" cap="all" dirty="0" smtClean="0">
              <a:ln w="0"/>
              <a:gradFill flip="none">
                <a:gsLst>
                  <a:gs pos="0">
                    <a:schemeClr val="accent1">
                      <a:lumMod val="5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entury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294" y="0"/>
            <a:ext cx="7692705" cy="2571021"/>
          </a:xfrm>
        </p:spPr>
        <p:txBody>
          <a:bodyPr>
            <a:normAutofit/>
          </a:bodyPr>
          <a:lstStyle/>
          <a:p>
            <a:pPr lvl="0" algn="ctr"/>
            <a:r>
              <a:rPr lang="uk-UA" sz="2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Перші виступи проходили в клубі «Вілла </a:t>
            </a:r>
            <a:r>
              <a:rPr lang="uk-UA" sz="25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д'Есте</a:t>
            </a:r>
            <a:r>
              <a:rPr lang="uk-UA" sz="2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». Там вона познайомилася з письменником і сценаристом Альбером </a:t>
            </a:r>
            <a:r>
              <a:rPr lang="uk-UA" sz="25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Машаро</a:t>
            </a:r>
            <a:r>
              <a:rPr lang="uk-UA" sz="2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, який і запропонував їй змінити букву «л» на «д» в останньому складі її псевдоніма, в результаті </a:t>
            </a:r>
            <a:r>
              <a:rPr lang="uk-UA" sz="25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Йоланда</a:t>
            </a:r>
            <a:r>
              <a:rPr lang="uk-UA" sz="2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 стала </a:t>
            </a:r>
            <a:r>
              <a:rPr lang="uk-UA" sz="25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Далідою</a:t>
            </a:r>
            <a:r>
              <a:rPr lang="uk-UA" sz="2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>.</a:t>
            </a:r>
            <a:r>
              <a:rPr lang="ru-RU" sz="2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  <a:t/>
            </a:r>
            <a:br>
              <a:rPr lang="ru-RU" sz="2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itchFamily="18" charset="0"/>
              </a:rPr>
            </a:br>
            <a:endParaRPr lang="uk-UA" sz="25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" pitchFamily="18" charset="0"/>
            </a:endParaRPr>
          </a:p>
        </p:txBody>
      </p:sp>
      <p:pic>
        <p:nvPicPr>
          <p:cNvPr id="21506" name="Picture 2" descr="http://data8.gallery.ru/albums/gallery/74091--15984665-m750x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1136" y="2219098"/>
            <a:ext cx="6108089" cy="4471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rgbClr val="000000"/>
      </a:dk1>
      <a:lt1>
        <a:sysClr val="window" lastClr="FFFFFF"/>
      </a:lt1>
      <a:dk2>
        <a:srgbClr val="C9E2EB"/>
      </a:dk2>
      <a:lt2>
        <a:srgbClr val="E1EFF4"/>
      </a:lt2>
      <a:accent1>
        <a:srgbClr val="365BB0"/>
      </a:accent1>
      <a:accent2>
        <a:srgbClr val="A6D0DE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647</Words>
  <Application>Microsoft Office PowerPoint</Application>
  <PresentationFormat>Экран (4:3)</PresentationFormat>
  <Paragraphs>26</Paragraphs>
  <Slides>21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Даліда</vt:lpstr>
      <vt:lpstr>египет</vt:lpstr>
      <vt:lpstr>У 1951 році вона взяла участь в конкурсі «Міс Ундіна», в якому зайняла друге місце, а у 1954 році перемогла на конкурсі «Міс Єгипет». </vt:lpstr>
      <vt:lpstr>Через сварку в родині Йоланда йде з дому і влаштовується в агентство «Донна» манекенницею. У 1953 році вона робить другу операцію на очах, щоб позбутися косоокості. </vt:lpstr>
      <vt:lpstr>Після перемоги на конкурсі «Міс Єгипет» Йоланді запропонували зніматися в кіно. Тоді ж вона і бере псевдонім «Даліла» на честь героїні біблійної притчі «Самсон і Даліла». </vt:lpstr>
      <vt:lpstr>У 1954 році вона знімається в невеликих ролях у фільмах «Маска Тутанхамона» і «Склянка та цигарка». </vt:lpstr>
      <vt:lpstr>Для фільму «Склянка та цигарка» вона записує свою першу пісню «Чорний місяць» (La luna negra).</vt:lpstr>
      <vt:lpstr>У Парижі в Йоланди з'явилися проблеми з роботою, до того ж вона ще не досить добре володіла французькою. Незабаром вона вирішила зайнятися співом і брати уроки вокалу. </vt:lpstr>
      <vt:lpstr>Перші виступи проходили в клубі «Вілла д'Есте». Там вона познайомилася з письменником і сценаристом Альбером Машаро, який і запропонував їй змінити букву «л» на «д» в останньому складі її псевдоніма, в результаті Йоланда стала Далідою. </vt:lpstr>
      <vt:lpstr>В 1956 Даліда записала свій перший хіт «Бамбіно» (Bambino) і підписала свій перший контракт з фірмою «Барклай». До 1957 року продано 300 000 копій платівок із піснею «Бамбіно», і Даліда отримала свій перший Золотий диск. Далі з'явилися її хіти «Гондольєр» (Gondolier), «Як колись» (Come prima), «Прощай, прощай Крихітко» (Ciao, ciao Bambina).</vt:lpstr>
      <vt:lpstr>Даліда отримує незліченні музичні нагороди, а її ім'я та фото не сходять з обкладинок журналів. Вона здійснює турне по всій Франції, а потім і Європі.</vt:lpstr>
      <vt:lpstr>8 квітня 1961 Даліда вийшла заміж за Люсьєна Моріса. Під час гастролів Даліда познайомилася в Каннах з молодим художником Жаном Собескі, в якого відразу закохалася. Люсьєн Моріс не зміг змиритися зі зрадою й вони розлучилися.</vt:lpstr>
      <vt:lpstr>У грудні 1961 року Даліда вперше виступає в «Олімпії» як зірка, після чого вирушає в турне у Гонконг та В'єтнам. Влітку 1962 року Даліда придбала віллу на Монмартрі, в якій вона жила до кінця свого життя. </vt:lpstr>
      <vt:lpstr>У жовтні 1966 року Даліда знайомиться з Луїджі Тенко, в якого закохується. На фестивалі в Сан-Ремо в 1967 році Даліда разом з Луїджі виконують його пісню «Прощай, любове, прощай» (Ciao amore ciao), але публіка не прийняла кумира італійської молоді, пісня не пройшла в фінал. </vt:lpstr>
      <vt:lpstr>Даліда була першою, хто виявив його тіло, це послужило причиною її першої спроби самогубства. В паризькому готелі «Принц де Галь» вона прийняла смертельну дозу барбітуратів. Вона провела в комі 90 годин у реанімації шпиталю ФернандВідаль. На деякий час Даліда втратила голос, і через некроз на руках їй треба було перенести кілька операцій з пересадки шкіри. </vt:lpstr>
      <vt:lpstr>У вересні 1970 року застрелився Люсьєн Моріс, що страждав від важкої хвороби.  У 1973 році Даліда й Ален Делон записують знаменитий дует «Слова, слова» (Paroles paroles). Через кілька тижнів пісня займає першу сходинку хіт-парадів у Франції, Італії, Бельгії, Швейцарії та Японії. </vt:lpstr>
      <vt:lpstr>У 1972 році Даліда познайомилася з художником і авантюристом Рішаром Шамфре, з яким вона проживе 9 років. 20 липня 1983 Шамфре знайдено мертвим у своїй машині в Сен-Тропе. </vt:lpstr>
      <vt:lpstr>Восени 1985 року Даліда перенесла ще дві болісні операції на очах, так як яскраве світло прожекторів стало завдавати їй нестерпний біль, і вона не могла виступати на сцені. У цей період вона стала рідше виступати і записувати пісні. </vt:lpstr>
      <vt:lpstr>Смерть</vt:lpstr>
      <vt:lpstr>Її серце зупинилося 3 травня близько 11:00 ранку. 7 травня відспівування і похорони співачки на кладовищі Монмартр набули воістину національного масштабу — попрощатися з легендою прийшов майже весь Париж. </vt:lpstr>
      <vt:lpstr>Дякую за увагу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Admin</cp:lastModifiedBy>
  <cp:revision>40</cp:revision>
  <dcterms:created xsi:type="dcterms:W3CDTF">2014-11-21T11:00:06Z</dcterms:created>
  <dcterms:modified xsi:type="dcterms:W3CDTF">2016-04-24T15:43:10Z</dcterms:modified>
</cp:coreProperties>
</file>