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1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3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1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0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4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5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24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0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9B9C-98AE-424C-98EA-7C9BFDE29B47}" type="datetimeFigureOut">
              <a:rPr lang="ru-RU" smtClean="0"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AD85-C6FB-4282-8622-76E96BAF1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3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2420888"/>
            <a:ext cx="3744416" cy="764704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Comic Sans MS" panose="030F0702030302020204" pitchFamily="66" charset="0"/>
              </a:rPr>
              <a:t>Міні-проект на тему:</a:t>
            </a:r>
            <a:br>
              <a:rPr lang="uk-UA" sz="1600" dirty="0" smtClean="0">
                <a:latin typeface="Comic Sans MS" panose="030F0702030302020204" pitchFamily="66" charset="0"/>
              </a:rPr>
            </a:br>
            <a:r>
              <a:rPr lang="uk-UA" sz="1600" dirty="0" smtClean="0">
                <a:latin typeface="Comic Sans MS" panose="030F0702030302020204" pitchFamily="66" charset="0"/>
              </a:rPr>
              <a:t>«Тварини-будівельники»</a:t>
            </a:r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0"/>
            <a:ext cx="5400600" cy="888504"/>
          </a:xfrm>
        </p:spPr>
        <p:txBody>
          <a:bodyPr anchor="ctr">
            <a:normAutofit/>
          </a:bodyPr>
          <a:lstStyle/>
          <a:p>
            <a:r>
              <a:rPr lang="uk-UA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Новосілківська загальноосвітня школа</a:t>
            </a:r>
            <a:br>
              <a:rPr lang="uk-UA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|-||| </a:t>
            </a:r>
            <a:r>
              <a:rPr lang="uk-UA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ступенів</a:t>
            </a:r>
            <a:endParaRPr lang="ru-RU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662442"/>
            <a:ext cx="33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Comic Sans MS" panose="030F0702030302020204" pitchFamily="66" charset="0"/>
              </a:rPr>
              <a:t>Керівник:</a:t>
            </a:r>
            <a:r>
              <a:rPr lang="uk-UA" dirty="0" smtClean="0"/>
              <a:t> Лобода О. О.</a:t>
            </a:r>
            <a:br>
              <a:rPr lang="uk-UA" dirty="0" smtClean="0"/>
            </a:br>
            <a:r>
              <a:rPr lang="uk-UA" dirty="0" smtClean="0">
                <a:latin typeface="Comic Sans MS" panose="030F0702030302020204" pitchFamily="66" charset="0"/>
              </a:rPr>
              <a:t>Виконавець:</a:t>
            </a:r>
            <a:r>
              <a:rPr lang="uk-UA" dirty="0" smtClean="0"/>
              <a:t> учень 7-Б класу</a:t>
            </a:r>
            <a:br>
              <a:rPr lang="uk-UA" dirty="0" smtClean="0"/>
            </a:br>
            <a:r>
              <a:rPr lang="uk-UA" dirty="0" smtClean="0"/>
              <a:t>                        Іващенко Антон</a:t>
            </a:r>
            <a:br>
              <a:rPr lang="uk-UA" dirty="0" smtClean="0"/>
            </a:br>
            <a:r>
              <a:rPr lang="uk-UA" dirty="0" smtClean="0"/>
              <a:t>                           Дмитрович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60932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Comic Sans MS" panose="030F0702030302020204" pitchFamily="66" charset="0"/>
              </a:rPr>
              <a:t>2015-2016 </a:t>
            </a:r>
            <a:r>
              <a:rPr lang="uk-UA" dirty="0" err="1" smtClean="0">
                <a:latin typeface="Comic Sans MS" panose="030F0702030302020204" pitchFamily="66" charset="0"/>
              </a:rPr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3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Зм</a:t>
            </a:r>
            <a:r>
              <a:rPr lang="uk-UA" dirty="0" err="1" smtClean="0"/>
              <a:t>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|.</a:t>
            </a:r>
            <a:r>
              <a:rPr lang="uk-UA" dirty="0" smtClean="0"/>
              <a:t> Паспорт проекту:</a:t>
            </a:r>
            <a:br>
              <a:rPr lang="uk-UA" dirty="0" smtClean="0"/>
            </a:br>
            <a:r>
              <a:rPr lang="uk-UA" dirty="0" smtClean="0"/>
              <a:t>Тип проекту: інформаційно-</a:t>
            </a:r>
            <a:r>
              <a:rPr lang="uk-UA" dirty="0" err="1" smtClean="0"/>
              <a:t>ілюстраційний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Термін виконання: від 20.11.15 до 21.12.15</a:t>
            </a:r>
            <a:br>
              <a:rPr lang="uk-UA" dirty="0" smtClean="0"/>
            </a:br>
            <a:r>
              <a:rPr lang="uk-UA" dirty="0" smtClean="0"/>
              <a:t>Мета: провести пошуково навчально-</a:t>
            </a:r>
            <a:r>
              <a:rPr lang="uk-UA" dirty="0" err="1" smtClean="0"/>
              <a:t>досліджувальну</a:t>
            </a:r>
            <a:r>
              <a:rPr lang="uk-UA" dirty="0" smtClean="0"/>
              <a:t> роботу.</a:t>
            </a:r>
            <a:br>
              <a:rPr lang="uk-UA" dirty="0" smtClean="0"/>
            </a:br>
            <a:r>
              <a:rPr lang="en-US" dirty="0" smtClean="0"/>
              <a:t>||. </a:t>
            </a:r>
            <a:r>
              <a:rPr lang="uk-UA" dirty="0" smtClean="0"/>
              <a:t>Основна частина:</a:t>
            </a:r>
            <a:br>
              <a:rPr lang="uk-UA" dirty="0" smtClean="0"/>
            </a:br>
            <a:r>
              <a:rPr lang="uk-UA" dirty="0" smtClean="0"/>
              <a:t>1.Зібрана інформація, ілюстрації, моделі , вирізки.</a:t>
            </a:r>
            <a:br>
              <a:rPr lang="uk-UA" dirty="0" smtClean="0"/>
            </a:br>
            <a:r>
              <a:rPr lang="uk-UA" dirty="0" smtClean="0"/>
              <a:t>2.Висновок-звіт.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1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anose="030F0702030302020204" pitchFamily="66" charset="0"/>
              </a:rPr>
              <a:t>Тварини-будівельники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219321" cy="4680520"/>
          </a:xfrm>
        </p:spPr>
      </p:pic>
    </p:spTree>
    <p:extLst>
      <p:ext uri="{BB962C8B-B14F-4D97-AF65-F5344CB8AC3E}">
        <p14:creationId xmlns:p14="http://schemas.microsoft.com/office/powerpoint/2010/main" val="44343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Comic Sans MS" panose="030F0702030302020204" pitchFamily="66" charset="0"/>
              </a:rPr>
              <a:t>Птахи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24" y="1412776"/>
            <a:ext cx="5644079" cy="468052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200" dirty="0" err="1">
                <a:latin typeface="Comic Sans MS" panose="030F0702030302020204" pitchFamily="66" charset="0"/>
              </a:rPr>
              <a:t>Деякі</a:t>
            </a:r>
            <a:r>
              <a:rPr lang="ru-RU" sz="1200" dirty="0">
                <a:latin typeface="Comic Sans MS" panose="030F0702030302020204" pitchFamily="66" charset="0"/>
              </a:rPr>
              <a:t> птахи, </a:t>
            </a:r>
            <a:r>
              <a:rPr lang="ru-RU" sz="1200" dirty="0" err="1">
                <a:latin typeface="Comic Sans MS" panose="030F0702030302020204" pitchFamily="66" charset="0"/>
              </a:rPr>
              <a:t>наприклад</a:t>
            </a:r>
            <a:r>
              <a:rPr lang="ru-RU" sz="1200" dirty="0">
                <a:latin typeface="Comic Sans MS" panose="030F0702030302020204" pitchFamily="66" charset="0"/>
              </a:rPr>
              <a:t>, зимородок, золотиста щурка і </a:t>
            </a:r>
            <a:r>
              <a:rPr lang="ru-RU" sz="1200" dirty="0" err="1">
                <a:latin typeface="Comic Sans MS" panose="030F0702030302020204" pitchFamily="66" charset="0"/>
              </a:rPr>
              <a:t>берегова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ластівка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риють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собі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нори</a:t>
            </a:r>
            <a:r>
              <a:rPr lang="ru-RU" sz="1200" dirty="0">
                <a:latin typeface="Comic Sans MS" panose="030F0702030302020204" pitchFamily="66" charset="0"/>
              </a:rPr>
              <a:t> у </a:t>
            </a:r>
            <a:r>
              <a:rPr lang="ru-RU" sz="1200" dirty="0" err="1">
                <a:latin typeface="Comic Sans MS" panose="030F0702030302020204" pitchFamily="66" charset="0"/>
              </a:rPr>
              <a:t>крутих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піщаних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обривах</a:t>
            </a:r>
            <a:r>
              <a:rPr lang="ru-RU" sz="1200" dirty="0">
                <a:latin typeface="Comic Sans MS" panose="030F0702030302020204" pitchFamily="66" charset="0"/>
              </a:rPr>
              <a:t>. Характерною </a:t>
            </a:r>
            <a:r>
              <a:rPr lang="ru-RU" sz="1200" dirty="0" err="1">
                <a:latin typeface="Comic Sans MS" panose="030F0702030302020204" pitchFamily="66" charset="0"/>
              </a:rPr>
              <a:t>особливістю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цих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нір</a:t>
            </a:r>
            <a:r>
              <a:rPr lang="ru-RU" sz="1200" dirty="0">
                <a:latin typeface="Comic Sans MS" panose="030F0702030302020204" pitchFamily="66" charset="0"/>
              </a:rPr>
              <a:t> є </a:t>
            </a:r>
            <a:r>
              <a:rPr lang="ru-RU" sz="1200" dirty="0" err="1">
                <a:latin typeface="Comic Sans MS" panose="030F0702030302020204" pitchFamily="66" charset="0"/>
              </a:rPr>
              <a:t>глибокі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гніздові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камери</a:t>
            </a:r>
            <a:r>
              <a:rPr lang="ru-RU" sz="1200" dirty="0">
                <a:latin typeface="Comic Sans MS" panose="030F0702030302020204" pitchFamily="66" charset="0"/>
              </a:rPr>
              <a:t>, в </a:t>
            </a:r>
            <a:r>
              <a:rPr lang="ru-RU" sz="1200" dirty="0" err="1">
                <a:latin typeface="Comic Sans MS" panose="030F0702030302020204" pitchFamily="66" charset="0"/>
              </a:rPr>
              <a:t>яких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потім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поселяються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окремі</a:t>
            </a:r>
            <a:r>
              <a:rPr lang="ru-RU" sz="1200" dirty="0">
                <a:latin typeface="Comic Sans MS" panose="030F0702030302020204" pitchFamily="66" charset="0"/>
              </a:rPr>
              <a:t> пари </a:t>
            </a:r>
            <a:r>
              <a:rPr lang="ru-RU" sz="1200" dirty="0" err="1">
                <a:latin typeface="Comic Sans MS" panose="030F0702030302020204" pitchFamily="66" charset="0"/>
              </a:rPr>
              <a:t>або</a:t>
            </a:r>
            <a:r>
              <a:rPr lang="ru-RU" sz="1200" dirty="0">
                <a:latin typeface="Comic Sans MS" panose="030F0702030302020204" pitchFamily="66" charset="0"/>
              </a:rPr>
              <a:t> й </a:t>
            </a:r>
            <a:r>
              <a:rPr lang="ru-RU" sz="1200" dirty="0" err="1">
                <a:latin typeface="Comic Sans MS" panose="030F0702030302020204" pitchFamily="66" charset="0"/>
              </a:rPr>
              <a:t>цілі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групи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птахів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Відомо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що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більшість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птахів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будують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гнізда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Деякі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гнізда</a:t>
            </a:r>
            <a:r>
              <a:rPr lang="ru-RU" sz="1200" dirty="0">
                <a:latin typeface="Comic Sans MS" panose="030F0702030302020204" pitchFamily="66" charset="0"/>
              </a:rPr>
              <a:t> є </a:t>
            </a:r>
            <a:r>
              <a:rPr lang="ru-RU" sz="1200" dirty="0" err="1">
                <a:latin typeface="Comic Sans MS" panose="030F0702030302020204" pitchFamily="66" charset="0"/>
              </a:rPr>
              <a:t>дуже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складними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спорудами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Африканські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ткачі</a:t>
            </a:r>
            <a:r>
              <a:rPr lang="ru-RU" sz="1200" dirty="0">
                <a:latin typeface="Comic Sans MS" panose="030F0702030302020204" pitchFamily="66" charset="0"/>
              </a:rPr>
              <a:t> з </a:t>
            </a:r>
            <a:r>
              <a:rPr lang="ru-RU" sz="1200" dirty="0" err="1">
                <a:latin typeface="Comic Sans MS" panose="030F0702030302020204" pitchFamily="66" charset="0"/>
              </a:rPr>
              <a:t>різних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частин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рослин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сплітають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великі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криті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підвісні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кошики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які</a:t>
            </a:r>
            <a:r>
              <a:rPr lang="ru-RU" sz="1200" dirty="0">
                <a:latin typeface="Comic Sans MS" panose="030F0702030302020204" pitchFamily="66" charset="0"/>
              </a:rPr>
              <a:t> вони </a:t>
            </a:r>
            <a:r>
              <a:rPr lang="ru-RU" sz="1200" dirty="0" err="1">
                <a:latin typeface="Comic Sans MS" panose="030F0702030302020204" pitchFamily="66" charset="0"/>
              </a:rPr>
              <a:t>старанно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прикріплюють</a:t>
            </a:r>
            <a:r>
              <a:rPr lang="ru-RU" sz="1200" dirty="0">
                <a:latin typeface="Comic Sans MS" panose="030F0702030302020204" pitchFamily="66" charset="0"/>
              </a:rPr>
              <a:t> до </a:t>
            </a:r>
            <a:r>
              <a:rPr lang="ru-RU" sz="1200" dirty="0" err="1">
                <a:latin typeface="Comic Sans MS" panose="030F0702030302020204" pitchFamily="66" charset="0"/>
              </a:rPr>
              <a:t>гілки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стеблами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Шалашники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будують</a:t>
            </a:r>
            <a:r>
              <a:rPr lang="ru-RU" sz="1200" dirty="0">
                <a:latin typeface="Comic Sans MS" panose="030F0702030302020204" pitchFamily="66" charset="0"/>
              </a:rPr>
              <a:t> на </a:t>
            </a:r>
            <a:r>
              <a:rPr lang="ru-RU" sz="1200" dirty="0" err="1">
                <a:latin typeface="Comic Sans MS" panose="030F0702030302020204" pitchFamily="66" charset="0"/>
              </a:rPr>
              <a:t>землі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великі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будови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що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нагадують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альтанки</a:t>
            </a:r>
            <a:r>
              <a:rPr lang="ru-RU" sz="1200" dirty="0">
                <a:latin typeface="Comic Sans MS" panose="030F0702030302020204" pitchFamily="66" charset="0"/>
              </a:rPr>
              <a:t>. Перед ними </a:t>
            </a:r>
            <a:r>
              <a:rPr lang="ru-RU" sz="1200" dirty="0" err="1">
                <a:latin typeface="Comic Sans MS" panose="030F0702030302020204" pitchFamily="66" charset="0"/>
              </a:rPr>
              <a:t>знаходиться</a:t>
            </a:r>
            <a:r>
              <a:rPr lang="ru-RU" sz="1200" dirty="0">
                <a:latin typeface="Comic Sans MS" panose="030F0702030302020204" pitchFamily="66" charset="0"/>
              </a:rPr>
              <a:t> „</a:t>
            </a:r>
            <a:r>
              <a:rPr lang="ru-RU" sz="1200" dirty="0" err="1">
                <a:latin typeface="Comic Sans MS" panose="030F0702030302020204" pitchFamily="66" charset="0"/>
              </a:rPr>
              <a:t>танцювальний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майданчик</a:t>
            </a:r>
            <a:r>
              <a:rPr lang="ru-RU" sz="1200" dirty="0">
                <a:latin typeface="Comic Sans MS" panose="030F0702030302020204" pitchFamily="66" charset="0"/>
              </a:rPr>
              <a:t>", на </a:t>
            </a:r>
            <a:r>
              <a:rPr lang="ru-RU" sz="1200" dirty="0" err="1">
                <a:latin typeface="Comic Sans MS" panose="030F0702030302020204" pitchFamily="66" charset="0"/>
              </a:rPr>
              <a:t>якому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самець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розкладає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квіти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фрукти</a:t>
            </a:r>
            <a:r>
              <a:rPr lang="ru-RU" sz="1200" dirty="0">
                <a:latin typeface="Comic Sans MS" panose="030F0702030302020204" pitchFamily="66" charset="0"/>
              </a:rPr>
              <a:t> та </a:t>
            </a:r>
            <a:r>
              <a:rPr lang="ru-RU" sz="1200" dirty="0" err="1">
                <a:latin typeface="Comic Sans MS" panose="030F0702030302020204" pitchFamily="66" charset="0"/>
              </a:rPr>
              <a:t>різні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яскраві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предмети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Інші</a:t>
            </a:r>
            <a:r>
              <a:rPr lang="ru-RU" sz="1200" dirty="0">
                <a:latin typeface="Comic Sans MS" panose="030F0702030302020204" pitchFamily="66" charset="0"/>
              </a:rPr>
              <a:t> ж </a:t>
            </a:r>
            <a:r>
              <a:rPr lang="ru-RU" sz="1200" dirty="0" err="1">
                <a:latin typeface="Comic Sans MS" panose="030F0702030302020204" pitchFamily="66" charset="0"/>
              </a:rPr>
              <a:t>шалашники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розпочинають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облаштуванння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майданчика</a:t>
            </a:r>
            <a:r>
              <a:rPr lang="ru-RU" sz="1200" dirty="0">
                <a:latin typeface="Comic Sans MS" panose="030F0702030302020204" pitchFamily="66" charset="0"/>
              </a:rPr>
              <a:t> з </a:t>
            </a:r>
            <a:r>
              <a:rPr lang="ru-RU" sz="1200" dirty="0" err="1">
                <a:latin typeface="Comic Sans MS" panose="030F0702030302020204" pitchFamily="66" charset="0"/>
              </a:rPr>
              <a:t>декорування</a:t>
            </a:r>
            <a:r>
              <a:rPr lang="ru-RU" sz="1200" dirty="0">
                <a:latin typeface="Comic Sans MS" panose="030F0702030302020204" pitchFamily="66" charset="0"/>
              </a:rPr>
              <a:t> „</a:t>
            </a:r>
            <a:r>
              <a:rPr lang="ru-RU" sz="1200" dirty="0" err="1">
                <a:latin typeface="Comic Sans MS" panose="030F0702030302020204" pitchFamily="66" charset="0"/>
              </a:rPr>
              <a:t>підлоги</a:t>
            </a:r>
            <a:r>
              <a:rPr lang="ru-RU" sz="1200" dirty="0">
                <a:latin typeface="Comic Sans MS" panose="030F0702030302020204" pitchFamily="66" charset="0"/>
              </a:rPr>
              <a:t>". </a:t>
            </a:r>
            <a:r>
              <a:rPr lang="ru-RU" sz="1200" dirty="0" err="1">
                <a:latin typeface="Comic Sans MS" panose="030F0702030302020204" pitchFamily="66" charset="0"/>
              </a:rPr>
              <a:t>Потім</a:t>
            </a:r>
            <a:r>
              <a:rPr lang="ru-RU" sz="1200" dirty="0">
                <a:latin typeface="Comic Sans MS" panose="030F0702030302020204" pitchFamily="66" charset="0"/>
              </a:rPr>
              <a:t> у </a:t>
            </a:r>
            <a:r>
              <a:rPr lang="ru-RU" sz="1200" dirty="0" err="1">
                <a:latin typeface="Comic Sans MS" panose="030F0702030302020204" pitchFamily="66" charset="0"/>
              </a:rPr>
              <a:t>середині</a:t>
            </a:r>
            <a:r>
              <a:rPr lang="ru-RU" sz="1200" dirty="0">
                <a:latin typeface="Comic Sans MS" panose="030F0702030302020204" pitchFamily="66" charset="0"/>
              </a:rPr>
              <a:t> вони </a:t>
            </a:r>
            <a:r>
              <a:rPr lang="ru-RU" sz="1200" dirty="0" err="1">
                <a:latin typeface="Comic Sans MS" panose="030F0702030302020204" pitchFamily="66" charset="0"/>
              </a:rPr>
              <a:t>будують</a:t>
            </a:r>
            <a:r>
              <a:rPr lang="ru-RU" sz="1200" dirty="0">
                <a:latin typeface="Comic Sans MS" panose="030F0702030302020204" pitchFamily="66" charset="0"/>
              </a:rPr>
              <a:t> 2 </a:t>
            </a:r>
            <a:r>
              <a:rPr lang="ru-RU" sz="1200" dirty="0" err="1">
                <a:latin typeface="Comic Sans MS" panose="030F0702030302020204" pitchFamily="66" charset="0"/>
              </a:rPr>
              <a:t>паралельні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стіни</a:t>
            </a:r>
            <a:r>
              <a:rPr lang="ru-RU" sz="1200" dirty="0">
                <a:latin typeface="Comic Sans MS" panose="030F0702030302020204" pitchFamily="66" charset="0"/>
              </a:rPr>
              <a:t> з </a:t>
            </a:r>
            <a:r>
              <a:rPr lang="ru-RU" sz="1200" dirty="0" err="1">
                <a:latin typeface="Comic Sans MS" panose="030F0702030302020204" pitchFamily="66" charset="0"/>
              </a:rPr>
              <a:t>паличок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або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довгих</a:t>
            </a:r>
            <a:r>
              <a:rPr lang="ru-RU" sz="1200" dirty="0">
                <a:latin typeface="Comic Sans MS" panose="030F0702030302020204" pitchFamily="66" charset="0"/>
              </a:rPr>
              <a:t> соломинок. Всю </a:t>
            </a:r>
            <a:r>
              <a:rPr lang="ru-RU" sz="1200" dirty="0" err="1">
                <a:latin typeface="Comic Sans MS" panose="030F0702030302020204" pitchFamily="66" charset="0"/>
              </a:rPr>
              <a:t>споруду</a:t>
            </a:r>
            <a:r>
              <a:rPr lang="ru-RU" sz="1200" dirty="0">
                <a:latin typeface="Comic Sans MS" panose="030F0702030302020204" pitchFamily="66" charset="0"/>
              </a:rPr>
              <a:t> птахи </a:t>
            </a:r>
            <a:r>
              <a:rPr lang="ru-RU" sz="1200" dirty="0" err="1">
                <a:latin typeface="Comic Sans MS" panose="030F0702030302020204" pitchFamily="66" charset="0"/>
              </a:rPr>
              <a:t>прикрашають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різноколірними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дрібничками</a:t>
            </a:r>
            <a:r>
              <a:rPr lang="ru-RU" sz="1200" dirty="0">
                <a:latin typeface="Comic Sans MS" panose="030F0702030302020204" pitchFamily="66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7314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Comic Sans MS" panose="030F0702030302020204" pitchFamily="66" charset="0"/>
              </a:rPr>
              <a:t>Ссавці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00808"/>
            <a:ext cx="3240360" cy="357196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Миша</a:t>
            </a:r>
            <a:r>
              <a:rPr lang="en-US" sz="1200" dirty="0" smtClean="0">
                <a:latin typeface="Comic Sans MS" panose="030F0702030302020204" pitchFamily="66" charset="0"/>
              </a:rPr>
              <a:t>-</a:t>
            </a:r>
            <a:r>
              <a:rPr lang="ru-RU" sz="1200" dirty="0" err="1" smtClean="0">
                <a:latin typeface="Comic Sans MS" panose="030F0702030302020204" pitchFamily="66" charset="0"/>
              </a:rPr>
              <a:t>крихітка</a:t>
            </a:r>
            <a:r>
              <a:rPr lang="ru-RU" sz="1200" dirty="0" smtClean="0">
                <a:latin typeface="Comic Sans MS" panose="030F0702030302020204" pitchFamily="66" charset="0"/>
              </a:rPr>
              <a:t> </a:t>
            </a:r>
            <a:r>
              <a:rPr lang="ru-RU" sz="1200" dirty="0">
                <a:latin typeface="Comic Sans MS" panose="030F0702030302020204" pitchFamily="66" charset="0"/>
              </a:rPr>
              <a:t>у </a:t>
            </a:r>
            <a:r>
              <a:rPr lang="ru-RU" sz="1200" dirty="0" err="1">
                <a:latin typeface="Comic Sans MS" panose="030F0702030302020204" pitchFamily="66" charset="0"/>
              </a:rPr>
              <a:t>високій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траві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або</a:t>
            </a:r>
            <a:r>
              <a:rPr lang="ru-RU" sz="1200" dirty="0">
                <a:latin typeface="Comic Sans MS" panose="030F0702030302020204" pitchFamily="66" charset="0"/>
              </a:rPr>
              <a:t> в </a:t>
            </a:r>
            <a:r>
              <a:rPr lang="ru-RU" sz="1200" dirty="0" err="1">
                <a:latin typeface="Comic Sans MS" panose="030F0702030302020204" pitchFamily="66" charset="0"/>
              </a:rPr>
              <a:t>полі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будує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гніздо</a:t>
            </a:r>
            <a:r>
              <a:rPr lang="ru-RU" sz="1200" dirty="0">
                <a:latin typeface="Comic Sans MS" panose="030F0702030302020204" pitchFamily="66" charset="0"/>
              </a:rPr>
              <a:t>, яке </a:t>
            </a:r>
            <a:r>
              <a:rPr lang="ru-RU" sz="1200" dirty="0" err="1">
                <a:latin typeface="Comic Sans MS" panose="030F0702030302020204" pitchFamily="66" charset="0"/>
              </a:rPr>
              <a:t>можна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прийняти</a:t>
            </a:r>
            <a:r>
              <a:rPr lang="ru-RU" sz="1200" dirty="0">
                <a:latin typeface="Comic Sans MS" panose="030F0702030302020204" pitchFamily="66" charset="0"/>
              </a:rPr>
              <a:t> за </a:t>
            </a:r>
            <a:r>
              <a:rPr lang="ru-RU" sz="1200" dirty="0" err="1">
                <a:latin typeface="Comic Sans MS" panose="030F0702030302020204" pitchFamily="66" charset="0"/>
              </a:rPr>
              <a:t>пташине</a:t>
            </a:r>
            <a:r>
              <a:rPr lang="ru-RU" sz="1200" dirty="0">
                <a:latin typeface="Comic Sans MS" panose="030F0702030302020204" pitchFamily="66" charset="0"/>
              </a:rPr>
              <a:t> - </a:t>
            </a:r>
            <a:r>
              <a:rPr lang="ru-RU" sz="1200" dirty="0" err="1">
                <a:latin typeface="Comic Sans MS" panose="030F0702030302020204" pitchFamily="66" charset="0"/>
              </a:rPr>
              <a:t>воно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майже</a:t>
            </a:r>
            <a:r>
              <a:rPr lang="ru-RU" sz="1200" dirty="0">
                <a:latin typeface="Comic Sans MS" panose="030F0702030302020204" pitchFamily="66" charset="0"/>
              </a:rPr>
              <a:t> не </a:t>
            </a:r>
            <a:r>
              <a:rPr lang="ru-RU" sz="1200" dirty="0" err="1">
                <a:latin typeface="Comic Sans MS" panose="030F0702030302020204" pitchFamily="66" charset="0"/>
              </a:rPr>
              <a:t>відрізняється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від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останнього</a:t>
            </a:r>
            <a:r>
              <a:rPr lang="ru-RU" sz="1200" dirty="0">
                <a:latin typeface="Comic Sans MS" panose="030F0702030302020204" pitchFamily="66" charset="0"/>
              </a:rPr>
              <a:t>. До </a:t>
            </a:r>
            <a:r>
              <a:rPr lang="ru-RU" sz="1200" dirty="0" err="1">
                <a:latin typeface="Comic Sans MS" panose="030F0702030302020204" pitchFamily="66" charset="0"/>
              </a:rPr>
              <a:t>стебел</a:t>
            </a:r>
            <a:r>
              <a:rPr lang="ru-RU" sz="1200" dirty="0">
                <a:latin typeface="Comic Sans MS" panose="030F0702030302020204" pitchFamily="66" charset="0"/>
              </a:rPr>
              <a:t> трави </a:t>
            </a:r>
            <a:r>
              <a:rPr lang="ru-RU" sz="1200" dirty="0" err="1">
                <a:latin typeface="Comic Sans MS" panose="030F0702030302020204" pitchFamily="66" charset="0"/>
              </a:rPr>
              <a:t>миша-крихітка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прив'язує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листя</a:t>
            </a:r>
            <a:r>
              <a:rPr lang="ru-RU" sz="1200" dirty="0">
                <a:latin typeface="Comic Sans MS" panose="030F0702030302020204" pitchFamily="66" charset="0"/>
              </a:rPr>
              <a:t> трав і таким чином </a:t>
            </a:r>
            <a:r>
              <a:rPr lang="ru-RU" sz="1200" dirty="0" err="1">
                <a:latin typeface="Comic Sans MS" panose="030F0702030302020204" pitchFamily="66" charset="0"/>
              </a:rPr>
              <a:t>створює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кулясту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будову</a:t>
            </a:r>
            <a:r>
              <a:rPr lang="ru-RU" sz="1200" dirty="0">
                <a:latin typeface="Comic Sans MS" panose="030F0702030302020204" pitchFamily="66" charset="0"/>
              </a:rPr>
              <a:t>, в </a:t>
            </a:r>
            <a:r>
              <a:rPr lang="ru-RU" sz="1200" dirty="0" err="1">
                <a:latin typeface="Comic Sans MS" panose="030F0702030302020204" pitchFamily="66" charset="0"/>
              </a:rPr>
              <a:t>якій</a:t>
            </a:r>
            <a:r>
              <a:rPr lang="ru-RU" sz="1200" dirty="0">
                <a:latin typeface="Comic Sans MS" panose="030F0702030302020204" pitchFamily="66" charset="0"/>
              </a:rPr>
              <a:t> і </a:t>
            </a:r>
            <a:r>
              <a:rPr lang="ru-RU" sz="1200" dirty="0" err="1">
                <a:latin typeface="Comic Sans MS" panose="030F0702030302020204" pitchFamily="66" charset="0"/>
              </a:rPr>
              <a:t>виховує</a:t>
            </a:r>
            <a:r>
              <a:rPr lang="ru-RU" sz="1200" dirty="0">
                <a:latin typeface="Comic Sans MS" panose="030F0702030302020204" pitchFamily="66" charset="0"/>
              </a:rPr>
              <a:t> потомство. </a:t>
            </a:r>
            <a:r>
              <a:rPr lang="ru-RU" sz="1200" dirty="0" err="1">
                <a:latin typeface="Comic Sans MS" panose="030F0702030302020204" pitchFamily="66" charset="0"/>
              </a:rPr>
              <a:t>Багато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ссавців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риють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підземні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нори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що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складаються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найчастіше</a:t>
            </a:r>
            <a:r>
              <a:rPr lang="ru-RU" sz="1200" dirty="0">
                <a:latin typeface="Comic Sans MS" panose="030F0702030302020204" pitchFamily="66" charset="0"/>
              </a:rPr>
              <a:t> з прямого коридору і </a:t>
            </a:r>
            <a:r>
              <a:rPr lang="ru-RU" sz="1200" dirty="0" err="1">
                <a:latin typeface="Comic Sans MS" panose="030F0702030302020204" pitchFamily="66" charset="0"/>
              </a:rPr>
              <a:t>камери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розташованої</a:t>
            </a:r>
            <a:r>
              <a:rPr lang="ru-RU" sz="1200" dirty="0">
                <a:latin typeface="Comic Sans MS" panose="030F0702030302020204" pitchFamily="66" charset="0"/>
              </a:rPr>
              <a:t> в </a:t>
            </a:r>
            <a:r>
              <a:rPr lang="ru-RU" sz="1200" dirty="0" err="1">
                <a:latin typeface="Comic Sans MS" panose="030F0702030302020204" pitchFamily="66" charset="0"/>
              </a:rPr>
              <a:t>кінці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тунеля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Кріт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будує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будинок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зі</a:t>
            </a:r>
            <a:r>
              <a:rPr lang="ru-RU" sz="1200" dirty="0">
                <a:latin typeface="Comic Sans MS" panose="030F0702030302020204" pitchFamily="66" charset="0"/>
              </a:rPr>
              <a:t> складною системою </a:t>
            </a:r>
            <a:r>
              <a:rPr lang="ru-RU" sz="1200" dirty="0" err="1">
                <a:latin typeface="Comic Sans MS" panose="030F0702030302020204" pitchFamily="66" charset="0"/>
              </a:rPr>
              <a:t>тунелів</a:t>
            </a:r>
            <a:r>
              <a:rPr lang="ru-RU" sz="1200" dirty="0">
                <a:latin typeface="Comic Sans MS" panose="030F0702030302020204" pitchFamily="66" charset="0"/>
              </a:rPr>
              <a:t>, спальною </a:t>
            </a:r>
            <a:r>
              <a:rPr lang="ru-RU" sz="1200" dirty="0" err="1">
                <a:latin typeface="Comic Sans MS" panose="030F0702030302020204" pitchFamily="66" charset="0"/>
              </a:rPr>
              <a:t>кімнатою</a:t>
            </a:r>
            <a:r>
              <a:rPr lang="ru-RU" sz="1200" dirty="0">
                <a:latin typeface="Comic Sans MS" panose="030F0702030302020204" pitchFamily="66" charset="0"/>
              </a:rPr>
              <a:t> і </a:t>
            </a:r>
            <a:r>
              <a:rPr lang="ru-RU" sz="1200" dirty="0" err="1">
                <a:latin typeface="Comic Sans MS" panose="030F0702030302020204" pitchFamily="66" charset="0"/>
              </a:rPr>
              <a:t>коморами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Американські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лугові</a:t>
            </a:r>
            <a:r>
              <a:rPr lang="ru-RU" sz="1200" dirty="0">
                <a:latin typeface="Comic Sans MS" panose="030F0702030302020204" pitchFamily="66" charset="0"/>
              </a:rPr>
              <a:t> собачки </a:t>
            </a:r>
            <a:r>
              <a:rPr lang="ru-RU" sz="1200" dirty="0" err="1">
                <a:latin typeface="Comic Sans MS" panose="030F0702030302020204" pitchFamily="66" charset="0"/>
              </a:rPr>
              <a:t>риють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довгі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нори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обидва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кінці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яких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знаходяться</a:t>
            </a:r>
            <a:r>
              <a:rPr lang="ru-RU" sz="1200" dirty="0">
                <a:latin typeface="Comic Sans MS" panose="030F0702030302020204" pitchFamily="66" charset="0"/>
              </a:rPr>
              <a:t> на одному горбику. </a:t>
            </a:r>
            <a:r>
              <a:rPr lang="ru-RU" sz="1200" dirty="0" err="1">
                <a:latin typeface="Comic Sans MS" panose="030F0702030302020204" pitchFamily="66" charset="0"/>
              </a:rPr>
              <a:t>Завдяки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цьому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свіже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повітря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може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вільно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циркулювати</a:t>
            </a:r>
            <a:r>
              <a:rPr lang="ru-RU" sz="1200" dirty="0">
                <a:latin typeface="Comic Sans MS" panose="030F0702030302020204" pitchFamily="66" charset="0"/>
              </a:rPr>
              <a:t> по </a:t>
            </a:r>
            <a:r>
              <a:rPr lang="ru-RU" sz="1200" dirty="0" err="1">
                <a:latin typeface="Comic Sans MS" panose="030F0702030302020204" pitchFamily="66" charset="0"/>
              </a:rPr>
              <a:t>всій</a:t>
            </a:r>
            <a:r>
              <a:rPr lang="ru-RU" sz="1200" dirty="0">
                <a:latin typeface="Comic Sans MS" panose="030F0702030302020204" pitchFamily="66" charset="0"/>
              </a:rPr>
              <a:t> „</a:t>
            </a:r>
            <a:r>
              <a:rPr lang="ru-RU" sz="1200" dirty="0" err="1">
                <a:latin typeface="Comic Sans MS" panose="030F0702030302020204" pitchFamily="66" charset="0"/>
              </a:rPr>
              <a:t>будівлі</a:t>
            </a:r>
            <a:r>
              <a:rPr lang="ru-RU" sz="1200" dirty="0">
                <a:latin typeface="Comic Sans MS" panose="030F0702030302020204" pitchFamily="66" charset="0"/>
              </a:rPr>
              <a:t>". </a:t>
            </a:r>
            <a:r>
              <a:rPr lang="ru-RU" sz="1200" dirty="0" err="1">
                <a:latin typeface="Comic Sans MS" panose="030F0702030302020204" pitchFamily="66" charset="0"/>
              </a:rPr>
              <a:t>Звичайно</a:t>
            </a:r>
            <a:r>
              <a:rPr lang="ru-RU" sz="1200" dirty="0">
                <a:latin typeface="Comic Sans MS" panose="030F0702030302020204" pitchFamily="66" charset="0"/>
              </a:rPr>
              <a:t>., одними з </a:t>
            </a:r>
            <a:r>
              <a:rPr lang="ru-RU" sz="1200" dirty="0" err="1">
                <a:latin typeface="Comic Sans MS" panose="030F0702030302020204" pitchFamily="66" charset="0"/>
              </a:rPr>
              <a:t>найвідоміших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 smtClean="0">
                <a:latin typeface="Comic Sans MS" panose="030F0702030302020204" pitchFamily="66" charset="0"/>
              </a:rPr>
              <a:t>будівельників</a:t>
            </a:r>
            <a:r>
              <a:rPr lang="ru-RU" sz="1200" dirty="0" smtClean="0">
                <a:latin typeface="Comic Sans MS" panose="030F0702030302020204" pitchFamily="66" charset="0"/>
              </a:rPr>
              <a:t> </a:t>
            </a:r>
            <a:r>
              <a:rPr lang="ru-RU" sz="1200" dirty="0">
                <a:latin typeface="Comic Sans MS" panose="030F0702030302020204" pitchFamily="66" charset="0"/>
              </a:rPr>
              <a:t>є </a:t>
            </a:r>
            <a:r>
              <a:rPr lang="ru-RU" sz="1200" dirty="0" err="1" smtClean="0">
                <a:latin typeface="Comic Sans MS" panose="030F0702030302020204" pitchFamily="66" charset="0"/>
              </a:rPr>
              <a:t>бобри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Своїми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довгими</a:t>
            </a:r>
            <a:r>
              <a:rPr lang="ru-RU" sz="1200" dirty="0">
                <a:latin typeface="Comic Sans MS" panose="030F0702030302020204" pitchFamily="66" charset="0"/>
              </a:rPr>
              <a:t> і </a:t>
            </a:r>
            <a:r>
              <a:rPr lang="ru-RU" sz="1200" dirty="0" err="1">
                <a:latin typeface="Comic Sans MS" panose="030F0702030302020204" pitchFamily="66" charset="0"/>
              </a:rPr>
              <a:t>гострими</a:t>
            </a:r>
            <a:r>
              <a:rPr lang="ru-RU" sz="1200" dirty="0">
                <a:latin typeface="Comic Sans MS" panose="030F0702030302020204" pitchFamily="66" charset="0"/>
              </a:rPr>
              <a:t> зубами вони „</a:t>
            </a:r>
            <a:r>
              <a:rPr lang="ru-RU" sz="1200" dirty="0" err="1">
                <a:latin typeface="Comic Sans MS" panose="030F0702030302020204" pitchFamily="66" charset="0"/>
              </a:rPr>
              <a:t>зрізають</a:t>
            </a:r>
            <a:r>
              <a:rPr lang="ru-RU" sz="1200" dirty="0">
                <a:latin typeface="Comic Sans MS" panose="030F0702030302020204" pitchFamily="66" charset="0"/>
              </a:rPr>
              <a:t>" </a:t>
            </a:r>
            <a:r>
              <a:rPr lang="ru-RU" sz="1200" dirty="0" err="1">
                <a:latin typeface="Comic Sans MS" panose="030F0702030302020204" pitchFamily="66" charset="0"/>
              </a:rPr>
              <a:t>невеликі</a:t>
            </a:r>
            <a:r>
              <a:rPr lang="ru-RU" sz="1200" dirty="0">
                <a:latin typeface="Comic Sans MS" panose="030F0702030302020204" pitchFamily="66" charset="0"/>
              </a:rPr>
              <a:t> дерева, </a:t>
            </a:r>
            <a:r>
              <a:rPr lang="ru-RU" sz="1200" dirty="0" err="1">
                <a:latin typeface="Comic Sans MS" panose="030F0702030302020204" pitchFamily="66" charset="0"/>
              </a:rPr>
              <a:t>які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утворюють</a:t>
            </a:r>
            <a:r>
              <a:rPr lang="ru-RU" sz="1200" dirty="0">
                <a:latin typeface="Comic Sans MS" panose="030F0702030302020204" pitchFamily="66" charset="0"/>
              </a:rPr>
              <a:t> основу </a:t>
            </a:r>
            <a:r>
              <a:rPr lang="ru-RU" sz="1200" dirty="0" err="1">
                <a:latin typeface="Comic Sans MS" panose="030F0702030302020204" pitchFamily="66" charset="0"/>
              </a:rPr>
              <a:t>дамби</a:t>
            </a:r>
            <a:r>
              <a:rPr lang="ru-RU" sz="1200" dirty="0">
                <a:latin typeface="Comic Sans MS" panose="030F0702030302020204" pitchFamily="66" charset="0"/>
              </a:rPr>
              <a:t>. У </a:t>
            </a:r>
            <a:r>
              <a:rPr lang="ru-RU" sz="1200" dirty="0" err="1">
                <a:latin typeface="Comic Sans MS" panose="030F0702030302020204" pitchFamily="66" charset="0"/>
              </a:rPr>
              <a:t>центрі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утвореної</a:t>
            </a:r>
            <a:r>
              <a:rPr lang="ru-RU" sz="1200" dirty="0">
                <a:latin typeface="Comic Sans MS" panose="030F0702030302020204" pitchFamily="66" charset="0"/>
              </a:rPr>
              <a:t> загати </a:t>
            </a:r>
            <a:r>
              <a:rPr lang="ru-RU" sz="1200" dirty="0" err="1">
                <a:latin typeface="Comic Sans MS" panose="030F0702030302020204" pitchFamily="66" charset="0"/>
              </a:rPr>
              <a:t>бобри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влаштовують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свої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хатинки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Вхідні</a:t>
            </a:r>
            <a:r>
              <a:rPr lang="ru-RU" sz="1200" dirty="0">
                <a:latin typeface="Comic Sans MS" panose="030F0702030302020204" pitchFamily="66" charset="0"/>
              </a:rPr>
              <a:t> отвори в них </a:t>
            </a:r>
            <a:r>
              <a:rPr lang="ru-RU" sz="1200" dirty="0" err="1">
                <a:latin typeface="Comic Sans MS" panose="030F0702030302020204" pitchFamily="66" charset="0"/>
              </a:rPr>
              <a:t>розташовуються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під</a:t>
            </a:r>
            <a:r>
              <a:rPr lang="ru-RU" sz="1200" dirty="0">
                <a:latin typeface="Comic Sans MS" panose="030F0702030302020204" pitchFamily="66" charset="0"/>
              </a:rPr>
              <a:t> водою. </a:t>
            </a:r>
          </a:p>
        </p:txBody>
      </p:sp>
    </p:spTree>
    <p:extLst>
      <p:ext uri="{BB962C8B-B14F-4D97-AF65-F5344CB8AC3E}">
        <p14:creationId xmlns:p14="http://schemas.microsoft.com/office/powerpoint/2010/main" val="32234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 err="1" smtClean="0">
                <a:latin typeface="Comic Sans MS" panose="030F0702030302020204" pitchFamily="66" charset="0"/>
              </a:rPr>
              <a:t>Молюски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88840"/>
            <a:ext cx="3977610" cy="30963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200" dirty="0" err="1">
                <a:latin typeface="Comic Sans MS" panose="030F0702030302020204" pitchFamily="66" charset="0"/>
              </a:rPr>
              <a:t>Навіть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безхребетні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здатні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створювати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складні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конструкції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Багато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видів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равликів</a:t>
            </a:r>
            <a:r>
              <a:rPr lang="ru-RU" sz="1200" dirty="0">
                <a:latin typeface="Comic Sans MS" panose="030F0702030302020204" pitchFamily="66" charset="0"/>
              </a:rPr>
              <a:t> і </a:t>
            </a:r>
            <a:r>
              <a:rPr lang="ru-RU" sz="1200" dirty="0" err="1">
                <a:latin typeface="Comic Sans MS" panose="030F0702030302020204" pitchFamily="66" charset="0"/>
              </a:rPr>
              <a:t>всі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двостулкові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молюски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тверді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мушлі</a:t>
            </a:r>
            <a:r>
              <a:rPr lang="ru-RU" sz="1200" dirty="0">
                <a:latin typeface="Comic Sans MS" panose="030F0702030302020204" pitchFamily="66" charset="0"/>
              </a:rPr>
              <a:t>, часто </a:t>
            </a:r>
            <a:r>
              <a:rPr lang="ru-RU" sz="1200" dirty="0" err="1">
                <a:latin typeface="Comic Sans MS" panose="030F0702030302020204" pitchFamily="66" charset="0"/>
              </a:rPr>
              <a:t>дуже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незвичайної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форми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які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захищають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їхні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м'які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тіла</a:t>
            </a:r>
            <a:r>
              <a:rPr lang="ru-RU" sz="1200" dirty="0">
                <a:latin typeface="Comic Sans MS" panose="030F0702030302020204" pitchFamily="66" charset="0"/>
              </a:rPr>
              <a:t>. За </a:t>
            </a:r>
            <a:r>
              <a:rPr lang="ru-RU" sz="1200" dirty="0" err="1">
                <a:latin typeface="Comic Sans MS" panose="030F0702030302020204" pitchFamily="66" charset="0"/>
              </a:rPr>
              <a:t>утворення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мушлі</a:t>
            </a:r>
            <a:r>
              <a:rPr lang="ru-RU" sz="1200" dirty="0">
                <a:latin typeface="Comic Sans MS" panose="030F0702030302020204" pitchFamily="66" charset="0"/>
              </a:rPr>
              <a:t> у </a:t>
            </a:r>
            <a:r>
              <a:rPr lang="ru-RU" sz="1200" dirty="0" err="1">
                <a:latin typeface="Comic Sans MS" panose="030F0702030302020204" pitchFamily="66" charset="0"/>
              </a:rPr>
              <a:t>молюсків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відповідають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особливі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залози</a:t>
            </a:r>
            <a:r>
              <a:rPr lang="ru-RU" sz="1200" dirty="0">
                <a:latin typeface="Comic Sans MS" panose="030F0702030302020204" pitchFamily="66" charset="0"/>
              </a:rPr>
              <a:t>. </a:t>
            </a:r>
            <a:br>
              <a:rPr lang="ru-RU" sz="1200" dirty="0">
                <a:latin typeface="Comic Sans MS" panose="030F0702030302020204" pitchFamily="66" charset="0"/>
              </a:rPr>
            </a:br>
            <a:r>
              <a:rPr lang="ru-RU" sz="1200" dirty="0">
                <a:latin typeface="Comic Sans MS" panose="030F0702030302020204" pitchFamily="66" charset="0"/>
              </a:rPr>
              <a:t>   </a:t>
            </a:r>
            <a:r>
              <a:rPr lang="ru-RU" sz="1200" dirty="0" err="1">
                <a:latin typeface="Comic Sans MS" panose="030F0702030302020204" pitchFamily="66" charset="0"/>
              </a:rPr>
              <a:t>Мушлі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багатьох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видів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молюсків</a:t>
            </a:r>
            <a:r>
              <a:rPr lang="ru-RU" sz="1200" dirty="0">
                <a:latin typeface="Comic Sans MS" panose="030F0702030302020204" pitchFamily="66" charset="0"/>
              </a:rPr>
              <a:t> - </a:t>
            </a:r>
            <a:r>
              <a:rPr lang="ru-RU" sz="1200" dirty="0" err="1">
                <a:latin typeface="Comic Sans MS" panose="030F0702030302020204" pitchFamily="66" charset="0"/>
              </a:rPr>
              <a:t>це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справжні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витвори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мистецтва</a:t>
            </a:r>
            <a:r>
              <a:rPr lang="ru-RU" sz="1200" dirty="0">
                <a:latin typeface="Comic Sans MS" panose="030F0702030302020204" pitchFamily="66" charset="0"/>
              </a:rPr>
              <a:t>. </a:t>
            </a:r>
            <a:r>
              <a:rPr lang="ru-RU" sz="1200" dirty="0" err="1">
                <a:latin typeface="Comic Sans MS" panose="030F0702030302020204" pitchFamily="66" charset="0"/>
              </a:rPr>
              <a:t>Однією</a:t>
            </a:r>
            <a:r>
              <a:rPr lang="ru-RU" sz="1200" dirty="0">
                <a:latin typeface="Comic Sans MS" panose="030F0702030302020204" pitchFamily="66" charset="0"/>
              </a:rPr>
              <a:t> з </a:t>
            </a:r>
            <a:r>
              <a:rPr lang="ru-RU" sz="1200" dirty="0" err="1">
                <a:latin typeface="Comic Sans MS" panose="030F0702030302020204" pitchFamily="66" charset="0"/>
              </a:rPr>
              <a:t>найкрасивіших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мушель</a:t>
            </a:r>
            <a:r>
              <a:rPr lang="ru-RU" sz="1200" dirty="0">
                <a:latin typeface="Comic Sans MS" panose="030F0702030302020204" pitchFamily="66" charset="0"/>
              </a:rPr>
              <a:t> є </a:t>
            </a:r>
            <a:r>
              <a:rPr lang="ru-RU" sz="1200" dirty="0" err="1">
                <a:latin typeface="Comic Sans MS" panose="030F0702030302020204" pitchFamily="66" charset="0"/>
              </a:rPr>
              <a:t>мушля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молюска</a:t>
            </a:r>
            <a:r>
              <a:rPr lang="ru-RU" sz="1200" dirty="0">
                <a:latin typeface="Comic Sans MS" panose="030F0702030302020204" pitchFamily="66" charset="0"/>
              </a:rPr>
              <a:t> наутилуса. Вона </a:t>
            </a:r>
            <a:r>
              <a:rPr lang="ru-RU" sz="1200" dirty="0" err="1">
                <a:latin typeface="Comic Sans MS" panose="030F0702030302020204" pitchFamily="66" charset="0"/>
              </a:rPr>
              <a:t>утворена</a:t>
            </a:r>
            <a:r>
              <a:rPr lang="ru-RU" sz="1200" dirty="0">
                <a:latin typeface="Comic Sans MS" panose="030F0702030302020204" pitchFamily="66" charset="0"/>
              </a:rPr>
              <a:t> завитками, </a:t>
            </a:r>
            <a:r>
              <a:rPr lang="ru-RU" sz="1200" dirty="0" err="1">
                <a:latin typeface="Comic Sans MS" panose="030F0702030302020204" pitchFamily="66" charset="0"/>
              </a:rPr>
              <a:t>розділеними</a:t>
            </a:r>
            <a:r>
              <a:rPr lang="ru-RU" sz="1200" dirty="0">
                <a:latin typeface="Comic Sans MS" panose="030F0702030302020204" pitchFamily="66" charset="0"/>
              </a:rPr>
              <a:t> на </a:t>
            </a:r>
            <a:r>
              <a:rPr lang="ru-RU" sz="1200" dirty="0" err="1">
                <a:latin typeface="Comic Sans MS" panose="030F0702030302020204" pitchFamily="66" charset="0"/>
              </a:rPr>
              <a:t>камери</a:t>
            </a:r>
            <a:r>
              <a:rPr lang="ru-RU" sz="1200" dirty="0">
                <a:latin typeface="Comic Sans MS" panose="030F0702030302020204" pitchFamily="66" charset="0"/>
              </a:rPr>
              <a:t>. Чим </a:t>
            </a:r>
            <a:r>
              <a:rPr lang="ru-RU" sz="1200" dirty="0" err="1">
                <a:latin typeface="Comic Sans MS" panose="030F0702030302020204" pitchFamily="66" charset="0"/>
              </a:rPr>
              <a:t>ближче</a:t>
            </a:r>
            <a:r>
              <a:rPr lang="ru-RU" sz="1200" dirty="0">
                <a:latin typeface="Comic Sans MS" panose="030F0702030302020204" pitchFamily="66" charset="0"/>
              </a:rPr>
              <a:t> до </a:t>
            </a:r>
            <a:r>
              <a:rPr lang="ru-RU" sz="1200" dirty="0" err="1">
                <a:latin typeface="Comic Sans MS" panose="030F0702030302020204" pitchFamily="66" charset="0"/>
              </a:rPr>
              <a:t>голови</a:t>
            </a:r>
            <a:r>
              <a:rPr lang="ru-RU" sz="1200" dirty="0">
                <a:latin typeface="Comic Sans MS" panose="030F0702030302020204" pitchFamily="66" charset="0"/>
              </a:rPr>
              <a:t>, </a:t>
            </a:r>
            <a:r>
              <a:rPr lang="ru-RU" sz="1200" dirty="0" err="1">
                <a:latin typeface="Comic Sans MS" panose="030F0702030302020204" pitchFamily="66" charset="0"/>
              </a:rPr>
              <a:t>тим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більша</a:t>
            </a:r>
            <a:r>
              <a:rPr lang="ru-RU" sz="1200" dirty="0">
                <a:latin typeface="Comic Sans MS" panose="030F0702030302020204" pitchFamily="66" charset="0"/>
              </a:rPr>
              <a:t> камера </a:t>
            </a:r>
            <a:r>
              <a:rPr lang="ru-RU" sz="1200" dirty="0" err="1">
                <a:latin typeface="Comic Sans MS" panose="030F0702030302020204" pitchFamily="66" charset="0"/>
              </a:rPr>
              <a:t>молюска</a:t>
            </a:r>
            <a:r>
              <a:rPr lang="ru-RU" sz="1200" dirty="0">
                <a:latin typeface="Comic Sans MS" panose="030F0702030302020204" pitchFamily="66" charset="0"/>
              </a:rPr>
              <a:t>. У </a:t>
            </a:r>
            <a:r>
              <a:rPr lang="ru-RU" sz="1200" dirty="0" err="1">
                <a:latin typeface="Comic Sans MS" panose="030F0702030302020204" pitchFamily="66" charset="0"/>
              </a:rPr>
              <a:t>цих</a:t>
            </a:r>
            <a:r>
              <a:rPr lang="ru-RU" sz="1200" dirty="0">
                <a:latin typeface="Comic Sans MS" panose="030F0702030302020204" pitchFamily="66" charset="0"/>
              </a:rPr>
              <a:t> камерах </a:t>
            </a:r>
            <a:r>
              <a:rPr lang="ru-RU" sz="1200" dirty="0" err="1">
                <a:latin typeface="Comic Sans MS" panose="030F0702030302020204" pitchFamily="66" charset="0"/>
              </a:rPr>
              <a:t>знаходиться</a:t>
            </a:r>
            <a:r>
              <a:rPr lang="ru-RU" sz="1200" dirty="0">
                <a:latin typeface="Comic Sans MS" panose="030F0702030302020204" pitchFamily="66" charset="0"/>
              </a:rPr>
              <a:t> газ, </a:t>
            </a:r>
            <a:r>
              <a:rPr lang="ru-RU" sz="1200" dirty="0" err="1">
                <a:latin typeface="Comic Sans MS" panose="030F0702030302020204" pitchFamily="66" charset="0"/>
              </a:rPr>
              <a:t>завдяки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якому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молюск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регулює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рівень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занурення</a:t>
            </a:r>
            <a:r>
              <a:rPr lang="ru-RU" sz="1200" dirty="0">
                <a:latin typeface="Comic Sans MS" panose="030F0702030302020204" pitchFamily="66" charset="0"/>
              </a:rPr>
              <a:t> у воду. </a:t>
            </a:r>
            <a:r>
              <a:rPr lang="ru-RU" sz="1200" dirty="0" err="1">
                <a:latin typeface="Comic Sans MS" panose="030F0702030302020204" pitchFamily="66" charset="0"/>
              </a:rPr>
              <a:t>Тіло</a:t>
            </a:r>
            <a:r>
              <a:rPr lang="ru-RU" sz="1200" dirty="0">
                <a:latin typeface="Comic Sans MS" panose="030F0702030302020204" pitchFamily="66" charset="0"/>
              </a:rPr>
              <a:t> наутилуса </a:t>
            </a:r>
            <a:r>
              <a:rPr lang="ru-RU" sz="1200" dirty="0" err="1">
                <a:latin typeface="Comic Sans MS" panose="030F0702030302020204" pitchFamily="66" charset="0"/>
              </a:rPr>
              <a:t>знаходиться</a:t>
            </a:r>
            <a:r>
              <a:rPr lang="ru-RU" sz="1200" dirty="0">
                <a:latin typeface="Comic Sans MS" panose="030F0702030302020204" pitchFamily="66" charset="0"/>
              </a:rPr>
              <a:t> в </a:t>
            </a:r>
            <a:r>
              <a:rPr lang="ru-RU" sz="1200" dirty="0" err="1">
                <a:latin typeface="Comic Sans MS" panose="030F0702030302020204" pitchFamily="66" charset="0"/>
              </a:rPr>
              <a:t>останній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камері</a:t>
            </a:r>
            <a:r>
              <a:rPr lang="ru-RU" sz="1200" dirty="0">
                <a:latin typeface="Comic Sans MS" panose="030F0702030302020204" pitchFamily="66" charset="0"/>
              </a:rPr>
              <a:t>. У </a:t>
            </a:r>
            <a:r>
              <a:rPr lang="ru-RU" sz="1200" dirty="0" err="1">
                <a:latin typeface="Comic Sans MS" panose="030F0702030302020204" pitchFamily="66" charset="0"/>
              </a:rPr>
              <a:t>процесі</a:t>
            </a:r>
            <a:r>
              <a:rPr lang="ru-RU" sz="1200" dirty="0">
                <a:latin typeface="Comic Sans MS" panose="030F0702030302020204" pitchFamily="66" charset="0"/>
              </a:rPr>
              <a:t> росту наутилус повинен </a:t>
            </a:r>
            <a:r>
              <a:rPr lang="ru-RU" sz="1200" dirty="0" err="1">
                <a:latin typeface="Comic Sans MS" panose="030F0702030302020204" pitchFamily="66" charset="0"/>
              </a:rPr>
              <a:t>створювати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дедалі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місткіші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камери</a:t>
            </a:r>
            <a:r>
              <a:rPr lang="ru-RU" sz="1200" dirty="0">
                <a:latin typeface="Comic Sans MS" panose="030F0702030302020204" pitchFamily="66" charset="0"/>
              </a:rPr>
              <a:t> </a:t>
            </a:r>
            <a:r>
              <a:rPr lang="ru-RU" sz="1200" dirty="0" err="1">
                <a:latin typeface="Comic Sans MS" panose="030F0702030302020204" pitchFamily="66" charset="0"/>
              </a:rPr>
              <a:t>свого</a:t>
            </a:r>
            <a:r>
              <a:rPr lang="ru-RU" sz="1200" dirty="0">
                <a:latin typeface="Comic Sans MS" panose="030F0702030302020204" pitchFamily="66" charset="0"/>
              </a:rPr>
              <a:t> „</a:t>
            </a:r>
            <a:r>
              <a:rPr lang="ru-RU" sz="1200" dirty="0" err="1">
                <a:latin typeface="Comic Sans MS" panose="030F0702030302020204" pitchFamily="66" charset="0"/>
              </a:rPr>
              <a:t>будиночка</a:t>
            </a:r>
            <a:r>
              <a:rPr lang="ru-RU" sz="1200" dirty="0">
                <a:latin typeface="Comic Sans MS" panose="030F0702030302020204" pitchFamily="66" charset="0"/>
              </a:rPr>
              <a:t>". </a:t>
            </a:r>
          </a:p>
        </p:txBody>
      </p:sp>
    </p:spTree>
    <p:extLst>
      <p:ext uri="{BB962C8B-B14F-4D97-AF65-F5344CB8AC3E}">
        <p14:creationId xmlns:p14="http://schemas.microsoft.com/office/powerpoint/2010/main" val="90570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Comic Sans MS" panose="030F0702030302020204" pitchFamily="66" charset="0"/>
              </a:rPr>
              <a:t>Комахи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2952328" cy="432668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000" dirty="0" err="1">
                <a:latin typeface="Comic Sans MS" panose="030F0702030302020204" pitchFamily="66" charset="0"/>
              </a:rPr>
              <a:t>Багато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молюсків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щоб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захистити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тіло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створюють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мушлі</a:t>
            </a:r>
            <a:r>
              <a:rPr lang="ru-RU" sz="1000" dirty="0">
                <a:latin typeface="Comic Sans MS" panose="030F0702030302020204" pitchFamily="66" charset="0"/>
              </a:rPr>
              <a:t> на все </a:t>
            </a:r>
            <a:r>
              <a:rPr lang="ru-RU" sz="1000" dirty="0" err="1">
                <a:latin typeface="Comic Sans MS" panose="030F0702030302020204" pitchFamily="66" charset="0"/>
              </a:rPr>
              <a:t>життя</a:t>
            </a:r>
            <a:r>
              <a:rPr lang="ru-RU" sz="1000" dirty="0">
                <a:latin typeface="Comic Sans MS" panose="030F0702030302020204" pitchFamily="66" charset="0"/>
              </a:rPr>
              <a:t>, а </a:t>
            </a:r>
            <a:r>
              <a:rPr lang="ru-RU" sz="1000" dirty="0" err="1">
                <a:latin typeface="Comic Sans MS" panose="030F0702030302020204" pitchFamily="66" charset="0"/>
              </a:rPr>
              <a:t>деякі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комахи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використовують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укриття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тільки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протягом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нетривалого</a:t>
            </a:r>
            <a:r>
              <a:rPr lang="ru-RU" sz="1000" dirty="0">
                <a:latin typeface="Comic Sans MS" panose="030F0702030302020204" pitchFamily="66" charset="0"/>
              </a:rPr>
              <a:t> часу. У </a:t>
            </a:r>
            <a:r>
              <a:rPr lang="ru-RU" sz="1000" dirty="0" err="1">
                <a:latin typeface="Comic Sans MS" panose="030F0702030302020204" pitchFamily="66" charset="0"/>
              </a:rPr>
              <a:t>чистих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струмках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під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каменями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можна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знайти</a:t>
            </a:r>
            <a:r>
              <a:rPr lang="ru-RU" sz="1000" dirty="0">
                <a:latin typeface="Comic Sans MS" panose="030F0702030302020204" pitchFamily="66" charset="0"/>
              </a:rPr>
              <a:t> личинки </a:t>
            </a:r>
            <a:r>
              <a:rPr lang="ru-RU" sz="1000" dirty="0" err="1">
                <a:latin typeface="Comic Sans MS" panose="030F0702030302020204" pitchFamily="66" charset="0"/>
              </a:rPr>
              <a:t>ручайників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Деякі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їх</a:t>
            </a:r>
            <a:r>
              <a:rPr lang="ru-RU" sz="1000" dirty="0">
                <a:latin typeface="Comic Sans MS" panose="030F0702030302020204" pitchFamily="66" charset="0"/>
              </a:rPr>
              <a:t> вили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чохли</a:t>
            </a:r>
            <a:r>
              <a:rPr lang="ru-RU" sz="1000" dirty="0">
                <a:latin typeface="Comic Sans MS" panose="030F0702030302020204" pitchFamily="66" charset="0"/>
              </a:rPr>
              <a:t> з </a:t>
            </a:r>
            <a:r>
              <a:rPr lang="ru-RU" sz="1000" dirty="0" err="1">
                <a:latin typeface="Comic Sans MS" panose="030F0702030302020204" pitchFamily="66" charset="0"/>
              </a:rPr>
              <a:t>павутинових</a:t>
            </a:r>
            <a:r>
              <a:rPr lang="ru-RU" sz="1000" dirty="0">
                <a:latin typeface="Comic Sans MS" panose="030F0702030302020204" pitchFamily="66" charset="0"/>
              </a:rPr>
              <a:t> ниток, в </a:t>
            </a:r>
            <a:r>
              <a:rPr lang="ru-RU" sz="1000" dirty="0" err="1">
                <a:latin typeface="Comic Sans MS" panose="030F0702030302020204" pitchFamily="66" charset="0"/>
              </a:rPr>
              <a:t>які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додають</a:t>
            </a:r>
            <a:r>
              <a:rPr lang="ru-RU" sz="1000" dirty="0">
                <a:latin typeface="Comic Sans MS" panose="030F0702030302020204" pitchFamily="66" charset="0"/>
              </a:rPr>
              <a:t> зерна </a:t>
            </a:r>
            <a:r>
              <a:rPr lang="ru-RU" sz="1000" dirty="0" err="1">
                <a:latin typeface="Comic Sans MS" panose="030F0702030302020204" pitchFamily="66" charset="0"/>
              </a:rPr>
              <a:t>піску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дрібні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камінчики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гілочки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або</a:t>
            </a:r>
            <a:r>
              <a:rPr lang="ru-RU" sz="1000" dirty="0">
                <a:latin typeface="Comic Sans MS" panose="030F0702030302020204" pitchFamily="66" charset="0"/>
              </a:rPr>
              <a:t> листки. Личинки </a:t>
            </a:r>
            <a:r>
              <a:rPr lang="ru-RU" sz="1000" dirty="0" err="1">
                <a:latin typeface="Comic Sans MS" panose="030F0702030302020204" pitchFamily="66" charset="0"/>
              </a:rPr>
              <a:t>ручайників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родини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гідропсихід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тенета з </a:t>
            </a:r>
            <a:r>
              <a:rPr lang="ru-RU" sz="1000" dirty="0" err="1">
                <a:latin typeface="Comic Sans MS" panose="030F0702030302020204" pitchFamily="66" charset="0"/>
              </a:rPr>
              <a:t>прямокутними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вічками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Самі</a:t>
            </a:r>
            <a:r>
              <a:rPr lang="ru-RU" sz="1000" dirty="0">
                <a:latin typeface="Comic Sans MS" panose="030F0702030302020204" pitchFamily="66" charset="0"/>
              </a:rPr>
              <a:t> вони </a:t>
            </a:r>
            <a:r>
              <a:rPr lang="ru-RU" sz="1000" dirty="0" err="1">
                <a:latin typeface="Comic Sans MS" panose="030F0702030302020204" pitchFamily="66" charset="0"/>
              </a:rPr>
              <a:t>сидять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поряд</a:t>
            </a:r>
            <a:r>
              <a:rPr lang="ru-RU" sz="1000" dirty="0">
                <a:latin typeface="Comic Sans MS" panose="030F0702030302020204" pitchFamily="66" charset="0"/>
              </a:rPr>
              <a:t> у легкому </a:t>
            </a:r>
            <a:r>
              <a:rPr lang="ru-RU" sz="1000" dirty="0" err="1">
                <a:latin typeface="Comic Sans MS" panose="030F0702030302020204" pitchFamily="66" charset="0"/>
              </a:rPr>
              <a:t>чохлі</a:t>
            </a:r>
            <a:r>
              <a:rPr lang="ru-RU" sz="1000" dirty="0">
                <a:latin typeface="Comic Sans MS" panose="030F0702030302020204" pitchFamily="66" charset="0"/>
              </a:rPr>
              <a:t>. Тенета ж </a:t>
            </a:r>
            <a:r>
              <a:rPr lang="ru-RU" sz="1000" dirty="0" err="1">
                <a:latin typeface="Comic Sans MS" panose="030F0702030302020204" pitchFamily="66" charset="0"/>
              </a:rPr>
              <a:t>служать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їм</a:t>
            </a:r>
            <a:r>
              <a:rPr lang="ru-RU" sz="1000" dirty="0">
                <a:latin typeface="Comic Sans MS" panose="030F0702030302020204" pitchFamily="66" charset="0"/>
              </a:rPr>
              <a:t> для лову </a:t>
            </a:r>
            <a:r>
              <a:rPr lang="ru-RU" sz="1000" dirty="0" err="1">
                <a:latin typeface="Comic Sans MS" panose="030F0702030302020204" pitchFamily="66" charset="0"/>
              </a:rPr>
              <a:t>здобичі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Будівлі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суспільних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видів</a:t>
            </a:r>
            <a:r>
              <a:rPr lang="ru-RU" sz="1000" dirty="0">
                <a:latin typeface="Comic Sans MS" panose="030F0702030302020204" pitchFamily="66" charset="0"/>
              </a:rPr>
              <a:t> комах -</a:t>
            </a:r>
            <a:r>
              <a:rPr lang="ru-RU" sz="1000" dirty="0" err="1">
                <a:latin typeface="Comic Sans MS" panose="030F0702030302020204" pitchFamily="66" charset="0"/>
              </a:rPr>
              <a:t>мурашок</a:t>
            </a:r>
            <a:r>
              <a:rPr lang="ru-RU" sz="1000" dirty="0">
                <a:latin typeface="Comic Sans MS" panose="030F0702030302020204" pitchFamily="66" charset="0"/>
              </a:rPr>
              <a:t>, ос, </a:t>
            </a:r>
            <a:r>
              <a:rPr lang="ru-RU" sz="1000" dirty="0" err="1">
                <a:latin typeface="Comic Sans MS" panose="030F0702030302020204" pitchFamily="66" charset="0"/>
              </a:rPr>
              <a:t>бджіл</a:t>
            </a:r>
            <a:r>
              <a:rPr lang="ru-RU" sz="1000" dirty="0">
                <a:latin typeface="Comic Sans MS" panose="030F0702030302020204" pitchFamily="66" charset="0"/>
              </a:rPr>
              <a:t> і </a:t>
            </a:r>
            <a:r>
              <a:rPr lang="ru-RU" sz="1000" dirty="0" err="1">
                <a:latin typeface="Comic Sans MS" panose="030F0702030302020204" pitchFamily="66" charset="0"/>
              </a:rPr>
              <a:t>термітів</a:t>
            </a:r>
            <a:r>
              <a:rPr lang="ru-RU" sz="1000" dirty="0">
                <a:latin typeface="Comic Sans MS" panose="030F0702030302020204" pitchFamily="66" charset="0"/>
              </a:rPr>
              <a:t> -</a:t>
            </a:r>
            <a:r>
              <a:rPr lang="ru-RU" sz="1000" dirty="0" err="1">
                <a:latin typeface="Comic Sans MS" panose="030F0702030302020204" pitchFamily="66" charset="0"/>
              </a:rPr>
              <a:t>дають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притулок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тисячам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особин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Деякі</a:t>
            </a:r>
            <a:r>
              <a:rPr lang="ru-RU" sz="1000" dirty="0">
                <a:latin typeface="Comic Sans MS" panose="030F0702030302020204" pitchFamily="66" charset="0"/>
              </a:rPr>
              <a:t> мурашки </a:t>
            </a:r>
            <a:r>
              <a:rPr lang="ru-RU" sz="1000" dirty="0" err="1">
                <a:latin typeface="Comic Sans MS" panose="030F0702030302020204" pitchFamily="66" charset="0"/>
              </a:rPr>
              <a:t>зшивають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свої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будинки</a:t>
            </a:r>
            <a:r>
              <a:rPr lang="ru-RU" sz="1000" dirty="0">
                <a:latin typeface="Comic Sans MS" panose="030F0702030302020204" pitchFamily="66" charset="0"/>
              </a:rPr>
              <a:t> з </a:t>
            </a:r>
            <a:r>
              <a:rPr lang="ru-RU" sz="1000" dirty="0" err="1">
                <a:latin typeface="Comic Sans MS" panose="030F0702030302020204" pitchFamily="66" charset="0"/>
              </a:rPr>
              <a:t>листя</a:t>
            </a:r>
            <a:r>
              <a:rPr lang="ru-RU" sz="1000" dirty="0">
                <a:latin typeface="Comic Sans MS" panose="030F0702030302020204" pitchFamily="66" charset="0"/>
              </a:rPr>
              <a:t>, тому </a:t>
            </a:r>
            <a:r>
              <a:rPr lang="ru-RU" sz="1000" dirty="0" err="1">
                <a:latin typeface="Comic Sans MS" panose="030F0702030302020204" pitchFamily="66" charset="0"/>
              </a:rPr>
              <a:t>їхні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споруди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частково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нагадують</a:t>
            </a:r>
            <a:r>
              <a:rPr lang="ru-RU" sz="1000" dirty="0">
                <a:latin typeface="Comic Sans MS" panose="030F0702030302020204" pitchFamily="66" charset="0"/>
              </a:rPr>
              <a:t> намети. </a:t>
            </a:r>
            <a:r>
              <a:rPr lang="ru-RU" sz="1000" dirty="0" err="1">
                <a:latin typeface="Comic Sans MS" panose="030F0702030302020204" pitchFamily="66" charset="0"/>
              </a:rPr>
              <a:t>Робочі</a:t>
            </a:r>
            <a:r>
              <a:rPr lang="ru-RU" sz="1000" dirty="0">
                <a:latin typeface="Comic Sans MS" panose="030F0702030302020204" pitchFamily="66" charset="0"/>
              </a:rPr>
              <a:t> мурашки </a:t>
            </a:r>
            <a:r>
              <a:rPr lang="ru-RU" sz="1000" dirty="0" err="1">
                <a:latin typeface="Comic Sans MS" panose="030F0702030302020204" pitchFamily="66" charset="0"/>
              </a:rPr>
              <a:t>спочатку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притягають</a:t>
            </a:r>
            <a:r>
              <a:rPr lang="ru-RU" sz="1000" dirty="0">
                <a:latin typeface="Comic Sans MS" panose="030F0702030302020204" pitchFamily="66" charset="0"/>
              </a:rPr>
              <a:t> один до одного </a:t>
            </a:r>
            <a:r>
              <a:rPr lang="ru-RU" sz="1000" dirty="0" err="1">
                <a:latin typeface="Comic Sans MS" panose="030F0702030302020204" pitchFamily="66" charset="0"/>
              </a:rPr>
              <a:t>краї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листків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що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ростуть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поряд</a:t>
            </a:r>
            <a:r>
              <a:rPr lang="ru-RU" sz="1000" dirty="0">
                <a:latin typeface="Comic Sans MS" panose="030F0702030302020204" pitchFamily="66" charset="0"/>
              </a:rPr>
              <a:t>, а </a:t>
            </a:r>
            <a:r>
              <a:rPr lang="ru-RU" sz="1000" dirty="0" err="1">
                <a:latin typeface="Comic Sans MS" panose="030F0702030302020204" pitchFamily="66" charset="0"/>
              </a:rPr>
              <a:t>потім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зшивають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їх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Ниткою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їм</a:t>
            </a:r>
            <a:r>
              <a:rPr lang="ru-RU" sz="1000" dirty="0">
                <a:latin typeface="Comic Sans MS" panose="030F0702030302020204" pitchFamily="66" charset="0"/>
              </a:rPr>
              <a:t> служить те </a:t>
            </a:r>
            <a:r>
              <a:rPr lang="ru-RU" sz="1000" dirty="0" err="1">
                <a:latin typeface="Comic Sans MS" panose="030F0702030302020204" pitchFamily="66" charset="0"/>
              </a:rPr>
              <a:t>саме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шовкове</a:t>
            </a:r>
            <a:r>
              <a:rPr lang="ru-RU" sz="1000" dirty="0">
                <a:latin typeface="Comic Sans MS" panose="030F0702030302020204" pitchFamily="66" charset="0"/>
              </a:rPr>
              <a:t> волокно. </a:t>
            </a:r>
            <a:br>
              <a:rPr lang="ru-RU" sz="1000" dirty="0">
                <a:latin typeface="Comic Sans MS" panose="030F0702030302020204" pitchFamily="66" charset="0"/>
              </a:rPr>
            </a:br>
            <a:r>
              <a:rPr lang="ru-RU" sz="1000" dirty="0">
                <a:latin typeface="Comic Sans MS" panose="030F0702030302020204" pitchFamily="66" charset="0"/>
              </a:rPr>
              <a:t>   Оси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свої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гнізда</a:t>
            </a:r>
            <a:r>
              <a:rPr lang="ru-RU" sz="1000" dirty="0">
                <a:latin typeface="Comic Sans MS" panose="030F0702030302020204" pitchFamily="66" charset="0"/>
              </a:rPr>
              <a:t> з </a:t>
            </a:r>
            <a:r>
              <a:rPr lang="ru-RU" sz="1000" dirty="0" err="1">
                <a:latin typeface="Comic Sans MS" panose="030F0702030302020204" pitchFamily="66" charset="0"/>
              </a:rPr>
              <a:t>деревини</a:t>
            </a:r>
            <a:r>
              <a:rPr lang="ru-RU" sz="1000" dirty="0">
                <a:latin typeface="Comic Sans MS" panose="030F0702030302020204" pitchFamily="66" charset="0"/>
              </a:rPr>
              <a:t>, яку </a:t>
            </a:r>
            <a:r>
              <a:rPr lang="ru-RU" sz="1000" dirty="0" err="1">
                <a:latin typeface="Comic Sans MS" panose="030F0702030302020204" pitchFamily="66" charset="0"/>
              </a:rPr>
              <a:t>спочатку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пережовують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щоб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отримати</a:t>
            </a:r>
            <a:r>
              <a:rPr lang="ru-RU" sz="1000" dirty="0">
                <a:latin typeface="Comic Sans MS" panose="030F0702030302020204" pitchFamily="66" charset="0"/>
              </a:rPr>
              <a:t> з </a:t>
            </a:r>
            <a:r>
              <a:rPr lang="ru-RU" sz="1000" dirty="0" err="1">
                <a:latin typeface="Comic Sans MS" panose="030F0702030302020204" pitchFamily="66" charset="0"/>
              </a:rPr>
              <a:t>неї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речовину</a:t>
            </a:r>
            <a:r>
              <a:rPr lang="ru-RU" sz="1000" dirty="0">
                <a:latin typeface="Comic Sans MS" panose="030F0702030302020204" pitchFamily="66" charset="0"/>
              </a:rPr>
              <a:t>, яка </a:t>
            </a:r>
            <a:r>
              <a:rPr lang="ru-RU" sz="1000" dirty="0" err="1">
                <a:latin typeface="Comic Sans MS" panose="030F0702030302020204" pitchFamily="66" charset="0"/>
              </a:rPr>
              <a:t>нагадує</a:t>
            </a:r>
            <a:r>
              <a:rPr lang="ru-RU" sz="1000" dirty="0">
                <a:latin typeface="Comic Sans MS" panose="030F0702030302020204" pitchFamily="66" charset="0"/>
              </a:rPr>
              <a:t> собою </a:t>
            </a:r>
            <a:r>
              <a:rPr lang="ru-RU" sz="1000" dirty="0" err="1">
                <a:latin typeface="Comic Sans MS" panose="030F0702030302020204" pitchFamily="66" charset="0"/>
              </a:rPr>
              <a:t>папір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Деякі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види</a:t>
            </a:r>
            <a:r>
              <a:rPr lang="ru-RU" sz="1000" dirty="0">
                <a:latin typeface="Comic Sans MS" panose="030F0702030302020204" pitchFamily="66" charset="0"/>
              </a:rPr>
              <a:t> ос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маленькі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кулясті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гнізда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будинки</a:t>
            </a:r>
            <a:r>
              <a:rPr lang="ru-RU" sz="1000" dirty="0">
                <a:latin typeface="Comic Sans MS" panose="030F0702030302020204" pitchFamily="66" charset="0"/>
              </a:rPr>
              <a:t> ж </a:t>
            </a:r>
            <a:r>
              <a:rPr lang="ru-RU" sz="1000" dirty="0" err="1">
                <a:latin typeface="Comic Sans MS" panose="030F0702030302020204" pitchFamily="66" charset="0"/>
              </a:rPr>
              <a:t>інших</a:t>
            </a:r>
            <a:r>
              <a:rPr lang="ru-RU" sz="1000" dirty="0">
                <a:latin typeface="Comic Sans MS" panose="030F0702030302020204" pitchFamily="66" charset="0"/>
              </a:rPr>
              <a:t> ос </a:t>
            </a:r>
            <a:r>
              <a:rPr lang="ru-RU" sz="1000" dirty="0" err="1">
                <a:latin typeface="Comic Sans MS" panose="030F0702030302020204" pitchFamily="66" charset="0"/>
              </a:rPr>
              <a:t>можуть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досягати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значних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розмірів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Гніздо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шершнів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іноді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досягає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розмірів</a:t>
            </a:r>
            <a:r>
              <a:rPr lang="ru-RU" sz="1000" dirty="0">
                <a:latin typeface="Comic Sans MS" panose="030F0702030302020204" pitchFamily="66" charset="0"/>
              </a:rPr>
              <a:t> футбольного </a:t>
            </a:r>
            <a:r>
              <a:rPr lang="ru-RU" sz="1000" dirty="0" err="1">
                <a:latin typeface="Comic Sans MS" panose="030F0702030302020204" pitchFamily="66" charset="0"/>
              </a:rPr>
              <a:t>м'яча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Навіть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одиночні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види</a:t>
            </a:r>
            <a:r>
              <a:rPr lang="ru-RU" sz="1000" dirty="0">
                <a:latin typeface="Comic Sans MS" panose="030F0702030302020204" pitchFamily="66" charset="0"/>
              </a:rPr>
              <a:t> ос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гнізда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різної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форми</a:t>
            </a:r>
            <a:r>
              <a:rPr lang="ru-RU" sz="1000" dirty="0">
                <a:latin typeface="Comic Sans MS" panose="030F0702030302020204" pitchFamily="66" charset="0"/>
              </a:rPr>
              <a:t>: </a:t>
            </a:r>
            <a:r>
              <a:rPr lang="ru-RU" sz="1000" dirty="0" err="1">
                <a:latin typeface="Comic Sans MS" panose="030F0702030302020204" pitchFamily="66" charset="0"/>
              </a:rPr>
              <a:t>від</a:t>
            </a:r>
            <a:r>
              <a:rPr lang="ru-RU" sz="1000" dirty="0">
                <a:latin typeface="Comic Sans MS" panose="030F0702030302020204" pitchFamily="66" charset="0"/>
              </a:rPr>
              <a:t> маленьких </a:t>
            </a:r>
            <a:r>
              <a:rPr lang="ru-RU" sz="1000" dirty="0" err="1">
                <a:latin typeface="Comic Sans MS" panose="030F0702030302020204" pitchFamily="66" charset="0"/>
              </a:rPr>
              <a:t>мископодібних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гнізд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із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глини</a:t>
            </a:r>
            <a:r>
              <a:rPr lang="ru-RU" sz="1000" dirty="0">
                <a:latin typeface="Comic Sans MS" panose="030F0702030302020204" pitchFamily="66" charset="0"/>
              </a:rPr>
              <a:t> до </a:t>
            </a:r>
            <a:r>
              <a:rPr lang="ru-RU" sz="1000" dirty="0" err="1">
                <a:latin typeface="Comic Sans MS" panose="030F0702030302020204" pitchFamily="66" charset="0"/>
              </a:rPr>
              <a:t>величезних</a:t>
            </a:r>
            <a:r>
              <a:rPr lang="ru-RU" sz="1000" dirty="0">
                <a:latin typeface="Comic Sans MS" panose="030F0702030302020204" pitchFamily="66" charset="0"/>
              </a:rPr>
              <a:t>, </a:t>
            </a:r>
            <a:r>
              <a:rPr lang="ru-RU" sz="1000" dirty="0" err="1">
                <a:latin typeface="Comic Sans MS" panose="030F0702030302020204" pitchFamily="66" charset="0"/>
              </a:rPr>
              <a:t>що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нагадують</a:t>
            </a:r>
            <a:r>
              <a:rPr lang="ru-RU" sz="1000" dirty="0">
                <a:latin typeface="Comic Sans MS" panose="030F0702030302020204" pitchFamily="66" charset="0"/>
              </a:rPr>
              <a:t> колони. </a:t>
            </a:r>
            <a:r>
              <a:rPr lang="ru-RU" sz="1000" dirty="0" err="1">
                <a:latin typeface="Comic Sans MS" panose="030F0702030302020204" pitchFamily="66" charset="0"/>
              </a:rPr>
              <a:t>Соти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медоносних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бджіл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складаються</a:t>
            </a:r>
            <a:r>
              <a:rPr lang="ru-RU" sz="1000" dirty="0">
                <a:latin typeface="Comic Sans MS" panose="030F0702030302020204" pitchFamily="66" charset="0"/>
              </a:rPr>
              <a:t> з </a:t>
            </a:r>
            <a:r>
              <a:rPr lang="ru-RU" sz="1000" dirty="0" err="1">
                <a:latin typeface="Comic Sans MS" panose="030F0702030302020204" pitchFamily="66" charset="0"/>
              </a:rPr>
              <a:t>правильних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шестигранних</a:t>
            </a:r>
            <a:r>
              <a:rPr lang="ru-RU" sz="1000" dirty="0">
                <a:latin typeface="Comic Sans MS" panose="030F0702030302020204" pitchFamily="66" charset="0"/>
              </a:rPr>
              <a:t> камер, </a:t>
            </a:r>
            <a:r>
              <a:rPr lang="ru-RU" sz="1000" dirty="0" err="1">
                <a:latin typeface="Comic Sans MS" panose="030F0702030302020204" pitchFamily="66" charset="0"/>
              </a:rPr>
              <a:t>що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займають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дуже</a:t>
            </a:r>
            <a:r>
              <a:rPr lang="ru-RU" sz="1000" dirty="0">
                <a:latin typeface="Comic Sans MS" panose="030F0702030302020204" pitchFamily="66" charset="0"/>
              </a:rPr>
              <a:t> мало </a:t>
            </a:r>
            <a:r>
              <a:rPr lang="ru-RU" sz="1000" dirty="0" err="1">
                <a:latin typeface="Comic Sans MS" panose="030F0702030302020204" pitchFamily="66" charset="0"/>
              </a:rPr>
              <a:t>місця</a:t>
            </a:r>
            <a:r>
              <a:rPr lang="ru-RU" sz="1000" dirty="0">
                <a:latin typeface="Comic Sans MS" panose="030F0702030302020204" pitchFamily="66" charset="0"/>
              </a:rPr>
              <a:t>. </a:t>
            </a:r>
            <a:r>
              <a:rPr lang="ru-RU" sz="1000" dirty="0" err="1">
                <a:latin typeface="Comic Sans MS" panose="030F0702030302020204" pitchFamily="66" charset="0"/>
              </a:rPr>
              <a:t>Робочі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бджоли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будують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соти</a:t>
            </a:r>
            <a:r>
              <a:rPr lang="ru-RU" sz="1000" dirty="0">
                <a:latin typeface="Comic Sans MS" panose="030F0702030302020204" pitchFamily="66" charset="0"/>
              </a:rPr>
              <a:t> з воску, </a:t>
            </a:r>
            <a:r>
              <a:rPr lang="ru-RU" sz="1000" dirty="0" err="1">
                <a:latin typeface="Comic Sans MS" panose="030F0702030302020204" pitchFamily="66" charset="0"/>
              </a:rPr>
              <a:t>який</a:t>
            </a:r>
            <a:r>
              <a:rPr lang="ru-RU" sz="1000" dirty="0">
                <a:latin typeface="Comic Sans MS" panose="030F0702030302020204" pitchFamily="66" charset="0"/>
              </a:rPr>
              <a:t> </a:t>
            </a:r>
            <a:r>
              <a:rPr lang="ru-RU" sz="1000" dirty="0" err="1">
                <a:latin typeface="Comic Sans MS" panose="030F0702030302020204" pitchFamily="66" charset="0"/>
              </a:rPr>
              <a:t>самі</a:t>
            </a:r>
            <a:r>
              <a:rPr lang="ru-RU" sz="1000" dirty="0">
                <a:latin typeface="Comic Sans MS" panose="030F0702030302020204" pitchFamily="66" charset="0"/>
              </a:rPr>
              <a:t> ж і </a:t>
            </a:r>
            <a:r>
              <a:rPr lang="ru-RU" sz="1000" dirty="0" err="1">
                <a:latin typeface="Comic Sans MS" panose="030F0702030302020204" pitchFamily="66" charset="0"/>
              </a:rPr>
              <a:t>виробляють</a:t>
            </a:r>
            <a:r>
              <a:rPr lang="ru-RU" sz="10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66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115" y="3140968"/>
            <a:ext cx="8229600" cy="2290266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 smtClean="0">
                <a:latin typeface="Comic Sans MS" panose="030F0702030302020204" pitchFamily="66" charset="0"/>
              </a:rPr>
              <a:t>Багато</a:t>
            </a:r>
            <a:r>
              <a:rPr lang="ru-RU" sz="3200" dirty="0" smtClean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різних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тварин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будують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собі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гнізда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або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нори</a:t>
            </a:r>
            <a:r>
              <a:rPr lang="ru-RU" sz="3200" dirty="0">
                <a:latin typeface="Comic Sans MS" panose="030F0702030302020204" pitchFamily="66" charset="0"/>
              </a:rPr>
              <a:t>. </a:t>
            </a:r>
            <a:r>
              <a:rPr lang="ru-RU" sz="3200" dirty="0" err="1">
                <a:latin typeface="Comic Sans MS" panose="030F0702030302020204" pitchFamily="66" charset="0"/>
              </a:rPr>
              <a:t>Більшість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цих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будівель</a:t>
            </a:r>
            <a:r>
              <a:rPr lang="ru-RU" sz="3200" dirty="0">
                <a:latin typeface="Comic Sans MS" panose="030F0702030302020204" pitchFamily="66" charset="0"/>
              </a:rPr>
              <a:t> практично </a:t>
            </a:r>
            <a:r>
              <a:rPr lang="ru-RU" sz="3200" dirty="0" err="1">
                <a:latin typeface="Comic Sans MS" panose="030F0702030302020204" pitchFamily="66" charset="0"/>
              </a:rPr>
              <a:t>непомітні</a:t>
            </a:r>
            <a:r>
              <a:rPr lang="ru-RU" sz="3200" dirty="0">
                <a:latin typeface="Comic Sans MS" panose="030F0702030302020204" pitchFamily="66" charset="0"/>
              </a:rPr>
              <a:t> і </a:t>
            </a:r>
            <a:r>
              <a:rPr lang="ru-RU" sz="3200" dirty="0" err="1">
                <a:latin typeface="Comic Sans MS" panose="030F0702030302020204" pitchFamily="66" charset="0"/>
              </a:rPr>
              <a:t>надійно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заховані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серед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кущів</a:t>
            </a:r>
            <a:r>
              <a:rPr lang="ru-RU" sz="3200" dirty="0">
                <a:latin typeface="Comic Sans MS" panose="030F0702030302020204" pitchFamily="66" charset="0"/>
              </a:rPr>
              <a:t>. </a:t>
            </a:r>
            <a:r>
              <a:rPr lang="ru-RU" sz="3200" dirty="0" err="1">
                <a:latin typeface="Comic Sans MS" panose="030F0702030302020204" pitchFamily="66" charset="0"/>
              </a:rPr>
              <a:t>Проте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існують</a:t>
            </a:r>
            <a:r>
              <a:rPr lang="ru-RU" sz="3200" dirty="0">
                <a:latin typeface="Comic Sans MS" panose="030F0702030302020204" pitchFamily="66" charset="0"/>
              </a:rPr>
              <a:t> і </a:t>
            </a:r>
            <a:r>
              <a:rPr lang="ru-RU" sz="3200" dirty="0" err="1">
                <a:latin typeface="Comic Sans MS" panose="030F0702030302020204" pitchFamily="66" charset="0"/>
              </a:rPr>
              <a:t>по-справжньому</a:t>
            </a:r>
            <a:r>
              <a:rPr lang="ru-RU" sz="3200" dirty="0">
                <a:latin typeface="Comic Sans MS" panose="030F0702030302020204" pitchFamily="66" charset="0"/>
              </a:rPr>
              <a:t> „</a:t>
            </a:r>
            <a:r>
              <a:rPr lang="ru-RU" sz="3200" dirty="0" err="1">
                <a:latin typeface="Comic Sans MS" panose="030F0702030302020204" pitchFamily="66" charset="0"/>
              </a:rPr>
              <a:t>великі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зодчі</a:t>
            </a:r>
            <a:r>
              <a:rPr lang="ru-RU" sz="3200" dirty="0">
                <a:latin typeface="Comic Sans MS" panose="030F0702030302020204" pitchFamily="66" charset="0"/>
              </a:rPr>
              <a:t>", </a:t>
            </a:r>
            <a:r>
              <a:rPr lang="ru-RU" sz="3200" dirty="0" err="1">
                <a:latin typeface="Comic Sans MS" panose="030F0702030302020204" pitchFamily="66" charset="0"/>
              </a:rPr>
              <a:t>чиї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творіння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захоплюють</a:t>
            </a:r>
            <a:r>
              <a:rPr lang="ru-RU" sz="3200" dirty="0">
                <a:latin typeface="Comic Sans MS" panose="030F0702030302020204" pitchFamily="66" charset="0"/>
              </a:rPr>
              <a:t> нашу </a:t>
            </a:r>
            <a:r>
              <a:rPr lang="ru-RU" sz="3200" dirty="0" err="1">
                <a:latin typeface="Comic Sans MS" panose="030F0702030302020204" pitchFamily="66" charset="0"/>
              </a:rPr>
              <a:t>уяву</a:t>
            </a:r>
            <a:r>
              <a:rPr lang="ru-RU" sz="3200" dirty="0">
                <a:latin typeface="Comic Sans MS" panose="030F0702030302020204" pitchFamily="66" charset="0"/>
              </a:rPr>
              <a:t>. У </a:t>
            </a:r>
            <a:r>
              <a:rPr lang="ru-RU" sz="3200" dirty="0" err="1">
                <a:latin typeface="Comic Sans MS" panose="030F0702030302020204" pitchFamily="66" charset="0"/>
              </a:rPr>
              <a:t>світі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павуків</a:t>
            </a:r>
            <a:r>
              <a:rPr lang="ru-RU" sz="3200" dirty="0">
                <a:latin typeface="Comic Sans MS" panose="030F0702030302020204" pitchFamily="66" charset="0"/>
              </a:rPr>
              <a:t>, комах, </a:t>
            </a:r>
            <a:r>
              <a:rPr lang="ru-RU" sz="3200" dirty="0" err="1">
                <a:latin typeface="Comic Sans MS" panose="030F0702030302020204" pitchFamily="66" charset="0"/>
              </a:rPr>
              <a:t>птахів</a:t>
            </a:r>
            <a:r>
              <a:rPr lang="ru-RU" sz="3200" dirty="0">
                <a:latin typeface="Comic Sans MS" panose="030F0702030302020204" pitchFamily="66" charset="0"/>
              </a:rPr>
              <a:t> і </a:t>
            </a:r>
            <a:r>
              <a:rPr lang="ru-RU" sz="3200" dirty="0" err="1">
                <a:latin typeface="Comic Sans MS" panose="030F0702030302020204" pitchFamily="66" charset="0"/>
              </a:rPr>
              <a:t>ссавців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зустрічаються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посвоєму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знамениті</a:t>
            </a:r>
            <a:r>
              <a:rPr lang="ru-RU" sz="3200" dirty="0">
                <a:latin typeface="Comic Sans MS" panose="030F0702030302020204" pitchFamily="66" charset="0"/>
              </a:rPr>
              <a:t> </a:t>
            </a:r>
            <a:r>
              <a:rPr lang="ru-RU" sz="3200" dirty="0" err="1">
                <a:latin typeface="Comic Sans MS" panose="030F0702030302020204" pitchFamily="66" charset="0"/>
              </a:rPr>
              <a:t>архітектори</a:t>
            </a:r>
            <a:r>
              <a:rPr lang="ru-RU" sz="3200" dirty="0">
                <a:latin typeface="Comic Sans MS" panose="030F0702030302020204" pitchFamily="66" charset="0"/>
              </a:rPr>
              <a:t>.</a:t>
            </a:r>
            <a:r>
              <a:rPr lang="uk-UA" sz="3200" dirty="0" smtClean="0">
                <a:latin typeface="Comic Sans MS" panose="030F0702030302020204" pitchFamily="66" charset="0"/>
              </a:rPr>
              <a:t> 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19545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Comic Sans MS" panose="030F0702030302020204" pitchFamily="66" charset="0"/>
              </a:rPr>
              <a:t>Висновок-звіт</a:t>
            </a:r>
            <a:endParaRPr lang="ru-RU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4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sz="8000" dirty="0" smtClean="0">
                <a:latin typeface="Comic Sans MS" panose="030F0702030302020204" pitchFamily="66" charset="0"/>
              </a:rPr>
              <a:t>Дякую за увагу!!!</a:t>
            </a:r>
            <a:endParaRPr lang="ru-RU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02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Міні-проект на тему: «Тварини-будівельники»</vt:lpstr>
      <vt:lpstr>Зміст</vt:lpstr>
      <vt:lpstr>Тварини-будівельники</vt:lpstr>
      <vt:lpstr>Птахи</vt:lpstr>
      <vt:lpstr>Ссавці</vt:lpstr>
      <vt:lpstr> Молюски</vt:lpstr>
      <vt:lpstr>Комахи</vt:lpstr>
      <vt:lpstr>Багато різних тварин будують собі гнізда або нори. Більшість цих будівель практично непомітні і надійно заховані серед кущів. Проте існують і по-справжньому „великі зодчі", чиї творіння захоплюють нашу уяву. У світі павуків, комах, птахів і ссавців зустрічаються посвоєму знамениті архітектори. 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Міні-проект на тему: «Тварини-будівельники»</dc:title>
  <dc:creator>Буржуй</dc:creator>
  <cp:lastModifiedBy>Буржуй</cp:lastModifiedBy>
  <cp:revision>6</cp:revision>
  <dcterms:created xsi:type="dcterms:W3CDTF">2015-12-18T09:35:09Z</dcterms:created>
  <dcterms:modified xsi:type="dcterms:W3CDTF">2015-12-19T17:15:21Z</dcterms:modified>
</cp:coreProperties>
</file>