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B4AD99-009A-4B68-A625-39216843815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C6EBDEC-0714-47C5-9BCC-8EA607982F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2_%D0%BA%D0%B2%D1%96%D1%82%D0%BD%D1%8F" TargetMode="External"/><Relationship Id="rId2" Type="http://schemas.openxmlformats.org/officeDocument/2006/relationships/hyperlink" Target="https://uk.wikipedia.org/wiki/%D0%86%D0%B3%D0%BE%D1%80_%D0%9A%D1%83%D1%80%D1%87%D0%B0%D1%82%D0%BE%D0%B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hyperlink" Target="https://uk.wikipedia.org/wiki/%D0%AE%D1%80%D1%96%D0%B9_%D0%93%D0%B0%D0%B3%D0%B0%D1%80%D1%96%D0%BD" TargetMode="External"/><Relationship Id="rId4" Type="http://schemas.openxmlformats.org/officeDocument/2006/relationships/hyperlink" Target="https://uk.wikipedia.org/wiki/196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3%D0%B5%D0%BE%D1%80%D0%B3%D1%96%D0%B9_%D0%96%D1%83%D0%BA%D0%BE%D0%B2" TargetMode="External"/><Relationship Id="rId3" Type="http://schemas.openxmlformats.org/officeDocument/2006/relationships/hyperlink" Target="https://uk.wikipedia.org/wiki/1953" TargetMode="External"/><Relationship Id="rId7" Type="http://schemas.openxmlformats.org/officeDocument/2006/relationships/hyperlink" Target="https://uk.wikipedia.org/wiki/%D0%9B%D0%B0%D0%B2%D1%80%D0%B5%D0%BD%D1%82%D1%96%D0%B9_%D0%91%D0%B5%D1%80%D1%96%D1%8F" TargetMode="External"/><Relationship Id="rId12" Type="http://schemas.openxmlformats.org/officeDocument/2006/relationships/hyperlink" Target="https://uk.wikipedia.org/wiki/%D0%91%D1%83%D0%BB%D0%B3%D0%B0%D0%BD%D1%96%D0%BD_%D0%9C%D0%B8%D0%BA%D0%BE%D0%BB%D0%B0_%D0%9E%D0%BB%D0%B5%D0%BA%D1%81%D0%B0%D0%BD%D0%B4%D1%80%D0%BE%D0%B2%D0%B8%D1%87" TargetMode="External"/><Relationship Id="rId2" Type="http://schemas.openxmlformats.org/officeDocument/2006/relationships/hyperlink" Target="https://uk.wikipedia.org/wiki/5_%D0%B1%D0%B5%D1%80%D0%B5%D0%B7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0%D0%B4%D0%B0_%D0%9C%D1%96%D0%BD%D1%96%D1%81%D1%82%D1%80%D1%96%D0%B2_%D0%A1%D0%A0%D0%A1%D0%A0" TargetMode="External"/><Relationship Id="rId11" Type="http://schemas.openxmlformats.org/officeDocument/2006/relationships/hyperlink" Target="https://uk.wikipedia.org/wiki/1955" TargetMode="External"/><Relationship Id="rId5" Type="http://schemas.openxmlformats.org/officeDocument/2006/relationships/hyperlink" Target="https://uk.wikipedia.org/wiki/%D0%93%D0%B5%D0%BE%D1%80%D0%B3%D1%96%D0%B9_%D0%9C%D0%B0%D0%BB%D0%B5%D0%BD%D0%BA%D0%BE%D0%B2" TargetMode="External"/><Relationship Id="rId10" Type="http://schemas.openxmlformats.org/officeDocument/2006/relationships/hyperlink" Target="https://uk.wikipedia.org/wiki/%D0%A6%D0%9A_%D0%9A%D0%9F%D0%A0%D0%A1" TargetMode="External"/><Relationship Id="rId4" Type="http://schemas.openxmlformats.org/officeDocument/2006/relationships/hyperlink" Target="https://uk.wikipedia.org/wiki/%D0%99%D0%BE%D1%81%D0%B8%D1%84_%D0%A1%D1%82%D0%B0%D0%BB%D1%96%D0%BD" TargetMode="External"/><Relationship Id="rId9" Type="http://schemas.openxmlformats.org/officeDocument/2006/relationships/hyperlink" Target="https://uk.wikipedia.org/wiki/%D0%9C%D0%BE%D1%81%D0%BA%D0%B2%D0%B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D%D0%BE%D0%B2%D0%BE%D1%87%D0%B5%D1%80%D0%BA%D0%B0%D1%81%D1%8C%D0%BA%D0%B8%D0%B9_%D1%80%D0%BE%D0%B7%D1%81%D1%82%D1%80%D1%96%D0%BB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uk.wikipedia.org/wiki/%D0%90%D0%BC%D0%BD%D1%96%D1%81%D1%82%D1%96%D1%8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956" TargetMode="External"/><Relationship Id="rId2" Type="http://schemas.openxmlformats.org/officeDocument/2006/relationships/hyperlink" Target="https://uk.wikipedia.org/wiki/XX_%D0%B7'%D1%97%D0%B7%D0%B4_%D0%9A%D0%9F%D0%A0%D0%A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https://uk.wikipedia.org/wiki/%D0%A1%D1%82%D0%B0%D0%BB%D1%96%D0%BD%D1%96%D0%B7%D0%B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1%82%D0%B8%D0%BF%D0%B0%D1%80%D1%82%D1%96%D0%B9%D0%BD%D0%B0_%D0%B3%D1%80%D1%83%D0%BF%D0%B0_%D0%9C%D0%B0%D0%BB%D0%B5%D0%BD%D0%BA%D0%BE%D0%B2%D0%B0,_%D0%9A%D0%B0%D0%B3%D0%B0%D0%BD%D0%BE%D0%B2%D0%B8%D1%87%D0%B0,_%D0%9C%D0%BE%D0%BB%D0%BE%D1%82%D0%BE%D0%B2%D0%B0,_%D0%91%D1%83%D0%BB%D0%B3%D0%B0%D0%BD%D1%96%D0%BD%D0%B0,_%D0%A8%D0%B5%D0%BF%D1%96%D0%BB%D0%BE%D0%B2%D0%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0%D0%B4%D0%B0_%D0%9C%D1%96%D0%BD%D1%96%D1%81%D1%82%D1%80%D1%96%D0%B2_%D0%A1%D0%A0%D0%A1%D0%A0" TargetMode="External"/><Relationship Id="rId2" Type="http://schemas.openxmlformats.org/officeDocument/2006/relationships/hyperlink" Target="https://uk.wikipedia.org/wiki/195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s://uk.wikipedia.org/wiki/1961" TargetMode="External"/><Relationship Id="rId4" Type="http://schemas.openxmlformats.org/officeDocument/2006/relationships/hyperlink" Target="https://uk.wikipedia.org/wiki/XXII_%D0%B7'%D1%97%D0%B7%D0%B4_%D0%9A%D0%9F%D0%A0%D0%A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Відлига </a:t>
            </a:r>
            <a:r>
              <a:rPr lang="uk-UA" dirty="0" err="1" smtClean="0"/>
              <a:t>Х</a:t>
            </a:r>
            <a:r>
              <a:rPr lang="uk-UA" smtClean="0"/>
              <a:t>рущова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4084177" cy="30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Реформи</a:t>
            </a:r>
            <a:r>
              <a:rPr lang="ru-RU" dirty="0" smtClean="0"/>
              <a:t> </a:t>
            </a:r>
            <a:r>
              <a:rPr lang="ru-RU" dirty="0" err="1" smtClean="0"/>
              <a:t>військово-промислового</a:t>
            </a:r>
            <a:r>
              <a:rPr lang="ru-RU" dirty="0" smtClean="0"/>
              <a:t> комплексу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Уже з перших </a:t>
            </a:r>
            <a:r>
              <a:rPr lang="ru-RU" dirty="0" err="1"/>
              <a:t>повоєнних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великих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докладено</a:t>
            </a:r>
            <a:r>
              <a:rPr lang="ru-RU" dirty="0"/>
              <a:t> для </a:t>
            </a:r>
            <a:r>
              <a:rPr lang="ru-RU" dirty="0" err="1"/>
              <a:t>розбудови</a:t>
            </a:r>
            <a:r>
              <a:rPr lang="ru-RU" dirty="0"/>
              <a:t> </a:t>
            </a:r>
            <a:r>
              <a:rPr lang="ru-RU" dirty="0" err="1"/>
              <a:t>військово-промислового</a:t>
            </a:r>
            <a:r>
              <a:rPr lang="ru-RU" dirty="0"/>
              <a:t> комплексу, </a:t>
            </a:r>
            <a:r>
              <a:rPr lang="ru-RU" dirty="0" err="1"/>
              <a:t>зокрема</a:t>
            </a:r>
            <a:r>
              <a:rPr lang="ru-RU" dirty="0"/>
              <a:t>,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. </a:t>
            </a:r>
            <a:r>
              <a:rPr lang="ru-RU" b="1" dirty="0"/>
              <a:t>1953 року </a:t>
            </a:r>
            <a:r>
              <a:rPr lang="ru-RU" b="1" dirty="0" err="1"/>
              <a:t>Радянський</a:t>
            </a:r>
            <a:r>
              <a:rPr lang="ru-RU" b="1" dirty="0"/>
              <a:t> Союз </a:t>
            </a:r>
            <a:r>
              <a:rPr lang="ru-RU" b="1" dirty="0" err="1"/>
              <a:t>вперше</a:t>
            </a:r>
            <a:r>
              <a:rPr lang="ru-RU" b="1" dirty="0"/>
              <a:t> </a:t>
            </a:r>
            <a:r>
              <a:rPr lang="ru-RU" b="1" dirty="0" err="1"/>
              <a:t>випробував</a:t>
            </a:r>
            <a:r>
              <a:rPr lang="ru-RU" b="1" dirty="0"/>
              <a:t> </a:t>
            </a:r>
            <a:r>
              <a:rPr lang="ru-RU" b="1" dirty="0" err="1"/>
              <a:t>водневу</a:t>
            </a:r>
            <a:r>
              <a:rPr lang="ru-RU" b="1" dirty="0"/>
              <a:t> </a:t>
            </a:r>
            <a:r>
              <a:rPr lang="ru-RU" b="1" dirty="0" err="1"/>
              <a:t>зброю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5" y="2060848"/>
            <a:ext cx="4108223" cy="2875756"/>
          </a:xfrm>
        </p:spPr>
      </p:pic>
    </p:spTree>
    <p:extLst>
      <p:ext uri="{BB962C8B-B14F-4D97-AF65-F5344CB8AC3E}">
        <p14:creationId xmlns:p14="http://schemas.microsoft.com/office/powerpoint/2010/main" val="50866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4411920" cy="568714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Організатором</a:t>
            </a:r>
            <a:r>
              <a:rPr lang="ru-RU" dirty="0"/>
              <a:t> </a:t>
            </a:r>
            <a:r>
              <a:rPr lang="ru-RU" dirty="0" err="1"/>
              <a:t>дослідницької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науки та </a:t>
            </a:r>
            <a:r>
              <a:rPr lang="ru-RU" dirty="0" err="1"/>
              <a:t>техніки</a:t>
            </a:r>
            <a:r>
              <a:rPr lang="ru-RU" dirty="0"/>
              <a:t> у СРСР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академік</a:t>
            </a:r>
            <a:r>
              <a:rPr lang="ru-RU" dirty="0"/>
              <a:t> </a:t>
            </a:r>
            <a:r>
              <a:rPr lang="ru-RU" dirty="0" err="1">
                <a:hlinkClick r:id="rId2" tooltip="Ігор Курчатов"/>
              </a:rPr>
              <a:t>Ігор</a:t>
            </a:r>
            <a:r>
              <a:rPr lang="ru-RU" dirty="0">
                <a:hlinkClick r:id="rId2" tooltip="Ігор Курчатов"/>
              </a:rPr>
              <a:t> Курчатов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 </a:t>
            </a:r>
            <a:r>
              <a:rPr lang="ru-RU" b="1" dirty="0" smtClean="0"/>
              <a:t>1954</a:t>
            </a:r>
            <a:r>
              <a:rPr lang="ru-RU" dirty="0"/>
              <a:t> року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збудовано</a:t>
            </a:r>
            <a:r>
              <a:rPr lang="ru-RU" dirty="0"/>
              <a:t> </a:t>
            </a:r>
            <a:r>
              <a:rPr lang="ru-RU" dirty="0" err="1"/>
              <a:t>атомну</a:t>
            </a:r>
            <a:r>
              <a:rPr lang="ru-RU" dirty="0"/>
              <a:t> </a:t>
            </a:r>
            <a:r>
              <a:rPr lang="ru-RU" dirty="0" err="1" smtClean="0"/>
              <a:t>електростанцію</a:t>
            </a:r>
            <a:r>
              <a:rPr lang="ru-RU" dirty="0"/>
              <a:t> в </a:t>
            </a:r>
            <a:r>
              <a:rPr lang="ru-RU" dirty="0" err="1"/>
              <a:t>Обнінську</a:t>
            </a:r>
            <a:r>
              <a:rPr lang="ru-RU" dirty="0"/>
              <a:t> (</a:t>
            </a:r>
            <a:r>
              <a:rPr lang="ru-RU" dirty="0" err="1"/>
              <a:t>Калузька</a:t>
            </a:r>
            <a:r>
              <a:rPr lang="ru-RU" dirty="0"/>
              <a:t> область РРСФР).</a:t>
            </a:r>
          </a:p>
          <a:p>
            <a:r>
              <a:rPr lang="ru-RU" dirty="0" err="1"/>
              <a:t>Вражаючих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досягнуто</a:t>
            </a:r>
            <a:r>
              <a:rPr lang="ru-RU" dirty="0"/>
              <a:t> в </a:t>
            </a:r>
            <a:r>
              <a:rPr lang="ru-RU" dirty="0" err="1"/>
              <a:t>дослідженні</a:t>
            </a:r>
            <a:r>
              <a:rPr lang="ru-RU" dirty="0"/>
              <a:t> та </a:t>
            </a:r>
            <a:r>
              <a:rPr lang="ru-RU" dirty="0" err="1"/>
              <a:t>освоєнні</a:t>
            </a:r>
            <a:r>
              <a:rPr lang="ru-RU" dirty="0"/>
              <a:t> космосу. 4 </a:t>
            </a:r>
            <a:r>
              <a:rPr lang="ru-RU" dirty="0" err="1"/>
              <a:t>жовтня</a:t>
            </a:r>
            <a:r>
              <a:rPr lang="ru-RU" dirty="0"/>
              <a:t> 1957 р. </a:t>
            </a:r>
            <a:r>
              <a:rPr lang="ru-RU" dirty="0" err="1"/>
              <a:t>Радянський</a:t>
            </a:r>
            <a:r>
              <a:rPr lang="ru-RU" dirty="0"/>
              <a:t> Союз </a:t>
            </a:r>
            <a:r>
              <a:rPr lang="ru-RU" dirty="0" err="1"/>
              <a:t>вперше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запуск штучного </a:t>
            </a:r>
            <a:r>
              <a:rPr lang="ru-RU" dirty="0" err="1"/>
              <a:t>супутника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 </a:t>
            </a:r>
            <a:r>
              <a:rPr lang="ru-RU" dirty="0">
                <a:hlinkClick r:id="rId3" tooltip="12 квітня"/>
              </a:rPr>
              <a:t>12 </a:t>
            </a:r>
            <a:r>
              <a:rPr lang="ru-RU" dirty="0" err="1">
                <a:hlinkClick r:id="rId3" tooltip="12 квітня"/>
              </a:rPr>
              <a:t>квітня</a:t>
            </a:r>
            <a:r>
              <a:rPr lang="ru-RU" dirty="0"/>
              <a:t> </a:t>
            </a:r>
            <a:r>
              <a:rPr lang="ru-RU" dirty="0">
                <a:hlinkClick r:id="rId4" tooltip="1961"/>
              </a:rPr>
              <a:t>1961</a:t>
            </a:r>
            <a:r>
              <a:rPr lang="ru-RU" dirty="0"/>
              <a:t> р. у космос </a:t>
            </a:r>
            <a:r>
              <a:rPr lang="ru-RU" dirty="0" err="1"/>
              <a:t>полетіла</a:t>
            </a:r>
            <a:r>
              <a:rPr lang="ru-RU" dirty="0"/>
              <a:t>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 — </a:t>
            </a:r>
            <a:r>
              <a:rPr lang="ru-RU" dirty="0" err="1">
                <a:hlinkClick r:id="rId5" tooltip="Юрій Гагарін"/>
              </a:rPr>
              <a:t>Юрій</a:t>
            </a:r>
            <a:r>
              <a:rPr lang="ru-RU" dirty="0">
                <a:hlinkClick r:id="rId5" tooltip="Юрій Гагарін"/>
              </a:rPr>
              <a:t> </a:t>
            </a:r>
            <a:r>
              <a:rPr lang="ru-RU" dirty="0" err="1">
                <a:hlinkClick r:id="rId5" tooltip="Юрій Гагарін"/>
              </a:rPr>
              <a:t>Гагарін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3875633" cy="5255096"/>
          </a:xfrm>
        </p:spPr>
      </p:pic>
    </p:spTree>
    <p:extLst>
      <p:ext uri="{BB962C8B-B14F-4D97-AF65-F5344CB8AC3E}">
        <p14:creationId xmlns:p14="http://schemas.microsoft.com/office/powerpoint/2010/main" val="50991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792151" cy="4376682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355976" y="260648"/>
            <a:ext cx="4327014" cy="5759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Освоюючи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найновішого</a:t>
            </a:r>
            <a:r>
              <a:rPr lang="ru-RU" dirty="0"/>
              <a:t> </a:t>
            </a:r>
            <a:r>
              <a:rPr lang="ru-RU" dirty="0" err="1"/>
              <a:t>озброєння</a:t>
            </a:r>
            <a:r>
              <a:rPr lang="ru-RU" dirty="0"/>
              <a:t> та </a:t>
            </a:r>
            <a:r>
              <a:rPr lang="ru-RU" dirty="0" err="1"/>
              <a:t>випробовуючи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урядовці</a:t>
            </a:r>
            <a:r>
              <a:rPr lang="ru-RU" dirty="0"/>
              <a:t> не </a:t>
            </a:r>
            <a:r>
              <a:rPr lang="ru-RU" dirty="0" err="1"/>
              <a:t>зважали</a:t>
            </a:r>
            <a:r>
              <a:rPr lang="ru-RU" dirty="0"/>
              <a:t> на головне — як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позначається</a:t>
            </a:r>
            <a:r>
              <a:rPr lang="ru-RU" dirty="0"/>
              <a:t> на </a:t>
            </a:r>
            <a:r>
              <a:rPr lang="ru-RU" dirty="0" err="1"/>
              <a:t>довкіллі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 — на </a:t>
            </a:r>
            <a:r>
              <a:rPr lang="ru-RU" dirty="0" err="1"/>
              <a:t>здоров'ї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всього</a:t>
            </a:r>
            <a:r>
              <a:rPr lang="ru-RU" dirty="0"/>
              <a:t> живого. Так </a:t>
            </a:r>
            <a:r>
              <a:rPr lang="ru-RU" dirty="0" err="1"/>
              <a:t>ядерна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 стала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 </a:t>
            </a:r>
            <a:r>
              <a:rPr lang="ru-RU" dirty="0" err="1"/>
              <a:t>радіонуклідами</a:t>
            </a:r>
            <a:r>
              <a:rPr lang="ru-RU" dirty="0"/>
              <a:t> 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полігонів</a:t>
            </a:r>
            <a:r>
              <a:rPr lang="ru-RU" dirty="0"/>
              <a:t>. </a:t>
            </a:r>
            <a:r>
              <a:rPr lang="ru-RU" dirty="0" err="1"/>
              <a:t>Аварія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трапилася</a:t>
            </a:r>
            <a:r>
              <a:rPr lang="ru-RU" dirty="0"/>
              <a:t> 1957 року на ядерному </a:t>
            </a:r>
            <a:r>
              <a:rPr lang="ru-RU" dirty="0" err="1"/>
              <a:t>військовому</a:t>
            </a:r>
            <a:r>
              <a:rPr lang="ru-RU" dirty="0"/>
              <a:t> </a:t>
            </a:r>
            <a:r>
              <a:rPr lang="ru-RU" dirty="0" err="1"/>
              <a:t>об'єкті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 </a:t>
            </a:r>
            <a:r>
              <a:rPr lang="ru-RU" dirty="0" err="1"/>
              <a:t>Челябінська</a:t>
            </a:r>
            <a:r>
              <a:rPr lang="ru-RU" dirty="0"/>
              <a:t>, </a:t>
            </a:r>
            <a:r>
              <a:rPr lang="ru-RU" dirty="0" err="1"/>
              <a:t>спричинила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радіоактивні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екологічне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. </a:t>
            </a:r>
            <a:r>
              <a:rPr lang="ru-RU" dirty="0" err="1"/>
              <a:t>Цю</a:t>
            </a:r>
            <a:r>
              <a:rPr lang="ru-RU" dirty="0"/>
              <a:t> катастрофу й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приховано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, люди </a:t>
            </a:r>
            <a:r>
              <a:rPr lang="ru-RU" dirty="0" err="1"/>
              <a:t>продовжували</a:t>
            </a:r>
            <a:r>
              <a:rPr lang="ru-RU" dirty="0"/>
              <a:t> </a:t>
            </a:r>
            <a:r>
              <a:rPr lang="ru-RU" dirty="0" err="1"/>
              <a:t>мешкати</a:t>
            </a:r>
            <a:r>
              <a:rPr lang="ru-RU" dirty="0"/>
              <a:t> в </a:t>
            </a:r>
            <a:r>
              <a:rPr lang="ru-RU" dirty="0" err="1"/>
              <a:t>небезпечній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. </a:t>
            </a:r>
            <a:r>
              <a:rPr lang="ru-RU" dirty="0" smtClean="0"/>
              <a:t> </a:t>
            </a:r>
            <a:r>
              <a:rPr lang="ru-RU" dirty="0" err="1" smtClean="0"/>
              <a:t>Незважаючи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, </a:t>
            </a:r>
            <a:r>
              <a:rPr lang="ru-RU" dirty="0" err="1"/>
              <a:t>військово-промисловий</a:t>
            </a:r>
            <a:r>
              <a:rPr lang="ru-RU" dirty="0"/>
              <a:t> комплекс СРСР набирав сил. М. </a:t>
            </a:r>
            <a:r>
              <a:rPr lang="ru-RU" dirty="0" err="1"/>
              <a:t>Хрущов</a:t>
            </a:r>
            <a:r>
              <a:rPr lang="ru-RU" dirty="0"/>
              <a:t> </a:t>
            </a:r>
            <a:r>
              <a:rPr lang="ru-RU" dirty="0" err="1"/>
              <a:t>похвалявся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ракети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заводів</a:t>
            </a:r>
            <a:r>
              <a:rPr lang="ru-RU" dirty="0"/>
              <a:t>, як «</a:t>
            </a:r>
            <a:r>
              <a:rPr lang="ru-RU" dirty="0" err="1"/>
              <a:t>ковбаси</a:t>
            </a:r>
            <a:r>
              <a:rPr lang="ru-RU" dirty="0"/>
              <a:t> з </a:t>
            </a:r>
            <a:r>
              <a:rPr lang="ru-RU" dirty="0" err="1"/>
              <a:t>автоматів</a:t>
            </a:r>
            <a:r>
              <a:rPr lang="ru-RU" dirty="0"/>
              <a:t>». </a:t>
            </a:r>
            <a:r>
              <a:rPr lang="ru-RU" dirty="0" err="1"/>
              <a:t>Майже</a:t>
            </a:r>
            <a:r>
              <a:rPr lang="ru-RU" dirty="0"/>
              <a:t> на кожному великому </a:t>
            </a:r>
            <a:r>
              <a:rPr lang="ru-RU" dirty="0" err="1"/>
              <a:t>підприємстві</a:t>
            </a:r>
            <a:r>
              <a:rPr lang="ru-RU" dirty="0"/>
              <a:t> </a:t>
            </a:r>
            <a:r>
              <a:rPr lang="ru-RU" dirty="0" err="1"/>
              <a:t>створювали</a:t>
            </a:r>
            <a:r>
              <a:rPr lang="ru-RU" dirty="0"/>
              <a:t> </a:t>
            </a:r>
            <a:r>
              <a:rPr lang="ru-RU" dirty="0" err="1"/>
              <a:t>таємні</a:t>
            </a:r>
            <a:r>
              <a:rPr lang="ru-RU" dirty="0"/>
              <a:t> цехи для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24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Аграрні реформи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Вишукувалися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особливо </a:t>
            </a:r>
            <a:r>
              <a:rPr lang="ru-RU" dirty="0" err="1"/>
              <a:t>зернових</a:t>
            </a:r>
            <a:r>
              <a:rPr lang="ru-RU" dirty="0"/>
              <a:t> культур. 1954 року </a:t>
            </a:r>
            <a:r>
              <a:rPr lang="ru-RU" dirty="0" err="1"/>
              <a:t>розпочалося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освоєння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rgbClr val="FF0000"/>
                </a:solidFill>
              </a:rPr>
              <a:t>цілинних</a:t>
            </a:r>
            <a:r>
              <a:rPr lang="ru-RU" dirty="0">
                <a:solidFill>
                  <a:srgbClr val="FF0000"/>
                </a:solidFill>
              </a:rPr>
              <a:t> земель</a:t>
            </a:r>
            <a:r>
              <a:rPr lang="ru-RU" dirty="0"/>
              <a:t> у </a:t>
            </a:r>
            <a:r>
              <a:rPr lang="ru-RU" dirty="0" err="1"/>
              <a:t>Казахстані</a:t>
            </a:r>
            <a:r>
              <a:rPr lang="ru-RU" dirty="0"/>
              <a:t>, на </a:t>
            </a:r>
            <a:r>
              <a:rPr lang="ru-RU" dirty="0" err="1"/>
              <a:t>Сибіру</a:t>
            </a:r>
            <a:r>
              <a:rPr lang="ru-RU" dirty="0"/>
              <a:t>, </a:t>
            </a:r>
            <a:r>
              <a:rPr lang="ru-RU" dirty="0" err="1"/>
              <a:t>Уралі</a:t>
            </a:r>
            <a:r>
              <a:rPr lang="ru-RU" dirty="0"/>
              <a:t> та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Кавказі</a:t>
            </a:r>
            <a:r>
              <a:rPr lang="ru-RU" dirty="0" smtClean="0"/>
              <a:t>.. </a:t>
            </a:r>
            <a:r>
              <a:rPr lang="ru-RU" dirty="0"/>
              <a:t>За два роки на </a:t>
            </a:r>
            <a:r>
              <a:rPr lang="ru-RU" dirty="0" err="1"/>
              <a:t>цілинні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прибуло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360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поселенців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освоєнню</a:t>
            </a:r>
            <a:r>
              <a:rPr lang="ru-RU" dirty="0"/>
              <a:t> </a:t>
            </a:r>
            <a:r>
              <a:rPr lang="ru-RU" dirty="0" err="1"/>
              <a:t>цілини</a:t>
            </a:r>
            <a:r>
              <a:rPr lang="ru-RU" dirty="0"/>
              <a:t>,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орних</a:t>
            </a:r>
            <a:r>
              <a:rPr lang="ru-RU" dirty="0"/>
              <a:t> земель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на 27 %.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далися</a:t>
            </a:r>
            <a:r>
              <a:rPr lang="ru-RU" dirty="0"/>
              <a:t> </a:t>
            </a:r>
            <a:r>
              <a:rPr lang="ru-RU" dirty="0" err="1"/>
              <a:t>взнаки</a:t>
            </a:r>
            <a:r>
              <a:rPr lang="ru-RU" dirty="0"/>
              <a:t> </a:t>
            </a:r>
            <a:r>
              <a:rPr lang="ru-RU" dirty="0" err="1"/>
              <a:t>непередбачені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екстенсивного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 </a:t>
            </a:r>
            <a:r>
              <a:rPr lang="ru-RU" dirty="0" err="1"/>
              <a:t>ерозія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, яка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врожайності</a:t>
            </a:r>
            <a:r>
              <a:rPr lang="ru-RU" dirty="0"/>
              <a:t> </a:t>
            </a:r>
            <a:r>
              <a:rPr lang="ru-RU" dirty="0" err="1"/>
              <a:t>зернових</a:t>
            </a:r>
            <a:r>
              <a:rPr lang="ru-RU" dirty="0"/>
              <a:t> культур.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292874" cy="2957313"/>
          </a:xfrm>
        </p:spPr>
      </p:pic>
    </p:spTree>
    <p:extLst>
      <p:ext uri="{BB962C8B-B14F-4D97-AF65-F5344CB8AC3E}">
        <p14:creationId xmlns:p14="http://schemas.microsoft.com/office/powerpoint/2010/main" val="298731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4267904" cy="5687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Наступною</a:t>
            </a:r>
            <a:r>
              <a:rPr lang="ru-RU" dirty="0"/>
              <a:t> </a:t>
            </a:r>
            <a:r>
              <a:rPr lang="ru-RU" dirty="0" err="1"/>
              <a:t>ідеєю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захопився</a:t>
            </a:r>
            <a:r>
              <a:rPr lang="ru-RU" dirty="0"/>
              <a:t> М. </a:t>
            </a:r>
            <a:r>
              <a:rPr lang="ru-RU" dirty="0" err="1"/>
              <a:t>Хрущов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широке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впровадження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посівів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rgbClr val="FF0000"/>
                </a:solidFill>
              </a:rPr>
              <a:t>кукурудзи</a:t>
            </a:r>
            <a:r>
              <a:rPr lang="ru-RU" dirty="0"/>
              <a:t>.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задумом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мало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, </a:t>
            </a:r>
            <a:r>
              <a:rPr lang="ru-RU" dirty="0" err="1"/>
              <a:t>тваринництва</a:t>
            </a:r>
            <a:r>
              <a:rPr lang="ru-RU" dirty="0"/>
              <a:t>. За наказом М. </a:t>
            </a:r>
            <a:r>
              <a:rPr lang="ru-RU" dirty="0" err="1"/>
              <a:t>Хрущова</a:t>
            </a:r>
            <a:r>
              <a:rPr lang="ru-RU" dirty="0"/>
              <a:t> в </a:t>
            </a:r>
            <a:r>
              <a:rPr lang="ru-RU" dirty="0" err="1"/>
              <a:t>усій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,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посівів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культур почали </a:t>
            </a:r>
            <a:r>
              <a:rPr lang="ru-RU" dirty="0" err="1"/>
              <a:t>висівати</a:t>
            </a:r>
            <a:r>
              <a:rPr lang="ru-RU" dirty="0"/>
              <a:t> </a:t>
            </a:r>
            <a:r>
              <a:rPr lang="ru-RU" dirty="0" err="1"/>
              <a:t>кукурудзу</a:t>
            </a:r>
            <a:r>
              <a:rPr lang="ru-RU" dirty="0"/>
              <a:t>. </a:t>
            </a:r>
            <a:r>
              <a:rPr lang="ru-RU" dirty="0" err="1"/>
              <a:t>Цю</a:t>
            </a:r>
            <a:r>
              <a:rPr lang="ru-RU" dirty="0"/>
              <a:t> культуру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проголошено</a:t>
            </a:r>
            <a:r>
              <a:rPr lang="ru-RU" dirty="0"/>
              <a:t> «королевою </a:t>
            </a:r>
            <a:r>
              <a:rPr lang="ru-RU" dirty="0" err="1"/>
              <a:t>полів</a:t>
            </a:r>
            <a:r>
              <a:rPr lang="ru-RU" dirty="0"/>
              <a:t>».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радгоспу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колгоспу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відмовлявся</a:t>
            </a:r>
            <a:r>
              <a:rPr lang="ru-RU" dirty="0"/>
              <a:t> </a:t>
            </a:r>
            <a:r>
              <a:rPr lang="ru-RU" dirty="0" err="1"/>
              <a:t>впроваджувати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ризикував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посадою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Однак</a:t>
            </a:r>
            <a:r>
              <a:rPr lang="ru-RU" dirty="0"/>
              <a:t> і </a:t>
            </a:r>
            <a:r>
              <a:rPr lang="ru-RU" dirty="0" err="1"/>
              <a:t>кукурудза</a:t>
            </a:r>
            <a:r>
              <a:rPr lang="ru-RU" dirty="0"/>
              <a:t> не дала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 </a:t>
            </a:r>
            <a:r>
              <a:rPr lang="ru-RU" dirty="0" err="1"/>
              <a:t>Партійна</a:t>
            </a:r>
            <a:r>
              <a:rPr lang="ru-RU" dirty="0"/>
              <a:t> </a:t>
            </a:r>
            <a:r>
              <a:rPr lang="ru-RU" dirty="0" err="1"/>
              <a:t>верхівка</a:t>
            </a:r>
            <a:r>
              <a:rPr lang="ru-RU" dirty="0"/>
              <a:t> </a:t>
            </a:r>
            <a:r>
              <a:rPr lang="ru-RU" dirty="0" err="1"/>
              <a:t>звинуватила</a:t>
            </a:r>
            <a:r>
              <a:rPr lang="ru-RU" dirty="0"/>
              <a:t> селянство у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відданій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на </a:t>
            </a:r>
            <a:r>
              <a:rPr lang="ru-RU" dirty="0" err="1"/>
              <a:t>колгоспних</a:t>
            </a:r>
            <a:r>
              <a:rPr lang="ru-RU" dirty="0"/>
              <a:t> ланах і взяла курс на </a:t>
            </a:r>
            <a:r>
              <a:rPr lang="ru-RU" dirty="0" err="1"/>
              <a:t>ліквідацію</a:t>
            </a:r>
            <a:r>
              <a:rPr lang="ru-RU" dirty="0"/>
              <a:t> 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присадибних</a:t>
            </a:r>
            <a:r>
              <a:rPr lang="ru-RU" dirty="0"/>
              <a:t> </a:t>
            </a:r>
            <a:r>
              <a:rPr lang="ru-RU" dirty="0" err="1"/>
              <a:t>господарств</a:t>
            </a:r>
            <a:r>
              <a:rPr lang="ru-RU" dirty="0"/>
              <a:t>. </a:t>
            </a:r>
            <a:r>
              <a:rPr lang="ru-RU" dirty="0" err="1"/>
              <a:t>Посилився</a:t>
            </a:r>
            <a:r>
              <a:rPr lang="ru-RU" dirty="0"/>
              <a:t> </a:t>
            </a:r>
            <a:r>
              <a:rPr lang="ru-RU" dirty="0" err="1"/>
              <a:t>податковий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на селян,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вдалися</a:t>
            </a:r>
            <a:r>
              <a:rPr lang="ru-RU" dirty="0"/>
              <a:t> до </a:t>
            </a:r>
            <a:r>
              <a:rPr lang="ru-RU" dirty="0" err="1"/>
              <a:t>обтинання</a:t>
            </a:r>
            <a:r>
              <a:rPr lang="ru-RU" dirty="0"/>
              <a:t> </a:t>
            </a:r>
            <a:r>
              <a:rPr lang="ru-RU" dirty="0" err="1"/>
              <a:t>городів</a:t>
            </a:r>
            <a:r>
              <a:rPr lang="ru-RU" dirty="0"/>
              <a:t>,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404504" cy="4823048"/>
          </a:xfrm>
        </p:spPr>
      </p:pic>
    </p:spTree>
    <p:extLst>
      <p:ext uri="{BB962C8B-B14F-4D97-AF65-F5344CB8AC3E}">
        <p14:creationId xmlns:p14="http://schemas.microsoft.com/office/powerpoint/2010/main" val="115197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Освітні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З метою </a:t>
            </a:r>
            <a:r>
              <a:rPr lang="ru-RU" dirty="0" err="1"/>
              <a:t>наблизити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до </a:t>
            </a:r>
            <a:r>
              <a:rPr lang="ru-RU" dirty="0" err="1"/>
              <a:t>виробництва</a:t>
            </a:r>
            <a:r>
              <a:rPr lang="ru-RU" dirty="0"/>
              <a:t> 1958 року </a:t>
            </a:r>
            <a:r>
              <a:rPr lang="ru-RU" dirty="0" err="1"/>
              <a:t>розпочато</a:t>
            </a:r>
            <a:r>
              <a:rPr lang="ru-RU" dirty="0"/>
              <a:t> реформу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збільшився</a:t>
            </a:r>
            <a:r>
              <a:rPr lang="ru-RU" dirty="0"/>
              <a:t> з 10 до 11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Починаючи</a:t>
            </a:r>
            <a:r>
              <a:rPr lang="ru-RU" dirty="0"/>
              <a:t> з 9-го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учні</a:t>
            </a:r>
            <a:r>
              <a:rPr lang="ru-RU" dirty="0"/>
              <a:t> два </a:t>
            </a:r>
            <a:r>
              <a:rPr lang="ru-RU" dirty="0" err="1"/>
              <a:t>дні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опановувати</a:t>
            </a:r>
            <a:r>
              <a:rPr lang="ru-RU" dirty="0"/>
              <a:t>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спеціальності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фабриках, заводах, у </a:t>
            </a:r>
            <a:r>
              <a:rPr lang="ru-RU" dirty="0" err="1"/>
              <a:t>радгоспах</a:t>
            </a:r>
            <a:r>
              <a:rPr lang="ru-RU" dirty="0"/>
              <a:t>. Реформу проводили </a:t>
            </a:r>
            <a:r>
              <a:rPr lang="ru-RU" dirty="0" err="1"/>
              <a:t>нашвидкуруч</a:t>
            </a:r>
            <a:r>
              <a:rPr lang="ru-RU" dirty="0"/>
              <a:t>, без </a:t>
            </a:r>
            <a:r>
              <a:rPr lang="ru-RU" dirty="0" err="1"/>
              <a:t>глибокого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без </a:t>
            </a:r>
            <a:r>
              <a:rPr lang="ru-RU" dirty="0" err="1"/>
              <a:t>достатнього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. </a:t>
            </a:r>
            <a:r>
              <a:rPr lang="ru-RU" dirty="0" err="1"/>
              <a:t>Своєї</a:t>
            </a:r>
            <a:r>
              <a:rPr lang="ru-RU" dirty="0"/>
              <a:t> мети — </a:t>
            </a:r>
            <a:r>
              <a:rPr lang="ru-RU" dirty="0" err="1"/>
              <a:t>підняти</a:t>
            </a:r>
            <a:r>
              <a:rPr lang="ru-RU" dirty="0"/>
              <a:t> престиж </a:t>
            </a:r>
            <a:r>
              <a:rPr lang="ru-RU" dirty="0" err="1"/>
              <a:t>робітничих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та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кваліфікованих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 — вона не </a:t>
            </a:r>
            <a:r>
              <a:rPr lang="ru-RU" dirty="0" err="1"/>
              <a:t>досягла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Окреме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реформ мало </a:t>
            </a:r>
            <a:r>
              <a:rPr lang="ru-RU" dirty="0" err="1"/>
              <a:t>питання</a:t>
            </a:r>
            <a:r>
              <a:rPr lang="ru-RU" dirty="0"/>
              <a:t> «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»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Хрущова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історичними</a:t>
            </a:r>
            <a:r>
              <a:rPr lang="ru-RU" dirty="0"/>
              <a:t> </a:t>
            </a:r>
            <a:r>
              <a:rPr lang="ru-RU" dirty="0" err="1"/>
              <a:t>розвідками</a:t>
            </a:r>
            <a:r>
              <a:rPr lang="ru-RU" dirty="0"/>
              <a:t> В. </a:t>
            </a:r>
            <a:r>
              <a:rPr lang="ru-RU" dirty="0" err="1" smtClean="0"/>
              <a:t>Лук'яненка</a:t>
            </a:r>
            <a:r>
              <a:rPr lang="ru-RU" dirty="0" smtClean="0"/>
              <a:t>, </a:t>
            </a:r>
            <a:r>
              <a:rPr lang="ru-RU" dirty="0" err="1"/>
              <a:t>процес</a:t>
            </a:r>
            <a:r>
              <a:rPr lang="ru-RU" dirty="0"/>
              <a:t> «</a:t>
            </a:r>
            <a:r>
              <a:rPr lang="ru-RU" dirty="0" err="1"/>
              <a:t>українізації</a:t>
            </a:r>
            <a:r>
              <a:rPr lang="ru-RU" dirty="0"/>
              <a:t>» </a:t>
            </a:r>
            <a:r>
              <a:rPr lang="ru-RU" dirty="0" err="1"/>
              <a:t>часів</a:t>
            </a:r>
            <a:r>
              <a:rPr lang="ru-RU" dirty="0"/>
              <a:t> </a:t>
            </a:r>
            <a:r>
              <a:rPr lang="ru-RU" dirty="0" err="1" smtClean="0"/>
              <a:t>десталінізації</a:t>
            </a:r>
            <a:r>
              <a:rPr lang="ru-RU" dirty="0"/>
              <a:t>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:</a:t>
            </a:r>
          </a:p>
          <a:p>
            <a:pPr lvl="0"/>
            <a:r>
              <a:rPr lang="ru-RU" i="1" dirty="0" err="1"/>
              <a:t>початковий</a:t>
            </a:r>
            <a:r>
              <a:rPr lang="ru-RU" i="1" dirty="0"/>
              <a:t> (</a:t>
            </a:r>
            <a:r>
              <a:rPr lang="ru-RU" i="1" dirty="0" err="1"/>
              <a:t>кризовий</a:t>
            </a:r>
            <a:r>
              <a:rPr lang="ru-RU" i="1" dirty="0"/>
              <a:t>) </a:t>
            </a:r>
            <a:r>
              <a:rPr lang="ru-RU" i="1" dirty="0" err="1"/>
              <a:t>період</a:t>
            </a:r>
            <a:r>
              <a:rPr lang="ru-RU" i="1" dirty="0"/>
              <a:t> </a:t>
            </a:r>
            <a:r>
              <a:rPr lang="ru-RU" i="1" dirty="0" err="1"/>
              <a:t>акумуляції</a:t>
            </a:r>
            <a:r>
              <a:rPr lang="ru-RU" i="1" dirty="0"/>
              <a:t> </a:t>
            </a:r>
            <a:r>
              <a:rPr lang="ru-RU" i="1" dirty="0" err="1"/>
              <a:t>проблеми</a:t>
            </a:r>
            <a:r>
              <a:rPr lang="ru-RU" i="1" dirty="0"/>
              <a:t> (</a:t>
            </a:r>
            <a:r>
              <a:rPr lang="ru-RU" i="1" dirty="0" err="1"/>
              <a:t>січень</a:t>
            </a:r>
            <a:r>
              <a:rPr lang="ru-RU" i="1" dirty="0"/>
              <a:t> — </a:t>
            </a:r>
            <a:r>
              <a:rPr lang="ru-RU" i="1" dirty="0" err="1"/>
              <a:t>червень</a:t>
            </a:r>
            <a:r>
              <a:rPr lang="ru-RU" i="1" dirty="0"/>
              <a:t> 1953 р.).</a:t>
            </a:r>
            <a:endParaRPr lang="ru-RU" dirty="0"/>
          </a:p>
          <a:p>
            <a:pPr lvl="0"/>
            <a:r>
              <a:rPr lang="ru-RU" i="1" dirty="0" err="1"/>
              <a:t>основний</a:t>
            </a:r>
            <a:r>
              <a:rPr lang="ru-RU" i="1" dirty="0"/>
              <a:t> (</a:t>
            </a:r>
            <a:r>
              <a:rPr lang="ru-RU" i="1" dirty="0" err="1"/>
              <a:t>формівний</a:t>
            </a:r>
            <a:r>
              <a:rPr lang="ru-RU" i="1" dirty="0"/>
              <a:t>) (1953—1957 </a:t>
            </a:r>
            <a:r>
              <a:rPr lang="ru-RU" i="1" dirty="0" err="1"/>
              <a:t>рр</a:t>
            </a:r>
            <a:r>
              <a:rPr lang="ru-RU" i="1" dirty="0"/>
              <a:t>.),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мав</a:t>
            </a:r>
            <a:r>
              <a:rPr lang="ru-RU" i="1" dirty="0"/>
              <a:t> два </a:t>
            </a:r>
            <a:r>
              <a:rPr lang="ru-RU" i="1" dirty="0" err="1"/>
              <a:t>підперіоди</a:t>
            </a:r>
            <a:r>
              <a:rPr lang="ru-RU" i="1" dirty="0"/>
              <a:t>: </a:t>
            </a:r>
            <a:r>
              <a:rPr lang="ru-RU" i="1" dirty="0" err="1"/>
              <a:t>період</a:t>
            </a:r>
            <a:r>
              <a:rPr lang="ru-RU" i="1" dirty="0"/>
              <a:t> </a:t>
            </a:r>
            <a:r>
              <a:rPr lang="ru-RU" i="1" dirty="0" err="1"/>
              <a:t>шукань</a:t>
            </a:r>
            <a:r>
              <a:rPr lang="ru-RU" i="1" dirty="0"/>
              <a:t> (</a:t>
            </a:r>
            <a:r>
              <a:rPr lang="ru-RU" i="1" dirty="0" err="1"/>
              <a:t>червень</a:t>
            </a:r>
            <a:r>
              <a:rPr lang="ru-RU" i="1" dirty="0"/>
              <a:t> 1953 — </a:t>
            </a:r>
            <a:r>
              <a:rPr lang="ru-RU" i="1" dirty="0" err="1"/>
              <a:t>грудень</a:t>
            </a:r>
            <a:r>
              <a:rPr lang="ru-RU" i="1" dirty="0"/>
              <a:t> 1955) та </a:t>
            </a:r>
            <a:r>
              <a:rPr lang="ru-RU" i="1" dirty="0" err="1"/>
              <a:t>період</a:t>
            </a:r>
            <a:r>
              <a:rPr lang="ru-RU" i="1" dirty="0"/>
              <a:t> </a:t>
            </a:r>
            <a:r>
              <a:rPr lang="ru-RU" i="1" dirty="0" err="1"/>
              <a:t>відродження</a:t>
            </a:r>
            <a:r>
              <a:rPr lang="ru-RU" i="1" dirty="0"/>
              <a:t> (1956 — </a:t>
            </a:r>
            <a:r>
              <a:rPr lang="ru-RU" i="1" dirty="0" err="1"/>
              <a:t>вересень</a:t>
            </a:r>
            <a:r>
              <a:rPr lang="ru-RU" i="1" dirty="0"/>
              <a:t> 1958 р.)</a:t>
            </a:r>
            <a:endParaRPr lang="ru-RU" dirty="0"/>
          </a:p>
          <a:p>
            <a:pPr lvl="0"/>
            <a:r>
              <a:rPr lang="ru-RU" i="1" dirty="0" err="1"/>
              <a:t>період</a:t>
            </a:r>
            <a:r>
              <a:rPr lang="ru-RU" i="1" dirty="0"/>
              <a:t> </a:t>
            </a:r>
            <a:r>
              <a:rPr lang="ru-RU" i="1" dirty="0" err="1"/>
              <a:t>спротиву</a:t>
            </a:r>
            <a:r>
              <a:rPr lang="ru-RU" i="1" dirty="0"/>
              <a:t> (</a:t>
            </a:r>
            <a:r>
              <a:rPr lang="ru-RU" i="1" dirty="0" err="1"/>
              <a:t>вересень</a:t>
            </a:r>
            <a:r>
              <a:rPr lang="ru-RU" i="1" dirty="0"/>
              <a:t> 1957—1964 </a:t>
            </a:r>
            <a:r>
              <a:rPr lang="ru-RU" i="1" dirty="0" err="1"/>
              <a:t>рр</a:t>
            </a:r>
            <a:r>
              <a:rPr lang="ru-RU" i="1" dirty="0"/>
              <a:t>.).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37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Культурн</a:t>
            </a:r>
            <a:r>
              <a:rPr lang="uk-UA" dirty="0" smtClean="0"/>
              <a:t>і реформи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десталінізації</a:t>
            </a:r>
            <a:r>
              <a:rPr lang="ru-RU" dirty="0"/>
              <a:t> </a:t>
            </a:r>
            <a:r>
              <a:rPr lang="ru-RU" dirty="0" err="1"/>
              <a:t>помітно</a:t>
            </a:r>
            <a:r>
              <a:rPr lang="ru-RU" dirty="0"/>
              <a:t> ослабла цензура, </a:t>
            </a:r>
            <a:r>
              <a:rPr lang="ru-RU" dirty="0" err="1"/>
              <a:t>насамперед</a:t>
            </a:r>
            <a:r>
              <a:rPr lang="ru-RU" dirty="0"/>
              <a:t> у </a:t>
            </a:r>
            <a:r>
              <a:rPr lang="ru-RU" dirty="0" err="1"/>
              <a:t>літературі</a:t>
            </a:r>
            <a:r>
              <a:rPr lang="ru-RU" dirty="0"/>
              <a:t>, </a:t>
            </a:r>
            <a:r>
              <a:rPr lang="ru-RU" dirty="0" err="1"/>
              <a:t>кіно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 видах </a:t>
            </a:r>
            <a:r>
              <a:rPr lang="ru-RU" dirty="0" err="1"/>
              <a:t>мистецтва</a:t>
            </a:r>
            <a:r>
              <a:rPr lang="ru-RU" dirty="0"/>
              <a:t>, де стало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критичніше</a:t>
            </a:r>
            <a:r>
              <a:rPr lang="ru-RU" dirty="0"/>
              <a:t> </a:t>
            </a:r>
            <a:r>
              <a:rPr lang="ru-RU" dirty="0" err="1"/>
              <a:t>висвітлення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 Перший </a:t>
            </a:r>
            <a:r>
              <a:rPr lang="ru-RU" dirty="0" err="1"/>
              <a:t>ідеологічний</a:t>
            </a:r>
            <a:r>
              <a:rPr lang="ru-RU" dirty="0"/>
              <a:t> «залп»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спрямовано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й </a:t>
            </a:r>
            <a:r>
              <a:rPr lang="ru-RU" dirty="0" err="1"/>
              <a:t>письменника</a:t>
            </a:r>
            <a:r>
              <a:rPr lang="ru-RU" dirty="0"/>
              <a:t> Бориса Пастернака, </a:t>
            </a:r>
            <a:r>
              <a:rPr lang="ru-RU" dirty="0" err="1"/>
              <a:t>який</a:t>
            </a:r>
            <a:r>
              <a:rPr lang="ru-RU" dirty="0"/>
              <a:t> 1957 року </a:t>
            </a:r>
            <a:r>
              <a:rPr lang="ru-RU" dirty="0" err="1"/>
              <a:t>видав</a:t>
            </a:r>
            <a:r>
              <a:rPr lang="ru-RU" dirty="0"/>
              <a:t> за кордоном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 — роман «Доктор Живаго». Б. </a:t>
            </a:r>
            <a:r>
              <a:rPr lang="ru-RU" dirty="0" smtClean="0"/>
              <a:t>Пастернак</a:t>
            </a:r>
            <a:r>
              <a:rPr lang="ru-RU" dirty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ідеологічних</a:t>
            </a:r>
            <a:r>
              <a:rPr lang="ru-RU" dirty="0"/>
              <a:t> </a:t>
            </a:r>
            <a:r>
              <a:rPr lang="ru-RU" dirty="0" err="1"/>
              <a:t>переслідувань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47" y="1447800"/>
            <a:ext cx="2923481" cy="4572000"/>
          </a:xfrm>
        </p:spPr>
      </p:pic>
    </p:spTree>
    <p:extLst>
      <p:ext uri="{BB962C8B-B14F-4D97-AF65-F5344CB8AC3E}">
        <p14:creationId xmlns:p14="http://schemas.microsoft.com/office/powerpoint/2010/main" val="170960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Повсякдення</a:t>
            </a:r>
            <a:r>
              <a:rPr lang="ru-RU" dirty="0" smtClean="0"/>
              <a:t> час</a:t>
            </a:r>
            <a:r>
              <a:rPr lang="uk-UA" dirty="0" err="1" smtClean="0"/>
              <a:t>ів</a:t>
            </a:r>
            <a:r>
              <a:rPr lang="uk-UA" dirty="0" smtClean="0"/>
              <a:t> відлиги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4339912" cy="46070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Міграція</a:t>
            </a:r>
            <a:r>
              <a:rPr lang="ru-RU" dirty="0"/>
              <a:t> до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загострила</a:t>
            </a:r>
            <a:r>
              <a:rPr lang="ru-RU" dirty="0"/>
              <a:t> і без того </a:t>
            </a:r>
            <a:r>
              <a:rPr lang="ru-RU" dirty="0" err="1"/>
              <a:t>серйозну</a:t>
            </a:r>
            <a:r>
              <a:rPr lang="ru-RU" dirty="0"/>
              <a:t> </a:t>
            </a:r>
            <a:r>
              <a:rPr lang="ru-RU" dirty="0" err="1"/>
              <a:t>житлову</a:t>
            </a:r>
            <a:r>
              <a:rPr lang="ru-RU" dirty="0"/>
              <a:t> проблему. М. </a:t>
            </a:r>
            <a:r>
              <a:rPr lang="ru-RU" dirty="0" err="1"/>
              <a:t>Хрущов</a:t>
            </a:r>
            <a:r>
              <a:rPr lang="ru-RU" dirty="0"/>
              <a:t>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розв'язати</a:t>
            </a:r>
            <a:r>
              <a:rPr lang="ru-RU" dirty="0"/>
              <a:t> шляхом </a:t>
            </a:r>
            <a:r>
              <a:rPr lang="ru-RU" dirty="0" err="1"/>
              <a:t>механізації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та широкого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малогабаритних</a:t>
            </a:r>
            <a:r>
              <a:rPr lang="ru-RU" dirty="0"/>
              <a:t> «</a:t>
            </a:r>
            <a:r>
              <a:rPr lang="ru-RU" dirty="0" err="1"/>
              <a:t>п'ятиповерхівок</a:t>
            </a:r>
            <a:r>
              <a:rPr lang="ru-RU" dirty="0"/>
              <a:t>», </a:t>
            </a:r>
            <a:r>
              <a:rPr lang="ru-RU" dirty="0" err="1"/>
              <a:t>які</a:t>
            </a:r>
            <a:r>
              <a:rPr lang="ru-RU" dirty="0"/>
              <a:t> за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архітектурного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та </a:t>
            </a:r>
            <a:r>
              <a:rPr lang="ru-RU" dirty="0" err="1"/>
              <a:t>будівництва</a:t>
            </a:r>
            <a:r>
              <a:rPr lang="ru-RU" dirty="0"/>
              <a:t> у </a:t>
            </a:r>
            <a:r>
              <a:rPr lang="ru-RU" dirty="0" err="1"/>
              <a:t>народі</a:t>
            </a:r>
            <a:r>
              <a:rPr lang="ru-RU" dirty="0"/>
              <a:t> назвали «</a:t>
            </a:r>
            <a:r>
              <a:rPr lang="ru-RU" dirty="0" err="1"/>
              <a:t>хрущобами</a:t>
            </a:r>
            <a:r>
              <a:rPr lang="ru-RU" dirty="0" smtClean="0"/>
              <a:t>».</a:t>
            </a:r>
            <a:r>
              <a:rPr lang="ru-RU" dirty="0"/>
              <a:t>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недавніх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«</a:t>
            </a:r>
            <a:r>
              <a:rPr lang="ru-RU" dirty="0" err="1"/>
              <a:t>комуналок</a:t>
            </a:r>
            <a:r>
              <a:rPr lang="ru-RU" dirty="0"/>
              <a:t>» та </a:t>
            </a:r>
            <a:r>
              <a:rPr lang="ru-RU" dirty="0" err="1"/>
              <a:t>бараків</a:t>
            </a:r>
            <a:r>
              <a:rPr lang="ru-RU" dirty="0"/>
              <a:t>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квартири</a:t>
            </a:r>
            <a:r>
              <a:rPr lang="ru-RU" dirty="0"/>
              <a:t>.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сталінським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удвічі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</a:t>
            </a:r>
            <a:r>
              <a:rPr lang="ru-RU" dirty="0" err="1"/>
              <a:t>заробітна</a:t>
            </a:r>
            <a:r>
              <a:rPr lang="ru-RU" dirty="0"/>
              <a:t> плата </a:t>
            </a:r>
            <a:r>
              <a:rPr lang="ru-RU" dirty="0" err="1"/>
              <a:t>робітників</a:t>
            </a:r>
            <a:r>
              <a:rPr lang="ru-RU" dirty="0"/>
              <a:t>, у </a:t>
            </a:r>
            <a:r>
              <a:rPr lang="ru-RU" dirty="0" err="1"/>
              <a:t>крамницях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телевізори</a:t>
            </a:r>
            <a:r>
              <a:rPr lang="ru-RU" dirty="0"/>
              <a:t>, холодильники,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. У </a:t>
            </a:r>
            <a:r>
              <a:rPr lang="ru-RU" dirty="0" err="1"/>
              <a:t>вільному</a:t>
            </a:r>
            <a:r>
              <a:rPr lang="ru-RU" dirty="0"/>
              <a:t> продажу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автомобілі</a:t>
            </a:r>
            <a:r>
              <a:rPr lang="ru-RU" dirty="0"/>
              <a:t> «Волга» та «Москвич».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коштували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дорого, як на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, і мало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176464" cy="2706348"/>
          </a:xfrm>
        </p:spPr>
      </p:pic>
    </p:spTree>
    <p:extLst>
      <p:ext uri="{BB962C8B-B14F-4D97-AF65-F5344CB8AC3E}">
        <p14:creationId xmlns:p14="http://schemas.microsoft.com/office/powerpoint/2010/main" val="291963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92217" cy="2842581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476672"/>
            <a:ext cx="4248472" cy="5759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Грошова</a:t>
            </a:r>
            <a:r>
              <a:rPr lang="ru-RU" dirty="0" smtClean="0"/>
              <a:t> </a:t>
            </a:r>
            <a:r>
              <a:rPr lang="ru-RU" dirty="0"/>
              <a:t>реформа 1961 р.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інфляційні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й негативно </a:t>
            </a:r>
            <a:r>
              <a:rPr lang="ru-RU" dirty="0" err="1"/>
              <a:t>вплинула</a:t>
            </a:r>
            <a:r>
              <a:rPr lang="ru-RU" dirty="0"/>
              <a:t> на </a:t>
            </a:r>
            <a:r>
              <a:rPr lang="ru-RU" dirty="0" err="1"/>
              <a:t>життєвий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Формально </a:t>
            </a:r>
            <a:r>
              <a:rPr lang="ru-RU" dirty="0" err="1"/>
              <a:t>її</a:t>
            </a:r>
            <a:r>
              <a:rPr lang="ru-RU" dirty="0"/>
              <a:t> метою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масштабу </a:t>
            </a:r>
            <a:r>
              <a:rPr lang="ru-RU" dirty="0" err="1"/>
              <a:t>цін</a:t>
            </a:r>
            <a:r>
              <a:rPr lang="ru-RU" dirty="0"/>
              <a:t> і </a:t>
            </a:r>
            <a:r>
              <a:rPr lang="ru-RU" dirty="0" smtClean="0"/>
              <a:t>зарплат. </a:t>
            </a:r>
            <a:r>
              <a:rPr lang="ru-RU" dirty="0" err="1" smtClean="0"/>
              <a:t>Фактично</a:t>
            </a:r>
            <a:r>
              <a:rPr lang="ru-RU" dirty="0" smtClean="0"/>
              <a:t> ж </a:t>
            </a:r>
            <a:r>
              <a:rPr lang="ru-RU" dirty="0"/>
              <a:t>реформа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деякого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роздрібних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продукти</a:t>
            </a:r>
            <a:r>
              <a:rPr lang="ru-RU" dirty="0"/>
              <a:t> і </a:t>
            </a:r>
            <a:r>
              <a:rPr lang="ru-RU" dirty="0" err="1"/>
              <a:t>товари</a:t>
            </a:r>
            <a:r>
              <a:rPr lang="ru-RU" dirty="0"/>
              <a:t> широкого </a:t>
            </a:r>
            <a:r>
              <a:rPr lang="ru-RU" dirty="0" err="1"/>
              <a:t>вжитку</a:t>
            </a:r>
            <a:r>
              <a:rPr lang="ru-RU" dirty="0"/>
              <a:t> (у новому </a:t>
            </a:r>
            <a:r>
              <a:rPr lang="ru-RU" dirty="0" err="1" smtClean="0"/>
              <a:t>масштабі</a:t>
            </a:r>
            <a:r>
              <a:rPr lang="ru-RU" dirty="0" smtClean="0"/>
              <a:t>). Разом </a:t>
            </a:r>
            <a:r>
              <a:rPr lang="ru-RU" dirty="0"/>
              <a:t>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розуміючи</a:t>
            </a:r>
            <a:r>
              <a:rPr lang="ru-RU" dirty="0"/>
              <a:t>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заохочення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</a:t>
            </a:r>
            <a:r>
              <a:rPr lang="ru-RU" dirty="0" err="1"/>
              <a:t>сільгосппродукції</a:t>
            </a:r>
            <a:r>
              <a:rPr lang="ru-RU" dirty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/>
              <a:t>вирішило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закупівельні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полегшило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колгоспників</a:t>
            </a:r>
            <a:r>
              <a:rPr lang="ru-RU" dirty="0"/>
              <a:t> — </a:t>
            </a:r>
            <a:r>
              <a:rPr lang="ru-RU" dirty="0" err="1"/>
              <a:t>найзнедоленішої</a:t>
            </a:r>
            <a:r>
              <a:rPr lang="ru-RU" dirty="0"/>
              <a:t> </a:t>
            </a:r>
            <a:r>
              <a:rPr lang="ru-RU" dirty="0" err="1"/>
              <a:t>верстви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 —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відчутно</a:t>
            </a:r>
            <a:r>
              <a:rPr lang="ru-RU" dirty="0"/>
              <a:t> вдарило по бюджету </a:t>
            </a:r>
            <a:r>
              <a:rPr lang="ru-RU" dirty="0" err="1"/>
              <a:t>робітників</a:t>
            </a:r>
            <a:r>
              <a:rPr lang="ru-RU" dirty="0"/>
              <a:t> та </a:t>
            </a:r>
            <a:r>
              <a:rPr lang="ru-RU" dirty="0" err="1"/>
              <a:t>службовців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закупівельних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</a:t>
            </a:r>
            <a:r>
              <a:rPr lang="ru-RU" dirty="0" err="1"/>
              <a:t>примусило</a:t>
            </a:r>
            <a:r>
              <a:rPr lang="ru-RU" dirty="0"/>
              <a:t> 1962 року </a:t>
            </a:r>
            <a:r>
              <a:rPr lang="ru-RU" dirty="0" err="1"/>
              <a:t>підвищити</a:t>
            </a:r>
            <a:r>
              <a:rPr lang="ru-RU" dirty="0"/>
              <a:t> й </a:t>
            </a:r>
            <a:r>
              <a:rPr lang="ru-RU" dirty="0" err="1"/>
              <a:t>роздрібні</a:t>
            </a:r>
            <a:r>
              <a:rPr lang="ru-RU" dirty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. </a:t>
            </a:r>
            <a:r>
              <a:rPr lang="ru-RU" dirty="0" err="1" smtClean="0"/>
              <a:t>Неврожай</a:t>
            </a:r>
            <a:r>
              <a:rPr lang="ru-RU" dirty="0" smtClean="0"/>
              <a:t> </a:t>
            </a:r>
            <a:r>
              <a:rPr lang="ru-RU" dirty="0"/>
              <a:t>1963 р. </a:t>
            </a:r>
            <a:r>
              <a:rPr lang="ru-RU" dirty="0" err="1"/>
              <a:t>викликав</a:t>
            </a:r>
            <a:r>
              <a:rPr lang="ru-RU" dirty="0"/>
              <a:t> </a:t>
            </a:r>
            <a:r>
              <a:rPr lang="ru-RU" dirty="0" err="1"/>
              <a:t>розлад</a:t>
            </a:r>
            <a:r>
              <a:rPr lang="ru-RU" dirty="0"/>
              <a:t> у </a:t>
            </a:r>
            <a:r>
              <a:rPr lang="ru-RU" dirty="0" err="1"/>
              <a:t>постачанні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продуктами, особливо </a:t>
            </a:r>
            <a:r>
              <a:rPr lang="ru-RU" dirty="0" err="1"/>
              <a:t>хлібом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випікали</a:t>
            </a:r>
            <a:r>
              <a:rPr lang="ru-RU" dirty="0"/>
              <a:t> з </a:t>
            </a:r>
            <a:r>
              <a:rPr lang="ru-RU" dirty="0" err="1"/>
              <a:t>домішкою</a:t>
            </a:r>
            <a:r>
              <a:rPr lang="ru-RU" dirty="0"/>
              <a:t> горохового </a:t>
            </a:r>
            <a:r>
              <a:rPr lang="ru-RU" dirty="0" err="1"/>
              <a:t>борошна</a:t>
            </a:r>
            <a:r>
              <a:rPr lang="ru-RU" dirty="0"/>
              <a:t>,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черги</a:t>
            </a:r>
            <a:r>
              <a:rPr lang="ru-RU" dirty="0"/>
              <a:t>. </a:t>
            </a:r>
            <a:r>
              <a:rPr lang="ru-RU" dirty="0" err="1"/>
              <a:t>Радянський</a:t>
            </a:r>
            <a:r>
              <a:rPr lang="ru-RU" dirty="0"/>
              <a:t> Союз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закупити</a:t>
            </a:r>
            <a:r>
              <a:rPr lang="ru-RU" dirty="0"/>
              <a:t> </a:t>
            </a:r>
            <a:r>
              <a:rPr lang="ru-RU" dirty="0" err="1"/>
              <a:t>продовольче</a:t>
            </a:r>
            <a:r>
              <a:rPr lang="ru-RU" dirty="0"/>
              <a:t> та </a:t>
            </a:r>
            <a:r>
              <a:rPr lang="ru-RU" dirty="0" err="1"/>
              <a:t>фуражне</a:t>
            </a:r>
            <a:r>
              <a:rPr lang="ru-RU" dirty="0"/>
              <a:t> зерно за кордоном,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практика стала </a:t>
            </a:r>
            <a:r>
              <a:rPr lang="ru-RU" dirty="0" err="1"/>
              <a:t>звичною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00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Посилення тиску на релігійні об</a:t>
            </a:r>
            <a:r>
              <a:rPr lang="en-US" dirty="0" smtClean="0"/>
              <a:t>’</a:t>
            </a:r>
            <a:r>
              <a:rPr lang="uk-UA" dirty="0" smtClean="0"/>
              <a:t>єднання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4339912" cy="46790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1956 року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активізація</a:t>
            </a:r>
            <a:r>
              <a:rPr lang="ru-RU" dirty="0"/>
              <a:t> </a:t>
            </a:r>
            <a:r>
              <a:rPr lang="ru-RU" dirty="0" err="1"/>
              <a:t>антирелігійної</a:t>
            </a:r>
            <a:r>
              <a:rPr lang="ru-RU" dirty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. </a:t>
            </a:r>
            <a:r>
              <a:rPr lang="ru-RU" dirty="0"/>
              <a:t>Одними з </a:t>
            </a:r>
            <a:r>
              <a:rPr lang="ru-RU" dirty="0" err="1"/>
              <a:t>найзапекліших</a:t>
            </a:r>
            <a:r>
              <a:rPr lang="ru-RU" dirty="0"/>
              <a:t> </a:t>
            </a:r>
            <a:r>
              <a:rPr lang="ru-RU" dirty="0" err="1"/>
              <a:t>борців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релігією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освітяни</a:t>
            </a:r>
            <a:r>
              <a:rPr lang="ru-RU" dirty="0"/>
              <a:t> УРСР.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дослідженнями</a:t>
            </a:r>
            <a:r>
              <a:rPr lang="ru-RU" dirty="0"/>
              <a:t> О. </a:t>
            </a:r>
            <a:r>
              <a:rPr lang="ru-RU" dirty="0" err="1" smtClean="0"/>
              <a:t>Лук'яненка</a:t>
            </a:r>
            <a:r>
              <a:rPr lang="ru-RU" baseline="30000" dirty="0"/>
              <a:t> </a:t>
            </a:r>
            <a:r>
              <a:rPr lang="ru-RU" dirty="0" smtClean="0"/>
              <a:t>У </a:t>
            </a:r>
            <a:r>
              <a:rPr lang="ru-RU" dirty="0"/>
              <a:t>час «</a:t>
            </a:r>
            <a:r>
              <a:rPr lang="ru-RU" dirty="0" err="1"/>
              <a:t>фізичної</a:t>
            </a:r>
            <a:r>
              <a:rPr lang="ru-RU" dirty="0"/>
              <a:t>» </a:t>
            </a:r>
            <a:r>
              <a:rPr lang="ru-RU" dirty="0" err="1"/>
              <a:t>амністії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християнських</a:t>
            </a:r>
            <a:r>
              <a:rPr lang="ru-RU" dirty="0"/>
              <a:t> </a:t>
            </a:r>
            <a:r>
              <a:rPr lang="ru-RU" dirty="0" err="1"/>
              <a:t>деномінацій</a:t>
            </a:r>
            <a:r>
              <a:rPr lang="ru-RU" dirty="0"/>
              <a:t> в УРСР </a:t>
            </a:r>
            <a:r>
              <a:rPr lang="ru-RU" dirty="0" err="1"/>
              <a:t>найбільшого</a:t>
            </a:r>
            <a:r>
              <a:rPr lang="ru-RU" dirty="0"/>
              <a:t> «</a:t>
            </a:r>
            <a:r>
              <a:rPr lang="ru-RU" dirty="0" err="1"/>
              <a:t>інтелектуального</a:t>
            </a:r>
            <a:r>
              <a:rPr lang="ru-RU" dirty="0"/>
              <a:t>» </a:t>
            </a:r>
            <a:r>
              <a:rPr lang="ru-RU" dirty="0" err="1"/>
              <a:t>переслідування</a:t>
            </a:r>
            <a:r>
              <a:rPr lang="ru-RU" dirty="0"/>
              <a:t> </a:t>
            </a:r>
            <a:r>
              <a:rPr lang="ru-RU" dirty="0" err="1"/>
              <a:t>полтавців</a:t>
            </a:r>
            <a:r>
              <a:rPr lang="ru-RU" dirty="0"/>
              <a:t> довелось </a:t>
            </a:r>
            <a:r>
              <a:rPr lang="ru-RU" dirty="0" err="1"/>
              <a:t>пізнати</a:t>
            </a:r>
            <a:r>
              <a:rPr lang="ru-RU" dirty="0"/>
              <a:t> греко-католикам. </a:t>
            </a:r>
            <a:r>
              <a:rPr lang="ru-RU" dirty="0" smtClean="0"/>
              <a:t>У </a:t>
            </a:r>
            <a:r>
              <a:rPr lang="ru-RU" dirty="0" err="1"/>
              <a:t>лекційні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включали </a:t>
            </a:r>
            <a:r>
              <a:rPr lang="ru-RU" dirty="0" err="1"/>
              <a:t>оповіді</a:t>
            </a:r>
            <a:r>
              <a:rPr lang="ru-RU" dirty="0"/>
              <a:t> про те, як </a:t>
            </a:r>
            <a:r>
              <a:rPr lang="ru-RU" dirty="0" err="1"/>
              <a:t>націоналісти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католицькою</a:t>
            </a:r>
            <a:r>
              <a:rPr lang="ru-RU" dirty="0"/>
              <a:t> </a:t>
            </a:r>
            <a:r>
              <a:rPr lang="ru-RU" dirty="0" err="1"/>
              <a:t>церквою</a:t>
            </a:r>
            <a:r>
              <a:rPr lang="ru-RU" dirty="0"/>
              <a:t> </a:t>
            </a:r>
            <a:r>
              <a:rPr lang="ru-RU" dirty="0" err="1"/>
              <a:t>виступали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радянізації</a:t>
            </a:r>
            <a:r>
              <a:rPr lang="ru-RU" dirty="0"/>
              <a:t> краю. </a:t>
            </a:r>
            <a:r>
              <a:rPr lang="ru-RU" dirty="0" err="1"/>
              <a:t>Православ'я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уникнуло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бути </a:t>
            </a:r>
            <a:r>
              <a:rPr lang="ru-RU" dirty="0" err="1"/>
              <a:t>ошельмованим</a:t>
            </a:r>
            <a:r>
              <a:rPr lang="ru-RU" dirty="0"/>
              <a:t>, </a:t>
            </a:r>
            <a:r>
              <a:rPr lang="ru-RU" dirty="0" err="1"/>
              <a:t>щоправда</a:t>
            </a:r>
            <a:r>
              <a:rPr lang="ru-RU" dirty="0"/>
              <a:t>, з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часткою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288947" cy="2716333"/>
          </a:xfrm>
        </p:spPr>
      </p:pic>
    </p:spTree>
    <p:extLst>
      <p:ext uri="{BB962C8B-B14F-4D97-AF65-F5344CB8AC3E}">
        <p14:creationId xmlns:p14="http://schemas.microsoft.com/office/powerpoint/2010/main" val="415152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Лібералізація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суспільно-політичного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життя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hlinkClick r:id="rId2" tooltip="5 березня"/>
              </a:rPr>
              <a:t>5 </a:t>
            </a:r>
            <a:r>
              <a:rPr lang="ru-RU" b="1" dirty="0" err="1">
                <a:solidFill>
                  <a:srgbClr val="FF0000"/>
                </a:solidFill>
                <a:hlinkClick r:id="rId2" tooltip="5 березня"/>
              </a:rPr>
              <a:t>березня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  <a:hlinkClick r:id="rId3" tooltip="1953"/>
              </a:rPr>
              <a:t>1953</a:t>
            </a:r>
            <a:r>
              <a:rPr lang="ru-RU" dirty="0"/>
              <a:t> року </a:t>
            </a:r>
            <a:r>
              <a:rPr lang="ru-RU" b="1" dirty="0">
                <a:solidFill>
                  <a:srgbClr val="FF0000"/>
                </a:solidFill>
              </a:rPr>
              <a:t>помер </a:t>
            </a:r>
            <a:r>
              <a:rPr lang="ru-RU" b="1" dirty="0">
                <a:solidFill>
                  <a:srgbClr val="FF0000"/>
                </a:solidFill>
                <a:hlinkClick r:id="rId4" tooltip="Йосиф Сталін"/>
              </a:rPr>
              <a:t>Йосиф </a:t>
            </a:r>
            <a:r>
              <a:rPr lang="ru-RU" b="1" dirty="0" err="1">
                <a:solidFill>
                  <a:srgbClr val="FF0000"/>
                </a:solidFill>
                <a:hlinkClick r:id="rId4" tooltip="Йосиф Сталін"/>
              </a:rPr>
              <a:t>Сталін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розпочався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 </a:t>
            </a:r>
            <a:r>
              <a:rPr lang="ru-RU" dirty="0" err="1"/>
              <a:t>Гостро</a:t>
            </a:r>
            <a:r>
              <a:rPr lang="ru-RU" dirty="0"/>
              <a:t> </a:t>
            </a:r>
            <a:r>
              <a:rPr lang="ru-RU" dirty="0" err="1"/>
              <a:t>постало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нового голову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обійняв</a:t>
            </a:r>
            <a:r>
              <a:rPr lang="ru-RU" dirty="0"/>
              <a:t> </a:t>
            </a:r>
            <a:r>
              <a:rPr lang="ru-RU" b="1" dirty="0" err="1">
                <a:solidFill>
                  <a:srgbClr val="FF0000"/>
                </a:solidFill>
                <a:hlinkClick r:id="rId5" tooltip="Георгій Маленков"/>
              </a:rPr>
              <a:t>Георгій</a:t>
            </a:r>
            <a:r>
              <a:rPr lang="ru-RU" b="1" dirty="0">
                <a:solidFill>
                  <a:srgbClr val="FF0000"/>
                </a:solidFill>
                <a:hlinkClick r:id="rId5" tooltip="Георгій Маленков"/>
              </a:rPr>
              <a:t> Маленков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призначено</a:t>
            </a:r>
            <a:r>
              <a:rPr lang="ru-RU" dirty="0"/>
              <a:t> головою </a:t>
            </a:r>
            <a:r>
              <a:rPr lang="ru-RU" dirty="0">
                <a:hlinkClick r:id="rId6" tooltip="Рада Міністрів СРСР"/>
              </a:rPr>
              <a:t>Ради </a:t>
            </a:r>
            <a:r>
              <a:rPr lang="ru-RU" dirty="0" err="1">
                <a:hlinkClick r:id="rId6" tooltip="Рада Міністрів СРСР"/>
              </a:rPr>
              <a:t>Міністрів</a:t>
            </a:r>
            <a:r>
              <a:rPr lang="ru-RU" dirty="0">
                <a:hlinkClick r:id="rId6" tooltip="Рада Міністрів СРСР"/>
              </a:rPr>
              <a:t> СРСР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до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рвався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 </a:t>
            </a:r>
            <a:r>
              <a:rPr lang="ru-RU" b="1" dirty="0" err="1">
                <a:solidFill>
                  <a:srgbClr val="FF0000"/>
                </a:solidFill>
                <a:hlinkClick r:id="rId7" tooltip="Лаврентій Берія"/>
              </a:rPr>
              <a:t>Лаврентій</a:t>
            </a:r>
            <a:r>
              <a:rPr lang="ru-RU" b="1" dirty="0">
                <a:solidFill>
                  <a:srgbClr val="FF0000"/>
                </a:solidFill>
                <a:hlinkClick r:id="rId7" tooltip="Лаврентій Берія"/>
              </a:rPr>
              <a:t> </a:t>
            </a:r>
            <a:r>
              <a:rPr lang="ru-RU" b="1" dirty="0" err="1">
                <a:solidFill>
                  <a:srgbClr val="FF0000"/>
                </a:solidFill>
                <a:hlinkClick r:id="rId7" tooltip="Лаврентій Берія"/>
              </a:rPr>
              <a:t>Берія</a:t>
            </a:r>
            <a:r>
              <a:rPr lang="ru-RU" dirty="0"/>
              <a:t>. </a:t>
            </a:r>
            <a:r>
              <a:rPr lang="ru-RU" dirty="0" err="1"/>
              <a:t>Вирішальним</a:t>
            </a:r>
            <a:r>
              <a:rPr lang="ru-RU" dirty="0"/>
              <a:t> аргументом у </a:t>
            </a:r>
            <a:r>
              <a:rPr lang="ru-RU" dirty="0" err="1"/>
              <a:t>сутичці</a:t>
            </a:r>
            <a:r>
              <a:rPr lang="ru-RU" dirty="0"/>
              <a:t> за </a:t>
            </a:r>
            <a:r>
              <a:rPr lang="ru-RU" dirty="0" err="1"/>
              <a:t>владу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військова</a:t>
            </a:r>
            <a:r>
              <a:rPr lang="ru-RU" dirty="0"/>
              <a:t> сила. </a:t>
            </a:r>
            <a:r>
              <a:rPr lang="ru-RU" dirty="0" err="1"/>
              <a:t>Військові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маршалом </a:t>
            </a:r>
            <a:r>
              <a:rPr lang="ru-RU" dirty="0" err="1">
                <a:hlinkClick r:id="rId8" tooltip="Георгій Жуков"/>
              </a:rPr>
              <a:t>Георгієм</a:t>
            </a:r>
            <a:r>
              <a:rPr lang="ru-RU" dirty="0">
                <a:hlinkClick r:id="rId8" tooltip="Георгій Жуков"/>
              </a:rPr>
              <a:t> </a:t>
            </a:r>
            <a:r>
              <a:rPr lang="ru-RU" dirty="0" err="1">
                <a:hlinkClick r:id="rId8" tooltip="Георгій Жуков"/>
              </a:rPr>
              <a:t>Жуковим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до </a:t>
            </a:r>
            <a:r>
              <a:rPr lang="ru-RU" dirty="0" err="1">
                <a:hlinkClick r:id="rId9" tooltip="Москва"/>
              </a:rPr>
              <a:t>Москви</a:t>
            </a:r>
            <a:r>
              <a:rPr lang="ru-RU" dirty="0"/>
              <a:t>, </a:t>
            </a:r>
            <a:r>
              <a:rPr lang="ru-RU" dirty="0" err="1"/>
              <a:t>заарештували</a:t>
            </a:r>
            <a:r>
              <a:rPr lang="ru-RU" dirty="0"/>
              <a:t> </a:t>
            </a:r>
            <a:r>
              <a:rPr lang="ru-RU" dirty="0" err="1"/>
              <a:t>Берію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звинуватили</a:t>
            </a:r>
            <a:r>
              <a:rPr lang="ru-RU" dirty="0"/>
              <a:t> у </a:t>
            </a:r>
            <a:r>
              <a:rPr lang="ru-RU" dirty="0" err="1"/>
              <a:t>спробі</a:t>
            </a:r>
            <a:r>
              <a:rPr lang="ru-RU" dirty="0"/>
              <a:t> </a:t>
            </a:r>
            <a:r>
              <a:rPr lang="ru-RU" dirty="0" err="1"/>
              <a:t>заколоту</a:t>
            </a:r>
            <a:r>
              <a:rPr lang="ru-RU" dirty="0"/>
              <a:t>, </a:t>
            </a:r>
            <a:r>
              <a:rPr lang="ru-RU" dirty="0" err="1"/>
              <a:t>шпигунстві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і </a:t>
            </a:r>
            <a:r>
              <a:rPr lang="ru-RU" dirty="0" err="1"/>
              <a:t>надуманих</a:t>
            </a:r>
            <a:r>
              <a:rPr lang="ru-RU" dirty="0"/>
              <a:t> </a:t>
            </a:r>
            <a:r>
              <a:rPr lang="ru-RU" dirty="0" err="1"/>
              <a:t>злочинах</a:t>
            </a:r>
            <a:r>
              <a:rPr lang="ru-RU" dirty="0"/>
              <a:t> і </a:t>
            </a:r>
            <a:r>
              <a:rPr lang="ru-RU" dirty="0" err="1"/>
              <a:t>розстріляли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у </a:t>
            </a:r>
            <a:r>
              <a:rPr lang="ru-RU" dirty="0" err="1"/>
              <a:t>керівній</a:t>
            </a:r>
            <a:r>
              <a:rPr lang="ru-RU" dirty="0"/>
              <a:t> </a:t>
            </a:r>
            <a:r>
              <a:rPr lang="ru-RU" dirty="0" err="1"/>
              <a:t>верхівці</a:t>
            </a:r>
            <a:r>
              <a:rPr lang="ru-RU" dirty="0"/>
              <a:t> </a:t>
            </a:r>
            <a:r>
              <a:rPr lang="ru-RU" dirty="0" err="1"/>
              <a:t>висунувся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Микита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Хрущов</a:t>
            </a:r>
            <a:r>
              <a:rPr lang="ru-RU" dirty="0"/>
              <a:t>. У </a:t>
            </a:r>
            <a:r>
              <a:rPr lang="ru-RU" dirty="0" err="1"/>
              <a:t>вересні</a:t>
            </a:r>
            <a:r>
              <a:rPr lang="ru-RU" dirty="0"/>
              <a:t> </a:t>
            </a:r>
            <a:r>
              <a:rPr lang="ru-RU" dirty="0">
                <a:hlinkClick r:id="rId3" tooltip="1953"/>
              </a:rPr>
              <a:t>1953</a:t>
            </a:r>
            <a:r>
              <a:rPr lang="ru-RU" dirty="0"/>
              <a:t> року </a:t>
            </a:r>
            <a:r>
              <a:rPr lang="ru-RU" dirty="0" err="1"/>
              <a:t>він</a:t>
            </a:r>
            <a:r>
              <a:rPr lang="ru-RU" dirty="0"/>
              <a:t> став першим секретарем </a:t>
            </a:r>
            <a:r>
              <a:rPr lang="ru-RU" dirty="0">
                <a:hlinkClick r:id="rId10" tooltip="ЦК КПРС"/>
              </a:rPr>
              <a:t>ЦК КПРС</a:t>
            </a:r>
            <a:r>
              <a:rPr lang="ru-RU" dirty="0"/>
              <a:t>. На початку </a:t>
            </a:r>
            <a:r>
              <a:rPr lang="ru-RU" dirty="0">
                <a:hlinkClick r:id="rId11" tooltip="1955"/>
              </a:rPr>
              <a:t>1955</a:t>
            </a:r>
            <a:r>
              <a:rPr lang="ru-RU" dirty="0"/>
              <a:t> року </a:t>
            </a:r>
            <a:r>
              <a:rPr lang="ru-RU" dirty="0" err="1">
                <a:hlinkClick r:id="rId5" tooltip="Георгій Маленков"/>
              </a:rPr>
              <a:t>Георгія</a:t>
            </a:r>
            <a:r>
              <a:rPr lang="ru-RU" dirty="0">
                <a:hlinkClick r:id="rId5" tooltip="Георгій Маленков"/>
              </a:rPr>
              <a:t> Маленкова</a:t>
            </a:r>
            <a:r>
              <a:rPr lang="ru-RU" dirty="0"/>
              <a:t> 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усунуто</a:t>
            </a:r>
            <a:r>
              <a:rPr lang="ru-RU" dirty="0"/>
              <a:t> з посади </a:t>
            </a:r>
            <a:r>
              <a:rPr lang="ru-RU" dirty="0" err="1"/>
              <a:t>голови</a:t>
            </a:r>
            <a:r>
              <a:rPr lang="ru-RU" dirty="0"/>
              <a:t> уряду й </a:t>
            </a:r>
            <a:r>
              <a:rPr lang="ru-RU" dirty="0" err="1"/>
              <a:t>замінено</a:t>
            </a:r>
            <a:r>
              <a:rPr lang="ru-RU" dirty="0"/>
              <a:t> </a:t>
            </a:r>
            <a:r>
              <a:rPr lang="ru-RU" dirty="0" err="1">
                <a:hlinkClick r:id="rId12" tooltip="Булганін Микола Олександрович"/>
              </a:rPr>
              <a:t>Миколою</a:t>
            </a:r>
            <a:r>
              <a:rPr lang="ru-RU" dirty="0">
                <a:hlinkClick r:id="rId12" tooltip="Булганін Микола Олександрович"/>
              </a:rPr>
              <a:t> </a:t>
            </a:r>
            <a:r>
              <a:rPr lang="ru-RU" dirty="0" err="1">
                <a:hlinkClick r:id="rId12" tooltip="Булганін Микола Олександрович"/>
              </a:rPr>
              <a:t>Булганіним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претендував</a:t>
            </a:r>
            <a:r>
              <a:rPr lang="ru-RU" dirty="0"/>
              <a:t> на </a:t>
            </a:r>
            <a:r>
              <a:rPr lang="ru-RU" dirty="0" err="1"/>
              <a:t>головну</a:t>
            </a:r>
            <a:r>
              <a:rPr lang="ru-RU" dirty="0"/>
              <a:t> роль у </a:t>
            </a:r>
            <a:r>
              <a:rPr lang="ru-RU" dirty="0" err="1"/>
              <a:t>керівництві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3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243408"/>
            <a:ext cx="7772400" cy="1143000"/>
          </a:xfrm>
        </p:spPr>
        <p:txBody>
          <a:bodyPr/>
          <a:lstStyle/>
          <a:p>
            <a:r>
              <a:rPr lang="uk-UA" dirty="0" smtClean="0"/>
              <a:t>Народні протести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948869" cy="2362628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355976" y="764704"/>
            <a:ext cx="4327014" cy="52550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часті</a:t>
            </a:r>
            <a:r>
              <a:rPr lang="ru-RU" dirty="0"/>
              <a:t> </a:t>
            </a:r>
            <a:r>
              <a:rPr lang="ru-RU" dirty="0" err="1"/>
              <a:t>перебої</a:t>
            </a:r>
            <a:r>
              <a:rPr lang="ru-RU" dirty="0"/>
              <a:t> в </a:t>
            </a:r>
            <a:r>
              <a:rPr lang="ru-RU" dirty="0" err="1"/>
              <a:t>постачанні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громадянських</a:t>
            </a:r>
            <a:r>
              <a:rPr lang="ru-RU" dirty="0"/>
              <a:t> прав і </a:t>
            </a:r>
            <a:r>
              <a:rPr lang="ru-RU" dirty="0" err="1"/>
              <a:t>політичних</a:t>
            </a:r>
            <a:r>
              <a:rPr lang="ru-RU" dirty="0"/>
              <a:t> свобод, </a:t>
            </a:r>
            <a:r>
              <a:rPr lang="ru-RU" dirty="0" err="1"/>
              <a:t>свавілля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спричиняли</a:t>
            </a:r>
            <a:r>
              <a:rPr lang="ru-RU" dirty="0"/>
              <a:t> </a:t>
            </a:r>
            <a:r>
              <a:rPr lang="ru-RU" dirty="0" err="1"/>
              <a:t>спалахи</a:t>
            </a:r>
            <a:r>
              <a:rPr lang="ru-RU" dirty="0"/>
              <a:t> народного протесту. </a:t>
            </a:r>
            <a:r>
              <a:rPr lang="ru-RU" dirty="0" err="1"/>
              <a:t>Навесні</a:t>
            </a:r>
            <a:r>
              <a:rPr lang="ru-RU" dirty="0"/>
              <a:t> 1962 р. у СРСР </a:t>
            </a:r>
            <a:r>
              <a:rPr lang="ru-RU" dirty="0" err="1"/>
              <a:t>відбулися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, </a:t>
            </a:r>
            <a:r>
              <a:rPr lang="ru-RU" dirty="0" err="1"/>
              <a:t>антиурядові</a:t>
            </a:r>
            <a:r>
              <a:rPr lang="ru-RU" dirty="0"/>
              <a:t> </a:t>
            </a:r>
            <a:r>
              <a:rPr lang="ru-RU" dirty="0" err="1" smtClean="0"/>
              <a:t>демонстрації</a:t>
            </a:r>
            <a:r>
              <a:rPr lang="ru-RU" dirty="0" smtClean="0"/>
              <a:t>.  </a:t>
            </a:r>
            <a:r>
              <a:rPr lang="ru-RU" dirty="0" err="1" smtClean="0"/>
              <a:t>Найгостріші</a:t>
            </a:r>
            <a:r>
              <a:rPr lang="ru-RU" dirty="0" smtClean="0"/>
              <a:t> </a:t>
            </a:r>
            <a:r>
              <a:rPr lang="ru-RU" dirty="0" err="1"/>
              <a:t>страйки</a:t>
            </a:r>
            <a:r>
              <a:rPr lang="ru-RU" dirty="0"/>
              <a:t> й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у </a:t>
            </a:r>
            <a:r>
              <a:rPr lang="ru-RU" dirty="0" err="1"/>
              <a:t>травні</a:t>
            </a:r>
            <a:r>
              <a:rPr lang="ru-RU" dirty="0"/>
              <a:t> 1962 року у </a:t>
            </a:r>
            <a:r>
              <a:rPr lang="ru-RU" dirty="0" err="1"/>
              <a:t>Новочеркаську</a:t>
            </a:r>
            <a:r>
              <a:rPr lang="ru-RU" dirty="0"/>
              <a:t> </a:t>
            </a:r>
            <a:r>
              <a:rPr lang="ru-RU" dirty="0" smtClean="0"/>
              <a:t>. </a:t>
            </a:r>
            <a:r>
              <a:rPr lang="ru-RU" dirty="0"/>
              <a:t>За наказом М. </a:t>
            </a:r>
            <a:r>
              <a:rPr lang="ru-RU" dirty="0" err="1"/>
              <a:t>Хрущова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демонстрантів</a:t>
            </a:r>
            <a:r>
              <a:rPr lang="ru-RU" dirty="0"/>
              <a:t> кинули </a:t>
            </a:r>
            <a:r>
              <a:rPr lang="ru-RU" dirty="0" err="1"/>
              <a:t>війська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розгону</a:t>
            </a:r>
            <a:r>
              <a:rPr lang="ru-RU" dirty="0"/>
              <a:t> </a:t>
            </a:r>
            <a:r>
              <a:rPr lang="ru-RU" dirty="0" err="1"/>
              <a:t>демонстрації</a:t>
            </a:r>
            <a:r>
              <a:rPr lang="ru-RU" dirty="0"/>
              <a:t> десятки людей </a:t>
            </a:r>
            <a:r>
              <a:rPr lang="ru-RU" dirty="0" err="1"/>
              <a:t>було</a:t>
            </a:r>
            <a:r>
              <a:rPr lang="ru-RU" dirty="0"/>
              <a:t> вбито, </a:t>
            </a:r>
            <a:r>
              <a:rPr lang="ru-RU" dirty="0" err="1"/>
              <a:t>сотні</a:t>
            </a:r>
            <a:r>
              <a:rPr lang="ru-RU" dirty="0"/>
              <a:t> поранено. У «</a:t>
            </a:r>
            <a:r>
              <a:rPr lang="ru-RU" dirty="0" err="1"/>
              <a:t>антирадянській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» </a:t>
            </a:r>
            <a:r>
              <a:rPr lang="ru-RU" dirty="0" err="1"/>
              <a:t>звинуватили</a:t>
            </a:r>
            <a:r>
              <a:rPr lang="ru-RU" dirty="0"/>
              <a:t> і </a:t>
            </a:r>
            <a:r>
              <a:rPr lang="ru-RU" dirty="0" err="1"/>
              <a:t>розстріляли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робітничих</a:t>
            </a:r>
            <a:r>
              <a:rPr lang="ru-RU" dirty="0"/>
              <a:t> </a:t>
            </a:r>
            <a:r>
              <a:rPr lang="ru-RU" dirty="0" err="1"/>
              <a:t>активістів</a:t>
            </a:r>
            <a:r>
              <a:rPr lang="ru-RU" dirty="0"/>
              <a:t>. Як і </a:t>
            </a:r>
            <a:r>
              <a:rPr lang="ru-RU" dirty="0" err="1"/>
              <a:t>завжди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СРСР,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старанно</a:t>
            </a:r>
            <a:r>
              <a:rPr lang="ru-RU" dirty="0"/>
              <a:t> </a:t>
            </a:r>
            <a:r>
              <a:rPr lang="ru-RU" dirty="0" err="1"/>
              <a:t>замовчували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спротиву</a:t>
            </a:r>
            <a:r>
              <a:rPr lang="ru-RU" dirty="0"/>
              <a:t> </a:t>
            </a:r>
            <a:r>
              <a:rPr lang="ru-RU" dirty="0" err="1"/>
              <a:t>комуністичному</a:t>
            </a:r>
            <a:r>
              <a:rPr lang="ru-RU" dirty="0"/>
              <a:t> </a:t>
            </a:r>
            <a:r>
              <a:rPr lang="ru-RU" dirty="0" err="1"/>
              <a:t>режимові</a:t>
            </a:r>
            <a:r>
              <a:rPr lang="ru-RU" dirty="0"/>
              <a:t>, </a:t>
            </a:r>
            <a:r>
              <a:rPr lang="ru-RU" dirty="0" err="1"/>
              <a:t>зберігали</a:t>
            </a:r>
            <a:r>
              <a:rPr lang="ru-RU" dirty="0"/>
              <a:t> </a:t>
            </a:r>
            <a:r>
              <a:rPr lang="ru-RU" dirty="0" err="1"/>
              <a:t>мовчанку</a:t>
            </a:r>
            <a:r>
              <a:rPr lang="ru-RU" dirty="0"/>
              <a:t> про </a:t>
            </a:r>
            <a:r>
              <a:rPr lang="ru-RU" dirty="0" err="1"/>
              <a:t>новочеркаські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.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 err="1">
                <a:solidFill>
                  <a:srgbClr val="FF0000"/>
                </a:solidFill>
                <a:hlinkClick r:id="rId3" tooltip="Новочеркаський розстріл"/>
              </a:rPr>
              <a:t>Новочеркаський</a:t>
            </a:r>
            <a:r>
              <a:rPr lang="ru-RU" b="1" dirty="0">
                <a:solidFill>
                  <a:srgbClr val="FF0000"/>
                </a:solidFill>
                <a:hlinkClick r:id="rId3" tooltip="Новочеркаський розстріл"/>
              </a:rPr>
              <a:t> </a:t>
            </a:r>
            <a:r>
              <a:rPr lang="ru-RU" b="1" dirty="0" err="1">
                <a:solidFill>
                  <a:srgbClr val="FF0000"/>
                </a:solidFill>
                <a:hlinkClick r:id="rId3" tooltip="Новочеркаський розстріл"/>
              </a:rPr>
              <a:t>розстріл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/>
              <a:t>продемонстрував</a:t>
            </a:r>
            <a:r>
              <a:rPr lang="ru-RU" dirty="0"/>
              <a:t> </a:t>
            </a:r>
            <a:r>
              <a:rPr lang="ru-RU" dirty="0" err="1"/>
              <a:t>несприйняття</a:t>
            </a:r>
            <a:r>
              <a:rPr lang="ru-RU" dirty="0"/>
              <a:t> </a:t>
            </a:r>
            <a:r>
              <a:rPr lang="ru-RU" dirty="0" err="1"/>
              <a:t>робітниками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непослідовних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 М. </a:t>
            </a:r>
            <a:r>
              <a:rPr lang="ru-RU" dirty="0" err="1"/>
              <a:t>Хрущова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0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Наслідки відлиги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Ц</a:t>
            </a:r>
            <a:r>
              <a:rPr lang="ru-RU" smtClean="0"/>
              <a:t>ілі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переслідували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Хрущова</a:t>
            </a:r>
            <a:r>
              <a:rPr lang="ru-RU" dirty="0"/>
              <a:t>,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позитивну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 для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“</a:t>
            </a:r>
            <a:r>
              <a:rPr lang="ru-RU" dirty="0" err="1"/>
              <a:t>відлига</a:t>
            </a:r>
            <a:r>
              <a:rPr lang="ru-RU" dirty="0"/>
              <a:t>” </a:t>
            </a:r>
            <a:r>
              <a:rPr lang="ru-RU" dirty="0" err="1"/>
              <a:t>торкнулася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відбувалися</a:t>
            </a:r>
            <a:r>
              <a:rPr lang="ru-RU" dirty="0"/>
              <a:t>, </a:t>
            </a:r>
            <a:r>
              <a:rPr lang="ru-RU" dirty="0" err="1"/>
              <a:t>сприяли</a:t>
            </a:r>
            <a:r>
              <a:rPr lang="ru-RU" dirty="0"/>
              <a:t>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прогресивному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Але </a:t>
            </a:r>
            <a:r>
              <a:rPr lang="ru-RU" dirty="0" err="1"/>
              <a:t>непослідовність</a:t>
            </a:r>
            <a:r>
              <a:rPr lang="ru-RU" dirty="0"/>
              <a:t>, </a:t>
            </a:r>
            <a:r>
              <a:rPr lang="ru-RU" dirty="0" err="1"/>
              <a:t>суперечливість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зрештою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задуми</a:t>
            </a:r>
            <a:r>
              <a:rPr lang="ru-RU" dirty="0"/>
              <a:t> </a:t>
            </a:r>
            <a:r>
              <a:rPr lang="ru-RU" dirty="0" err="1"/>
              <a:t>ініціаторів</a:t>
            </a:r>
            <a:r>
              <a:rPr lang="ru-RU" dirty="0"/>
              <a:t> стали </a:t>
            </a:r>
            <a:r>
              <a:rPr lang="ru-RU" dirty="0" err="1"/>
              <a:t>перетворюватись</a:t>
            </a:r>
            <a:r>
              <a:rPr lang="ru-RU" dirty="0"/>
              <a:t> у свою </a:t>
            </a:r>
            <a:r>
              <a:rPr lang="ru-RU" dirty="0" err="1"/>
              <a:t>протилежність</a:t>
            </a:r>
            <a:r>
              <a:rPr lang="ru-RU" dirty="0"/>
              <a:t>. </a:t>
            </a:r>
            <a:r>
              <a:rPr lang="ru-RU" dirty="0" err="1"/>
              <a:t>Неможна</a:t>
            </a:r>
            <a:r>
              <a:rPr lang="ru-RU" dirty="0"/>
              <a:t> </a:t>
            </a:r>
            <a:r>
              <a:rPr lang="ru-RU" dirty="0" err="1"/>
              <a:t>реформувати</a:t>
            </a:r>
            <a:r>
              <a:rPr lang="ru-RU" dirty="0"/>
              <a:t> </a:t>
            </a:r>
            <a:r>
              <a:rPr lang="ru-RU" dirty="0" err="1"/>
              <a:t>економіку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у </a:t>
            </a:r>
            <a:r>
              <a:rPr lang="ru-RU" dirty="0" err="1"/>
              <a:t>вирішальний</a:t>
            </a:r>
            <a:r>
              <a:rPr lang="ru-RU" dirty="0"/>
              <a:t> момент </a:t>
            </a:r>
            <a:r>
              <a:rPr lang="ru-RU" dirty="0" err="1"/>
              <a:t>озираєшся</a:t>
            </a:r>
            <a:r>
              <a:rPr lang="ru-RU" dirty="0"/>
              <a:t>, і </a:t>
            </a:r>
            <a:r>
              <a:rPr lang="ru-RU" dirty="0" err="1"/>
              <a:t>починаєш</a:t>
            </a:r>
            <a:r>
              <a:rPr lang="ru-RU" dirty="0"/>
              <a:t> </a:t>
            </a:r>
            <a:r>
              <a:rPr lang="ru-RU" dirty="0" err="1"/>
              <a:t>сумніватися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. Навряд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постсталінської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радикально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штучно </a:t>
            </a:r>
            <a:r>
              <a:rPr lang="ru-RU" dirty="0" err="1"/>
              <a:t>покращити</a:t>
            </a:r>
            <a:r>
              <a:rPr lang="ru-RU" dirty="0"/>
              <a:t> становище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в широких колах все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поширились</a:t>
            </a:r>
            <a:r>
              <a:rPr lang="ru-RU" dirty="0"/>
              <a:t> </a:t>
            </a:r>
            <a:r>
              <a:rPr lang="ru-RU" dirty="0" err="1"/>
              <a:t>віяння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та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До того ж </a:t>
            </a:r>
            <a:r>
              <a:rPr lang="ru-RU" dirty="0" err="1"/>
              <a:t>межі</a:t>
            </a:r>
            <a:r>
              <a:rPr lang="ru-RU" dirty="0"/>
              <a:t> “</a:t>
            </a:r>
            <a:r>
              <a:rPr lang="ru-RU" dirty="0" err="1"/>
              <a:t>відлиги</a:t>
            </a:r>
            <a:r>
              <a:rPr lang="ru-RU" dirty="0"/>
              <a:t>”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вузькими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довести </a:t>
            </a:r>
            <a:r>
              <a:rPr lang="ru-RU" dirty="0" err="1"/>
              <a:t>реформи</a:t>
            </a:r>
            <a:r>
              <a:rPr lang="ru-RU" dirty="0"/>
              <a:t> до </a:t>
            </a:r>
            <a:r>
              <a:rPr lang="ru-RU" dirty="0" err="1"/>
              <a:t>логічного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й </a:t>
            </a:r>
            <a:r>
              <a:rPr lang="ru-RU" dirty="0" err="1"/>
              <a:t>докорінним</a:t>
            </a:r>
            <a:r>
              <a:rPr lang="ru-RU" dirty="0"/>
              <a:t> чином </a:t>
            </a:r>
            <a:r>
              <a:rPr lang="ru-RU" dirty="0" err="1"/>
              <a:t>оздоровити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, яке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відставки</a:t>
            </a:r>
            <a:r>
              <a:rPr lang="ru-RU" dirty="0"/>
              <a:t> </a:t>
            </a:r>
            <a:r>
              <a:rPr lang="ru-RU" dirty="0" err="1"/>
              <a:t>Хрущова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опинилося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тоталітарним</a:t>
            </a:r>
            <a:r>
              <a:rPr lang="ru-RU" dirty="0"/>
              <a:t> контролем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02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4244280" cy="61359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лідери</a:t>
            </a:r>
            <a:r>
              <a:rPr lang="ru-RU" dirty="0"/>
              <a:t> </a:t>
            </a:r>
            <a:r>
              <a:rPr lang="ru-RU" dirty="0" err="1"/>
              <a:t>оголосили</a:t>
            </a:r>
            <a:r>
              <a:rPr lang="ru-RU" dirty="0"/>
              <a:t> </a:t>
            </a:r>
            <a:r>
              <a:rPr lang="ru-RU" b="1" dirty="0" err="1">
                <a:hlinkClick r:id="rId2" tooltip="Амністія"/>
              </a:rPr>
              <a:t>амністію</a:t>
            </a:r>
            <a:r>
              <a:rPr lang="ru-RU" dirty="0"/>
              <a:t> </a:t>
            </a:r>
            <a:r>
              <a:rPr lang="ru-RU" dirty="0" err="1"/>
              <a:t>ув'язненим</a:t>
            </a:r>
            <a:r>
              <a:rPr lang="ru-RU" dirty="0"/>
              <a:t> на </a:t>
            </a:r>
            <a:r>
              <a:rPr lang="ru-RU" dirty="0" err="1"/>
              <a:t>термін</a:t>
            </a:r>
            <a:r>
              <a:rPr lang="ru-RU" dirty="0"/>
              <a:t> до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На волю </a:t>
            </a:r>
            <a:r>
              <a:rPr lang="ru-RU" dirty="0" err="1"/>
              <a:t>вийшли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кримінальні</a:t>
            </a:r>
            <a:r>
              <a:rPr lang="ru-RU" dirty="0"/>
              <a:t> </a:t>
            </a:r>
            <a:r>
              <a:rPr lang="ru-RU" dirty="0" err="1"/>
              <a:t>злочинці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в'язні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триваліші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ув'язнення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спровокувало</a:t>
            </a:r>
            <a:r>
              <a:rPr lang="ru-RU" dirty="0"/>
              <a:t> </a:t>
            </a:r>
            <a:r>
              <a:rPr lang="ru-RU" dirty="0" err="1"/>
              <a:t>вибух</a:t>
            </a:r>
            <a:r>
              <a:rPr lang="ru-RU" dirty="0"/>
              <a:t> </a:t>
            </a:r>
            <a:r>
              <a:rPr lang="ru-RU" dirty="0" err="1"/>
              <a:t>злочинності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арешту</a:t>
            </a:r>
            <a:r>
              <a:rPr lang="ru-RU" dirty="0"/>
              <a:t> Л. </a:t>
            </a:r>
            <a:r>
              <a:rPr lang="ru-RU" dirty="0" err="1"/>
              <a:t>Берії</a:t>
            </a:r>
            <a:r>
              <a:rPr lang="ru-RU" dirty="0"/>
              <a:t> </a:t>
            </a:r>
            <a:r>
              <a:rPr lang="ru-RU" dirty="0" err="1"/>
              <a:t>розпочався</a:t>
            </a:r>
            <a:r>
              <a:rPr lang="ru-RU" dirty="0"/>
              <a:t> перегляд справ </a:t>
            </a:r>
            <a:r>
              <a:rPr lang="ru-RU" dirty="0" err="1"/>
              <a:t>політв'язнів</a:t>
            </a:r>
            <a:r>
              <a:rPr lang="ru-RU" dirty="0"/>
              <a:t>. Десятки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виправданих</a:t>
            </a:r>
            <a:r>
              <a:rPr lang="ru-RU" dirty="0"/>
              <a:t> </a:t>
            </a:r>
            <a:r>
              <a:rPr lang="ru-RU" dirty="0" err="1"/>
              <a:t>потягнулися</a:t>
            </a:r>
            <a:r>
              <a:rPr lang="ru-RU" dirty="0"/>
              <a:t> з </a:t>
            </a:r>
            <a:r>
              <a:rPr lang="ru-RU" dirty="0" err="1"/>
              <a:t>сибірських</a:t>
            </a:r>
            <a:r>
              <a:rPr lang="ru-RU" dirty="0"/>
              <a:t> </a:t>
            </a:r>
            <a:r>
              <a:rPr lang="ru-RU" dirty="0" err="1"/>
              <a:t>таборів</a:t>
            </a:r>
            <a:r>
              <a:rPr lang="ru-RU" dirty="0"/>
              <a:t>, </a:t>
            </a:r>
            <a:r>
              <a:rPr lang="ru-RU" dirty="0" err="1"/>
              <a:t>несучи</a:t>
            </a:r>
            <a:r>
              <a:rPr lang="ru-RU" dirty="0"/>
              <a:t> правду про ГУЛАГ.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ухвалено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реабілітацію</a:t>
            </a:r>
            <a:r>
              <a:rPr lang="ru-RU" dirty="0"/>
              <a:t> </a:t>
            </a:r>
            <a:r>
              <a:rPr lang="ru-RU" dirty="0" err="1"/>
              <a:t>репресованих</a:t>
            </a:r>
            <a:r>
              <a:rPr lang="ru-RU" dirty="0"/>
              <a:t> у роки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та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національно-територіальної</a:t>
            </a:r>
            <a:r>
              <a:rPr lang="ru-RU" dirty="0"/>
              <a:t> </a:t>
            </a:r>
            <a:r>
              <a:rPr lang="ru-RU" dirty="0" err="1"/>
              <a:t>автономії</a:t>
            </a:r>
            <a:r>
              <a:rPr lang="ru-RU" dirty="0"/>
              <a:t>. </a:t>
            </a:r>
            <a:r>
              <a:rPr lang="ru-RU" dirty="0" err="1"/>
              <a:t>Повернулися</a:t>
            </a:r>
            <a:r>
              <a:rPr lang="ru-RU" dirty="0"/>
              <a:t> до </a:t>
            </a:r>
            <a:r>
              <a:rPr lang="ru-RU" dirty="0" err="1"/>
              <a:t>рідних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чеченці</a:t>
            </a:r>
            <a:r>
              <a:rPr lang="ru-RU" dirty="0"/>
              <a:t>, </a:t>
            </a:r>
            <a:r>
              <a:rPr lang="ru-RU" dirty="0" err="1"/>
              <a:t>інгуші</a:t>
            </a:r>
            <a:r>
              <a:rPr lang="ru-RU" dirty="0"/>
              <a:t>, </a:t>
            </a:r>
            <a:r>
              <a:rPr lang="ru-RU" dirty="0" err="1"/>
              <a:t>карачаївці</a:t>
            </a:r>
            <a:r>
              <a:rPr lang="ru-RU" dirty="0"/>
              <a:t>, </a:t>
            </a:r>
            <a:r>
              <a:rPr lang="ru-RU" dirty="0" err="1"/>
              <a:t>балкарці</a:t>
            </a:r>
            <a:r>
              <a:rPr lang="ru-RU" dirty="0"/>
              <a:t>, </a:t>
            </a:r>
            <a:r>
              <a:rPr lang="ru-RU" dirty="0" err="1"/>
              <a:t>калмики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у </a:t>
            </a:r>
            <a:r>
              <a:rPr lang="ru-RU" dirty="0" err="1"/>
              <a:t>праві</a:t>
            </a:r>
            <a:r>
              <a:rPr lang="ru-RU" dirty="0"/>
              <a:t> на </a:t>
            </a:r>
            <a:r>
              <a:rPr lang="ru-RU" dirty="0" err="1"/>
              <a:t>реабілітацію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відмовлено</a:t>
            </a:r>
            <a:r>
              <a:rPr lang="ru-RU" dirty="0"/>
              <a:t> </a:t>
            </a:r>
            <a:r>
              <a:rPr lang="ru-RU" dirty="0" err="1"/>
              <a:t>поволзьким</a:t>
            </a:r>
            <a:r>
              <a:rPr lang="ru-RU" dirty="0"/>
              <a:t> </a:t>
            </a:r>
            <a:r>
              <a:rPr lang="ru-RU" dirty="0" err="1"/>
              <a:t>німцям</a:t>
            </a:r>
            <a:r>
              <a:rPr lang="ru-RU" dirty="0"/>
              <a:t>, </a:t>
            </a:r>
            <a:r>
              <a:rPr lang="ru-RU" dirty="0" err="1"/>
              <a:t>кримським</a:t>
            </a:r>
            <a:r>
              <a:rPr lang="ru-RU" dirty="0"/>
              <a:t> татарам та </a:t>
            </a:r>
            <a:r>
              <a:rPr lang="ru-RU" dirty="0" err="1"/>
              <a:t>деяким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народам.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605365" cy="3053357"/>
          </a:xfrm>
        </p:spPr>
      </p:pic>
    </p:spTree>
    <p:extLst>
      <p:ext uri="{BB962C8B-B14F-4D97-AF65-F5344CB8AC3E}">
        <p14:creationId xmlns:p14="http://schemas.microsoft.com/office/powerpoint/2010/main" val="426549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244280" cy="6063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Кульмінаційним</a:t>
            </a:r>
            <a:r>
              <a:rPr lang="ru-RU" dirty="0"/>
              <a:t> моментом «</a:t>
            </a:r>
            <a:r>
              <a:rPr lang="ru-RU" dirty="0" err="1"/>
              <a:t>відлиги</a:t>
            </a:r>
            <a:r>
              <a:rPr lang="ru-RU" dirty="0"/>
              <a:t>» став </a:t>
            </a:r>
            <a:r>
              <a:rPr lang="ru-RU" b="1" dirty="0">
                <a:hlinkClick r:id="rId2" tooltip="XX з'їзд КПРС"/>
              </a:rPr>
              <a:t>XX </a:t>
            </a:r>
            <a:r>
              <a:rPr lang="ru-RU" b="1" dirty="0" err="1">
                <a:hlinkClick r:id="rId2" tooltip="XX з'їзд КПРС"/>
              </a:rPr>
              <a:t>з'їзд</a:t>
            </a:r>
            <a:r>
              <a:rPr lang="ru-RU" b="1" dirty="0">
                <a:hlinkClick r:id="rId2" tooltip="XX з'їзд КПРС"/>
              </a:rPr>
              <a:t> КПРС</a:t>
            </a:r>
            <a:r>
              <a:rPr lang="ru-RU" dirty="0"/>
              <a:t> у лютому </a:t>
            </a:r>
            <a:r>
              <a:rPr lang="ru-RU" b="1" dirty="0">
                <a:hlinkClick r:id="rId3" tooltip="1956"/>
              </a:rPr>
              <a:t>1956</a:t>
            </a:r>
            <a:r>
              <a:rPr lang="ru-RU" dirty="0"/>
              <a:t> року. У </a:t>
            </a:r>
            <a:r>
              <a:rPr lang="ru-RU" dirty="0" err="1"/>
              <a:t>доповіді</a:t>
            </a:r>
            <a:r>
              <a:rPr lang="ru-RU" dirty="0"/>
              <a:t> на </a:t>
            </a:r>
            <a:r>
              <a:rPr lang="ru-RU" dirty="0" err="1"/>
              <a:t>закритому</a:t>
            </a:r>
            <a:r>
              <a:rPr lang="ru-RU" dirty="0"/>
              <a:t> </a:t>
            </a:r>
            <a:r>
              <a:rPr lang="ru-RU" dirty="0" err="1"/>
              <a:t>засіданні</a:t>
            </a:r>
            <a:r>
              <a:rPr lang="ru-RU" dirty="0"/>
              <a:t> М. </a:t>
            </a:r>
            <a:r>
              <a:rPr lang="ru-RU" dirty="0" err="1"/>
              <a:t>Хрущов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розкрив</a:t>
            </a:r>
            <a:r>
              <a:rPr lang="ru-RU" dirty="0"/>
              <a:t> </a:t>
            </a:r>
            <a:r>
              <a:rPr lang="ru-RU" dirty="0" err="1"/>
              <a:t>страхітливі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, </a:t>
            </a:r>
            <a:r>
              <a:rPr lang="ru-RU" dirty="0" err="1"/>
              <a:t>скоєні</a:t>
            </a:r>
            <a:r>
              <a:rPr lang="ru-RU" dirty="0"/>
              <a:t> </a:t>
            </a:r>
            <a:r>
              <a:rPr lang="ru-RU" dirty="0" err="1"/>
              <a:t>Сталіним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оточенням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партійно-державне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, </a:t>
            </a:r>
            <a:r>
              <a:rPr lang="ru-RU" dirty="0" err="1"/>
              <a:t>розвінчуючи</a:t>
            </a:r>
            <a:r>
              <a:rPr lang="ru-RU" dirty="0"/>
              <a:t> «культ особи», </a:t>
            </a:r>
            <a:r>
              <a:rPr lang="ru-RU" dirty="0" err="1"/>
              <a:t>прагнуло</a:t>
            </a:r>
            <a:r>
              <a:rPr lang="ru-RU" dirty="0"/>
              <a:t> </a:t>
            </a:r>
            <a:r>
              <a:rPr lang="ru-RU" dirty="0" err="1"/>
              <a:t>переконати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сталінські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«</a:t>
            </a:r>
            <a:r>
              <a:rPr lang="ru-RU" dirty="0" err="1"/>
              <a:t>деформацією</a:t>
            </a:r>
            <a:r>
              <a:rPr lang="ru-RU" dirty="0"/>
              <a:t>» </a:t>
            </a:r>
            <a:r>
              <a:rPr lang="ru-RU" dirty="0" err="1"/>
              <a:t>соціалізму</a:t>
            </a:r>
            <a:r>
              <a:rPr lang="ru-RU" dirty="0"/>
              <a:t>. М. </a:t>
            </a:r>
            <a:r>
              <a:rPr lang="ru-RU" dirty="0" err="1"/>
              <a:t>Хрущов</a:t>
            </a:r>
            <a:r>
              <a:rPr lang="ru-RU" dirty="0"/>
              <a:t> закликав </a:t>
            </a:r>
            <a:r>
              <a:rPr lang="ru-RU" dirty="0" err="1"/>
              <a:t>відкинути</a:t>
            </a:r>
            <a:r>
              <a:rPr lang="ru-RU" dirty="0"/>
              <a:t> </a:t>
            </a:r>
            <a:r>
              <a:rPr lang="ru-RU" dirty="0" err="1">
                <a:hlinkClick r:id="rId4" tooltip="Сталінізм"/>
              </a:rPr>
              <a:t>сталінізм</a:t>
            </a:r>
            <a:r>
              <a:rPr lang="ru-RU" dirty="0"/>
              <a:t> і </a:t>
            </a:r>
            <a:r>
              <a:rPr lang="ru-RU" dirty="0" err="1"/>
              <a:t>повернутися</a:t>
            </a:r>
            <a:r>
              <a:rPr lang="ru-RU" dirty="0"/>
              <a:t> до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 smtClean="0"/>
              <a:t>Леніна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060561" cy="3041501"/>
          </a:xfrm>
        </p:spPr>
      </p:pic>
    </p:spTree>
    <p:extLst>
      <p:ext uri="{BB962C8B-B14F-4D97-AF65-F5344CB8AC3E}">
        <p14:creationId xmlns:p14="http://schemas.microsoft.com/office/powerpoint/2010/main" val="182813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4244280" cy="59919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вітала</a:t>
            </a:r>
            <a:r>
              <a:rPr lang="ru-RU" dirty="0"/>
              <a:t> критику </a:t>
            </a:r>
            <a:r>
              <a:rPr lang="ru-RU" dirty="0" err="1"/>
              <a:t>сталінізму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обмеженість</a:t>
            </a:r>
            <a:r>
              <a:rPr lang="ru-RU" dirty="0"/>
              <a:t> і </a:t>
            </a:r>
            <a:r>
              <a:rPr lang="ru-RU" dirty="0" err="1"/>
              <a:t>непослідовність</a:t>
            </a:r>
            <a:r>
              <a:rPr lang="ru-RU" dirty="0"/>
              <a:t>. </a:t>
            </a:r>
            <a:r>
              <a:rPr lang="ru-RU" dirty="0" err="1"/>
              <a:t>Натомість</a:t>
            </a:r>
            <a:r>
              <a:rPr lang="ru-RU" dirty="0"/>
              <a:t>, </a:t>
            </a:r>
            <a:r>
              <a:rPr lang="ru-RU" dirty="0" err="1"/>
              <a:t>консервативні</a:t>
            </a:r>
            <a:r>
              <a:rPr lang="ru-RU" dirty="0"/>
              <a:t> кола,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людей, </a:t>
            </a:r>
            <a:r>
              <a:rPr lang="ru-RU" dirty="0" err="1"/>
              <a:t>запаморочених</a:t>
            </a:r>
            <a:r>
              <a:rPr lang="ru-RU" dirty="0"/>
              <a:t> </a:t>
            </a:r>
            <a:r>
              <a:rPr lang="ru-RU" dirty="0" err="1"/>
              <a:t>багаторічною</a:t>
            </a:r>
            <a:r>
              <a:rPr lang="ru-RU" dirty="0"/>
              <a:t> </a:t>
            </a:r>
            <a:r>
              <a:rPr lang="ru-RU" dirty="0" err="1"/>
              <a:t>більшовицькою</a:t>
            </a:r>
            <a:r>
              <a:rPr lang="ru-RU" dirty="0"/>
              <a:t> пропагандою, </a:t>
            </a:r>
            <a:r>
              <a:rPr lang="ru-RU" dirty="0" err="1"/>
              <a:t>розвінчання</a:t>
            </a:r>
            <a:r>
              <a:rPr lang="ru-RU" dirty="0"/>
              <a:t> «великого вождя» </a:t>
            </a:r>
            <a:r>
              <a:rPr lang="ru-RU" dirty="0" err="1"/>
              <a:t>сприйняли</a:t>
            </a:r>
            <a:r>
              <a:rPr lang="ru-RU" dirty="0"/>
              <a:t> </a:t>
            </a:r>
            <a:r>
              <a:rPr lang="ru-RU" dirty="0" err="1"/>
              <a:t>вороже</a:t>
            </a:r>
            <a:r>
              <a:rPr lang="ru-RU" dirty="0"/>
              <a:t>. У </a:t>
            </a:r>
            <a:r>
              <a:rPr lang="ru-RU" dirty="0" err="1"/>
              <a:t>жовтні</a:t>
            </a:r>
            <a:r>
              <a:rPr lang="ru-RU" dirty="0"/>
              <a:t> 1956 р. у </a:t>
            </a:r>
            <a:r>
              <a:rPr lang="ru-RU" dirty="0" err="1"/>
              <a:t>Тбілісі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b="1" dirty="0" err="1"/>
              <a:t>демонстрація</a:t>
            </a:r>
            <a:r>
              <a:rPr lang="ru-RU" b="1" dirty="0"/>
              <a:t> протесту </a:t>
            </a:r>
            <a:r>
              <a:rPr lang="ru-RU" b="1" dirty="0" err="1"/>
              <a:t>проти</a:t>
            </a:r>
            <a:r>
              <a:rPr lang="ru-RU" b="1" dirty="0"/>
              <a:t> нового </a:t>
            </a:r>
            <a:r>
              <a:rPr lang="ru-RU" b="1" dirty="0" err="1"/>
              <a:t>керівництва</a:t>
            </a:r>
            <a:r>
              <a:rPr lang="ru-RU" b="1" dirty="0"/>
              <a:t> СРСР на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Сталіна</a:t>
            </a:r>
            <a:r>
              <a:rPr lang="ru-RU" dirty="0"/>
              <a:t>, яку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розстріляно</a:t>
            </a:r>
            <a:r>
              <a:rPr lang="ru-RU" dirty="0"/>
              <a:t> </a:t>
            </a:r>
            <a:r>
              <a:rPr lang="ru-RU" dirty="0" err="1"/>
              <a:t>військами</a:t>
            </a:r>
            <a:r>
              <a:rPr lang="ru-RU" dirty="0"/>
              <a:t> МВС.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549601" cy="2949350"/>
          </a:xfrm>
        </p:spPr>
      </p:pic>
    </p:spTree>
    <p:extLst>
      <p:ext uri="{BB962C8B-B14F-4D97-AF65-F5344CB8AC3E}">
        <p14:creationId xmlns:p14="http://schemas.microsoft.com/office/powerpoint/2010/main" val="182515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276253" cy="2850835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260648"/>
            <a:ext cx="3814514" cy="5759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Антисталінський</a:t>
            </a:r>
            <a:r>
              <a:rPr lang="ru-RU" dirty="0"/>
              <a:t> курс М. </a:t>
            </a:r>
            <a:r>
              <a:rPr lang="ru-RU" dirty="0" err="1"/>
              <a:t>Хрущова</a:t>
            </a:r>
            <a:r>
              <a:rPr lang="ru-RU" dirty="0"/>
              <a:t> </a:t>
            </a:r>
            <a:r>
              <a:rPr lang="ru-RU" dirty="0" err="1"/>
              <a:t>зустрів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Президії</a:t>
            </a:r>
            <a:r>
              <a:rPr lang="ru-RU" dirty="0"/>
              <a:t> ЦК КПРС. </a:t>
            </a:r>
            <a:r>
              <a:rPr lang="uk-UA" dirty="0"/>
              <a:t>С</a:t>
            </a:r>
            <a:r>
              <a:rPr lang="ru-RU" dirty="0" err="1"/>
              <a:t>таліністи</a:t>
            </a:r>
            <a:r>
              <a:rPr lang="ru-RU" dirty="0"/>
              <a:t> вступили у </a:t>
            </a:r>
            <a:r>
              <a:rPr lang="ru-RU" dirty="0" err="1"/>
              <a:t>змову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позбавити</a:t>
            </a:r>
            <a:r>
              <a:rPr lang="ru-RU" dirty="0"/>
              <a:t> М. </a:t>
            </a:r>
            <a:r>
              <a:rPr lang="ru-RU" dirty="0" err="1"/>
              <a:t>Хрущова</a:t>
            </a:r>
            <a:r>
              <a:rPr lang="ru-RU" dirty="0"/>
              <a:t> посади. У </a:t>
            </a:r>
            <a:r>
              <a:rPr lang="ru-RU" dirty="0" err="1"/>
              <a:t>вирішальний</a:t>
            </a:r>
            <a:r>
              <a:rPr lang="ru-RU" dirty="0"/>
              <a:t> момент М. </a:t>
            </a:r>
            <a:r>
              <a:rPr lang="ru-RU" dirty="0" err="1"/>
              <a:t>Хрущову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скликати</a:t>
            </a:r>
            <a:r>
              <a:rPr lang="ru-RU" dirty="0"/>
              <a:t> </a:t>
            </a:r>
            <a:r>
              <a:rPr lang="ru-RU" dirty="0" err="1"/>
              <a:t>партійний</a:t>
            </a:r>
            <a:r>
              <a:rPr lang="ru-RU" dirty="0"/>
              <a:t> пленум (</a:t>
            </a:r>
            <a:r>
              <a:rPr lang="ru-RU" dirty="0" err="1"/>
              <a:t>червень</a:t>
            </a:r>
            <a:r>
              <a:rPr lang="ru-RU" dirty="0"/>
              <a:t> </a:t>
            </a:r>
            <a:r>
              <a:rPr lang="ru-RU" dirty="0" smtClean="0"/>
              <a:t>1957</a:t>
            </a:r>
            <a:r>
              <a:rPr lang="ru-RU" dirty="0"/>
              <a:t> р.).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більшістю</a:t>
            </a:r>
            <a:r>
              <a:rPr lang="ru-RU" dirty="0"/>
              <a:t> </a:t>
            </a:r>
            <a:r>
              <a:rPr lang="ru-RU" dirty="0" err="1"/>
              <a:t>голосів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схвалено</a:t>
            </a:r>
            <a:r>
              <a:rPr lang="ru-RU" dirty="0"/>
              <a:t> </a:t>
            </a:r>
            <a:r>
              <a:rPr lang="ru-RU" dirty="0" err="1"/>
              <a:t>пропозицію</a:t>
            </a:r>
            <a:r>
              <a:rPr lang="ru-RU" dirty="0"/>
              <a:t> М. </a:t>
            </a:r>
            <a:r>
              <a:rPr lang="ru-RU" dirty="0" err="1"/>
              <a:t>Хрущова</a:t>
            </a:r>
            <a:r>
              <a:rPr lang="ru-RU" dirty="0"/>
              <a:t> про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складу ЦК «</a:t>
            </a:r>
            <a:r>
              <a:rPr lang="ru-RU" dirty="0" err="1">
                <a:hlinkClick r:id="rId3" tooltip="Антипартійна група Маленкова, Кагановича, Молотова, Булганіна, Шепілова"/>
              </a:rPr>
              <a:t>антипартійної</a:t>
            </a:r>
            <a:r>
              <a:rPr lang="ru-RU" dirty="0">
                <a:hlinkClick r:id="rId3" tooltip="Антипартійна група Маленкова, Кагановича, Молотова, Булганіна, Шепілова"/>
              </a:rPr>
              <a:t> </a:t>
            </a:r>
            <a:r>
              <a:rPr lang="ru-RU" dirty="0" err="1">
                <a:hlinkClick r:id="rId3" tooltip="Антипартійна група Маленкова, Кагановича, Молотова, Булганіна, Шепілова"/>
              </a:rPr>
              <a:t>групи</a:t>
            </a:r>
            <a:r>
              <a:rPr lang="ru-RU" dirty="0"/>
              <a:t>» (так </a:t>
            </a:r>
            <a:r>
              <a:rPr lang="ru-RU" dirty="0" err="1"/>
              <a:t>було</a:t>
            </a:r>
            <a:r>
              <a:rPr lang="ru-RU" dirty="0"/>
              <a:t> названо </a:t>
            </a:r>
            <a:r>
              <a:rPr lang="ru-RU" dirty="0" err="1"/>
              <a:t>вищезгаданих</a:t>
            </a:r>
            <a:r>
              <a:rPr lang="ru-RU" dirty="0"/>
              <a:t> </a:t>
            </a:r>
            <a:r>
              <a:rPr lang="ru-RU" dirty="0" err="1"/>
              <a:t>змовників</a:t>
            </a:r>
            <a:r>
              <a:rPr lang="ru-RU" dirty="0"/>
              <a:t>).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, </a:t>
            </a:r>
            <a:r>
              <a:rPr lang="ru-RU" dirty="0" err="1"/>
              <a:t>опозиціонерів</a:t>
            </a:r>
            <a:r>
              <a:rPr lang="ru-RU" dirty="0"/>
              <a:t> не </a:t>
            </a:r>
            <a:r>
              <a:rPr lang="ru-RU" dirty="0" err="1"/>
              <a:t>розстріляли</a:t>
            </a:r>
            <a:r>
              <a:rPr lang="ru-RU" dirty="0"/>
              <a:t>;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дозволено </a:t>
            </a:r>
            <a:r>
              <a:rPr lang="ru-RU" dirty="0" err="1"/>
              <a:t>працювати</a:t>
            </a:r>
            <a:r>
              <a:rPr lang="ru-RU" dirty="0"/>
              <a:t> на </a:t>
            </a:r>
            <a:r>
              <a:rPr lang="ru-RU" dirty="0" err="1"/>
              <a:t>керівних</a:t>
            </a:r>
            <a:r>
              <a:rPr lang="ru-RU" dirty="0"/>
              <a:t> посадах у </a:t>
            </a:r>
            <a:r>
              <a:rPr lang="ru-RU" dirty="0" err="1"/>
              <a:t>нижчих</a:t>
            </a:r>
            <a:r>
              <a:rPr lang="ru-RU" dirty="0"/>
              <a:t> ланках </a:t>
            </a:r>
            <a:r>
              <a:rPr lang="ru-RU" dirty="0" err="1"/>
              <a:t>управління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стало </a:t>
            </a:r>
            <a:r>
              <a:rPr lang="ru-RU" dirty="0" err="1"/>
              <a:t>помітною</a:t>
            </a:r>
            <a:r>
              <a:rPr lang="ru-RU" dirty="0"/>
              <a:t> </a:t>
            </a:r>
            <a:r>
              <a:rPr lang="ru-RU" dirty="0" err="1"/>
              <a:t>прикметою</a:t>
            </a:r>
            <a:r>
              <a:rPr lang="ru-RU" dirty="0"/>
              <a:t> </a:t>
            </a:r>
            <a:r>
              <a:rPr lang="ru-RU" dirty="0" err="1"/>
              <a:t>пом'якшення</a:t>
            </a:r>
            <a:r>
              <a:rPr lang="ru-RU" dirty="0"/>
              <a:t> </a:t>
            </a:r>
            <a:r>
              <a:rPr lang="ru-RU" dirty="0" err="1"/>
              <a:t>комуністичного</a:t>
            </a:r>
            <a:r>
              <a:rPr lang="ru-RU" dirty="0"/>
              <a:t> режиму.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88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4339912" cy="5759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Перемога на </a:t>
            </a:r>
            <a:r>
              <a:rPr lang="ru-RU" dirty="0" err="1"/>
              <a:t>пленумі</a:t>
            </a:r>
            <a:r>
              <a:rPr lang="ru-RU" dirty="0"/>
              <a:t> </a:t>
            </a:r>
            <a:r>
              <a:rPr lang="ru-RU" dirty="0" err="1"/>
              <a:t>зміцнила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М. </a:t>
            </a:r>
            <a:r>
              <a:rPr lang="ru-RU" dirty="0" err="1"/>
              <a:t>Хрущова</a:t>
            </a:r>
            <a:r>
              <a:rPr lang="ru-RU" dirty="0"/>
              <a:t>. У </a:t>
            </a:r>
            <a:r>
              <a:rPr lang="ru-RU" dirty="0" err="1"/>
              <a:t>березні</a:t>
            </a:r>
            <a:r>
              <a:rPr lang="ru-RU" dirty="0"/>
              <a:t> </a:t>
            </a:r>
            <a:r>
              <a:rPr lang="ru-RU" dirty="0">
                <a:hlinkClick r:id="rId2" tooltip="1958"/>
              </a:rPr>
              <a:t>1958</a:t>
            </a:r>
            <a:r>
              <a:rPr lang="ru-RU" dirty="0"/>
              <a:t> 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обійняв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посаду </a:t>
            </a:r>
            <a:r>
              <a:rPr lang="ru-RU" dirty="0" err="1"/>
              <a:t>голови</a:t>
            </a:r>
            <a:r>
              <a:rPr lang="ru-RU" dirty="0"/>
              <a:t> </a:t>
            </a:r>
            <a:r>
              <a:rPr lang="ru-RU" dirty="0">
                <a:hlinkClick r:id="rId3" tooltip="Рада Міністрів СРСР"/>
              </a:rPr>
              <a:t>Ради </a:t>
            </a:r>
            <a:r>
              <a:rPr lang="ru-RU" dirty="0" err="1">
                <a:hlinkClick r:id="rId3" tooltip="Рада Міністрів СРСР"/>
              </a:rPr>
              <a:t>Міністрів</a:t>
            </a:r>
            <a:r>
              <a:rPr lang="ru-RU" dirty="0"/>
              <a:t>. </a:t>
            </a:r>
            <a:r>
              <a:rPr lang="ru-RU" dirty="0" err="1"/>
              <a:t>Зосередження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й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особисту</a:t>
            </a:r>
            <a:r>
              <a:rPr lang="ru-RU" dirty="0"/>
              <a:t>, не </a:t>
            </a:r>
            <a:r>
              <a:rPr lang="ru-RU" dirty="0" err="1"/>
              <a:t>рятували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свавілля</a:t>
            </a:r>
            <a:r>
              <a:rPr lang="ru-RU" dirty="0"/>
              <a:t> нового вождя і </a:t>
            </a:r>
            <a:r>
              <a:rPr lang="ru-RU" dirty="0" err="1"/>
              <a:t>підлеглого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. М. </a:t>
            </a:r>
            <a:r>
              <a:rPr lang="ru-RU" dirty="0" err="1"/>
              <a:t>Хрущов</a:t>
            </a:r>
            <a:r>
              <a:rPr lang="ru-RU" dirty="0"/>
              <a:t>, як і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вожді</a:t>
            </a:r>
            <a:r>
              <a:rPr lang="ru-RU" dirty="0"/>
              <a:t>, </a:t>
            </a:r>
            <a:r>
              <a:rPr lang="ru-RU" dirty="0" err="1"/>
              <a:t>прагнув</a:t>
            </a:r>
            <a:r>
              <a:rPr lang="ru-RU" dirty="0"/>
              <a:t> </a:t>
            </a:r>
            <a:r>
              <a:rPr lang="ru-RU" dirty="0" err="1"/>
              <a:t>ощасливити</a:t>
            </a:r>
            <a:r>
              <a:rPr lang="ru-RU" dirty="0"/>
              <a:t> народ, </a:t>
            </a:r>
            <a:r>
              <a:rPr lang="ru-RU" dirty="0" err="1"/>
              <a:t>крокуючи</a:t>
            </a:r>
            <a:r>
              <a:rPr lang="ru-RU" dirty="0"/>
              <a:t> </a:t>
            </a:r>
            <a:r>
              <a:rPr lang="ru-RU" dirty="0" err="1"/>
              <a:t>чимдуж</a:t>
            </a:r>
            <a:r>
              <a:rPr lang="ru-RU" dirty="0"/>
              <a:t> до </a:t>
            </a:r>
            <a:r>
              <a:rPr lang="ru-RU" dirty="0" err="1"/>
              <a:t>комунізму</a:t>
            </a:r>
            <a:r>
              <a:rPr lang="ru-RU" dirty="0"/>
              <a:t>. На початку 60-х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проголосив курс на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комуністичного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першочерговим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, </a:t>
            </a:r>
            <a:r>
              <a:rPr lang="ru-RU" dirty="0" err="1"/>
              <a:t>розрахованим</a:t>
            </a:r>
            <a:r>
              <a:rPr lang="ru-RU" dirty="0"/>
              <a:t> на </a:t>
            </a:r>
            <a:r>
              <a:rPr lang="ru-RU" dirty="0" err="1"/>
              <a:t>двадцятирічний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 У </a:t>
            </a:r>
            <a:r>
              <a:rPr lang="ru-RU" dirty="0" err="1"/>
              <a:t>дусі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розроблено</a:t>
            </a:r>
            <a:r>
              <a:rPr lang="ru-RU" dirty="0"/>
              <a:t> й </a:t>
            </a:r>
            <a:r>
              <a:rPr lang="ru-RU" dirty="0" err="1"/>
              <a:t>ухвалено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(</a:t>
            </a:r>
            <a:r>
              <a:rPr lang="ru-RU" dirty="0">
                <a:hlinkClick r:id="rId4" tooltip="XXII з'їзд КПРС"/>
              </a:rPr>
              <a:t>XXII </a:t>
            </a:r>
            <a:r>
              <a:rPr lang="ru-RU" dirty="0" err="1">
                <a:hlinkClick r:id="rId4" tooltip="XXII з'їзд КПРС"/>
              </a:rPr>
              <a:t>з'їзд</a:t>
            </a:r>
            <a:r>
              <a:rPr lang="ru-RU" dirty="0">
                <a:hlinkClick r:id="rId4" tooltip="XXII з'їзд КПРС"/>
              </a:rPr>
              <a:t> КПРС</a:t>
            </a:r>
            <a:r>
              <a:rPr lang="ru-RU" dirty="0"/>
              <a:t> </a:t>
            </a:r>
            <a:r>
              <a:rPr lang="ru-RU" dirty="0">
                <a:hlinkClick r:id="rId5" tooltip="1961"/>
              </a:rPr>
              <a:t>1961</a:t>
            </a:r>
            <a:r>
              <a:rPr lang="ru-RU" dirty="0"/>
              <a:t> р.),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проголошувалося</a:t>
            </a:r>
            <a:r>
              <a:rPr lang="ru-RU" dirty="0"/>
              <a:t>: «</a:t>
            </a:r>
            <a:r>
              <a:rPr lang="ru-RU" dirty="0" err="1"/>
              <a:t>Нинішнє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людей </a:t>
            </a:r>
            <a:r>
              <a:rPr lang="ru-RU" dirty="0" err="1"/>
              <a:t>житиме</a:t>
            </a:r>
            <a:r>
              <a:rPr lang="ru-RU" dirty="0"/>
              <a:t> за </a:t>
            </a:r>
            <a:r>
              <a:rPr lang="ru-RU" dirty="0" err="1"/>
              <a:t>комунізму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497010" cy="5385395"/>
          </a:xfrm>
        </p:spPr>
      </p:pic>
    </p:spTree>
    <p:extLst>
      <p:ext uri="{BB962C8B-B14F-4D97-AF65-F5344CB8AC3E}">
        <p14:creationId xmlns:p14="http://schemas.microsoft.com/office/powerpoint/2010/main" val="165630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724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Економічні реформи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425490" cy="3652263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836712"/>
            <a:ext cx="3742506" cy="5183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та </a:t>
            </a:r>
            <a:r>
              <a:rPr lang="ru-RU" dirty="0" err="1"/>
              <a:t>суспільних</a:t>
            </a:r>
            <a:r>
              <a:rPr lang="ru-RU" dirty="0"/>
              <a:t> реформ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у короткий строк </a:t>
            </a:r>
            <a:r>
              <a:rPr lang="ru-RU" dirty="0" err="1"/>
              <a:t>наздогнати</a:t>
            </a:r>
            <a:r>
              <a:rPr lang="ru-RU" dirty="0"/>
              <a:t> та </a:t>
            </a:r>
            <a:r>
              <a:rPr lang="ru-RU" dirty="0" err="1"/>
              <a:t>перегнати</a:t>
            </a:r>
            <a:r>
              <a:rPr lang="ru-RU" dirty="0"/>
              <a:t> </a:t>
            </a:r>
            <a:r>
              <a:rPr lang="ru-RU" dirty="0" err="1"/>
              <a:t>найрозвиненіші</a:t>
            </a:r>
            <a:r>
              <a:rPr lang="ru-RU" dirty="0"/>
              <a:t> </a:t>
            </a:r>
            <a:r>
              <a:rPr lang="ru-RU" dirty="0" err="1"/>
              <a:t>західні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за </a:t>
            </a:r>
            <a:r>
              <a:rPr lang="ru-RU" dirty="0" err="1"/>
              <a:t>виробництвом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особу</a:t>
            </a:r>
            <a:r>
              <a:rPr lang="uk-UA" dirty="0" smtClean="0"/>
              <a:t>. </a:t>
            </a:r>
            <a:r>
              <a:rPr lang="ru-RU" dirty="0" smtClean="0"/>
              <a:t>Для </a:t>
            </a:r>
            <a:r>
              <a:rPr lang="ru-RU" dirty="0"/>
              <a:t>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прискорити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робилися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часткової</a:t>
            </a:r>
            <a:r>
              <a:rPr lang="ru-RU" dirty="0"/>
              <a:t> </a:t>
            </a:r>
            <a:r>
              <a:rPr lang="ru-RU" dirty="0" err="1"/>
              <a:t>реорганізації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 smtClean="0"/>
              <a:t>.. </a:t>
            </a:r>
            <a:r>
              <a:rPr lang="ru-RU" dirty="0"/>
              <a:t>Так,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організовано</a:t>
            </a:r>
            <a:r>
              <a:rPr lang="ru-RU" dirty="0"/>
              <a:t> </a:t>
            </a:r>
            <a:r>
              <a:rPr lang="ru-RU" dirty="0" err="1"/>
              <a:t>територіальні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 — </a:t>
            </a:r>
            <a:r>
              <a:rPr lang="ru-RU" dirty="0">
                <a:solidFill>
                  <a:srgbClr val="FF0000"/>
                </a:solidFill>
              </a:rPr>
              <a:t>ради народного </a:t>
            </a:r>
            <a:r>
              <a:rPr lang="ru-RU" dirty="0" err="1">
                <a:solidFill>
                  <a:srgbClr val="FF0000"/>
                </a:solidFill>
              </a:rPr>
              <a:t>господарства</a:t>
            </a:r>
            <a:r>
              <a:rPr lang="ru-RU" dirty="0">
                <a:solidFill>
                  <a:srgbClr val="FF0000"/>
                </a:solidFill>
              </a:rPr>
              <a:t> (</a:t>
            </a:r>
            <a:r>
              <a:rPr lang="ru-RU" dirty="0" err="1">
                <a:solidFill>
                  <a:srgbClr val="FF0000"/>
                </a:solidFill>
              </a:rPr>
              <a:t>раднаргоспи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об'єднували</a:t>
            </a:r>
            <a:r>
              <a:rPr lang="ru-RU" dirty="0"/>
              <a:t> одну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областей. </a:t>
            </a:r>
          </a:p>
        </p:txBody>
      </p:sp>
    </p:spTree>
    <p:extLst>
      <p:ext uri="{BB962C8B-B14F-4D97-AF65-F5344CB8AC3E}">
        <p14:creationId xmlns:p14="http://schemas.microsoft.com/office/powerpoint/2010/main" val="221689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759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раднаргоспів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дало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 </a:t>
            </a:r>
            <a:r>
              <a:rPr lang="ru-RU" dirty="0" err="1"/>
              <a:t>Скоротилися</a:t>
            </a:r>
            <a:r>
              <a:rPr lang="ru-RU" dirty="0"/>
              <a:t> </a:t>
            </a:r>
            <a:r>
              <a:rPr lang="ru-RU" dirty="0" err="1"/>
              <a:t>бездумні</a:t>
            </a:r>
            <a:r>
              <a:rPr lang="ru-RU" dirty="0"/>
              <a:t> </a:t>
            </a:r>
            <a:r>
              <a:rPr lang="ru-RU" dirty="0" err="1"/>
              <a:t>зустрічні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з одного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стимули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для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, </a:t>
            </a:r>
            <a:r>
              <a:rPr lang="ru-RU" dirty="0" err="1"/>
              <a:t>зросла</a:t>
            </a:r>
            <a:r>
              <a:rPr lang="ru-RU" dirty="0"/>
              <a:t> </a:t>
            </a:r>
            <a:r>
              <a:rPr lang="ru-RU" dirty="0" err="1"/>
              <a:t>ініціатива</a:t>
            </a:r>
            <a:r>
              <a:rPr lang="ru-RU" dirty="0"/>
              <a:t> на </a:t>
            </a:r>
            <a:r>
              <a:rPr lang="ru-RU" dirty="0" err="1"/>
              <a:t>місцях</a:t>
            </a:r>
            <a:r>
              <a:rPr lang="ru-RU" dirty="0"/>
              <a:t>. Реформа </a:t>
            </a:r>
            <a:r>
              <a:rPr lang="ru-RU" dirty="0" err="1"/>
              <a:t>прискорила</a:t>
            </a:r>
            <a:r>
              <a:rPr lang="ru-RU" dirty="0"/>
              <a:t> </a:t>
            </a:r>
            <a:r>
              <a:rPr lang="ru-RU" dirty="0" err="1"/>
              <a:t>технічну</a:t>
            </a:r>
            <a:r>
              <a:rPr lang="ru-RU" dirty="0"/>
              <a:t> </a:t>
            </a:r>
            <a:r>
              <a:rPr lang="ru-RU" dirty="0" err="1"/>
              <a:t>реконструкцію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: за 1956—1960 </a:t>
            </a:r>
            <a:r>
              <a:rPr lang="ru-RU" dirty="0" err="1"/>
              <a:t>рр</a:t>
            </a:r>
            <a:r>
              <a:rPr lang="ru-RU" dirty="0"/>
              <a:t>. стало до ладу </a:t>
            </a:r>
            <a:r>
              <a:rPr lang="ru-RU" dirty="0" err="1"/>
              <a:t>втричі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машин, </a:t>
            </a:r>
            <a:r>
              <a:rPr lang="ru-RU" dirty="0" err="1"/>
              <a:t>агрегатів</a:t>
            </a:r>
            <a:r>
              <a:rPr lang="ru-RU" dirty="0"/>
              <a:t>, установок, </a:t>
            </a:r>
            <a:r>
              <a:rPr lang="ru-RU" dirty="0" err="1"/>
              <a:t>ніж</a:t>
            </a:r>
            <a:r>
              <a:rPr lang="ru-RU" dirty="0"/>
              <a:t> за </a:t>
            </a:r>
            <a:r>
              <a:rPr lang="ru-RU" dirty="0" err="1"/>
              <a:t>попередню</a:t>
            </a:r>
            <a:r>
              <a:rPr lang="ru-RU" dirty="0"/>
              <a:t> </a:t>
            </a:r>
            <a:r>
              <a:rPr lang="ru-RU" dirty="0" err="1"/>
              <a:t>п'ятирічку</a:t>
            </a:r>
            <a:r>
              <a:rPr lang="ru-RU" dirty="0"/>
              <a:t>. 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реорганізація</a:t>
            </a:r>
            <a:r>
              <a:rPr lang="ru-RU" dirty="0"/>
              <a:t> </a:t>
            </a:r>
            <a:r>
              <a:rPr lang="ru-RU" dirty="0" err="1"/>
              <a:t>збила</a:t>
            </a:r>
            <a:r>
              <a:rPr lang="ru-RU" dirty="0"/>
              <a:t> ритм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п'ятирічних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приховати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збої</a:t>
            </a:r>
            <a:r>
              <a:rPr lang="ru-RU" dirty="0"/>
              <a:t>,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змінило</a:t>
            </a:r>
            <a:r>
              <a:rPr lang="ru-RU" dirty="0"/>
              <a:t> </a:t>
            </a:r>
            <a:r>
              <a:rPr lang="ru-RU" dirty="0" err="1"/>
              <a:t>п'ятирічний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і </a:t>
            </a:r>
            <a:r>
              <a:rPr lang="ru-RU" dirty="0" err="1"/>
              <a:t>запровадило</a:t>
            </a:r>
            <a:r>
              <a:rPr lang="ru-RU" dirty="0"/>
              <a:t> на 1959—1965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доопрацьований</a:t>
            </a:r>
            <a:r>
              <a:rPr lang="ru-RU" dirty="0"/>
              <a:t> </a:t>
            </a:r>
            <a:r>
              <a:rPr lang="ru-RU" dirty="0" err="1"/>
              <a:t>семирічний</a:t>
            </a:r>
            <a:r>
              <a:rPr lang="ru-RU" dirty="0"/>
              <a:t> план.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відводилася</a:t>
            </a:r>
            <a:r>
              <a:rPr lang="ru-RU" dirty="0"/>
              <a:t>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піднесенню</a:t>
            </a:r>
            <a:r>
              <a:rPr lang="ru-RU" dirty="0"/>
              <a:t> </a:t>
            </a:r>
            <a:r>
              <a:rPr lang="ru-RU" dirty="0" err="1"/>
              <a:t>оборонної</a:t>
            </a:r>
            <a:r>
              <a:rPr lang="ru-RU" dirty="0"/>
              <a:t> </a:t>
            </a:r>
            <a:r>
              <a:rPr lang="ru-RU" dirty="0" err="1" smtClean="0"/>
              <a:t>промисловост</a:t>
            </a:r>
            <a:r>
              <a:rPr lang="uk-UA" dirty="0" smtClean="0"/>
              <a:t>і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000836" cy="2573871"/>
          </a:xfrm>
        </p:spPr>
      </p:pic>
    </p:spTree>
    <p:extLst>
      <p:ext uri="{BB962C8B-B14F-4D97-AF65-F5344CB8AC3E}">
        <p14:creationId xmlns:p14="http://schemas.microsoft.com/office/powerpoint/2010/main" val="1813493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</TotalTime>
  <Words>511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Відлига Хрущова </vt:lpstr>
      <vt:lpstr>Лібералізація суспільно-політичного життя </vt:lpstr>
      <vt:lpstr> </vt:lpstr>
      <vt:lpstr>   </vt:lpstr>
      <vt:lpstr> </vt:lpstr>
      <vt:lpstr> </vt:lpstr>
      <vt:lpstr> </vt:lpstr>
      <vt:lpstr>Економічні реформи </vt:lpstr>
      <vt:lpstr> </vt:lpstr>
      <vt:lpstr>Реформи військово-промислового комплексу  </vt:lpstr>
      <vt:lpstr> </vt:lpstr>
      <vt:lpstr> </vt:lpstr>
      <vt:lpstr>Аграрні реформи </vt:lpstr>
      <vt:lpstr> </vt:lpstr>
      <vt:lpstr>Освітні реформи </vt:lpstr>
      <vt:lpstr>Культурні реформи </vt:lpstr>
      <vt:lpstr>Повсякдення часів відлиги </vt:lpstr>
      <vt:lpstr> </vt:lpstr>
      <vt:lpstr>Посилення тиску на релігійні об’єднання</vt:lpstr>
      <vt:lpstr>Народні протести </vt:lpstr>
      <vt:lpstr>Наслідки відлиги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Відлига хрущова</dc:title>
  <dc:creator>Белый Слон</dc:creator>
  <cp:lastModifiedBy>Белый Слон</cp:lastModifiedBy>
  <cp:revision>12</cp:revision>
  <dcterms:created xsi:type="dcterms:W3CDTF">2016-03-31T15:18:15Z</dcterms:created>
  <dcterms:modified xsi:type="dcterms:W3CDTF">2016-05-23T22:54:44Z</dcterms:modified>
</cp:coreProperties>
</file>