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3A4C581-DA1A-4462-B5A1-D11DD23CA543}" type="datetimeFigureOut">
              <a:rPr lang="uk-UA" smtClean="0"/>
              <a:t>28.04.2016</a:t>
            </a:fld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0A7004-FD35-4137-B944-C8C69BC3F420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C581-DA1A-4462-B5A1-D11DD23CA543}" type="datetimeFigureOut">
              <a:rPr lang="uk-UA" smtClean="0"/>
              <a:t>28.04.2016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7004-FD35-4137-B944-C8C69BC3F4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C581-DA1A-4462-B5A1-D11DD23CA543}" type="datetimeFigureOut">
              <a:rPr lang="uk-UA" smtClean="0"/>
              <a:t>28.04.2016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0A7004-FD35-4137-B944-C8C69BC3F4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C581-DA1A-4462-B5A1-D11DD23CA543}" type="datetimeFigureOut">
              <a:rPr lang="uk-UA" smtClean="0"/>
              <a:t>28.04.2016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7004-FD35-4137-B944-C8C69BC3F420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A4C581-DA1A-4462-B5A1-D11DD23CA543}" type="datetimeFigureOut">
              <a:rPr lang="uk-UA" smtClean="0"/>
              <a:t>28.04.2016</a:t>
            </a:fld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0A7004-FD35-4137-B944-C8C69BC3F42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C581-DA1A-4462-B5A1-D11DD23CA543}" type="datetimeFigureOut">
              <a:rPr lang="uk-UA" smtClean="0"/>
              <a:t>28.04.2016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7004-FD35-4137-B944-C8C69BC3F42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C581-DA1A-4462-B5A1-D11DD23CA543}" type="datetimeFigureOut">
              <a:rPr lang="uk-UA" smtClean="0"/>
              <a:t>28.04.2016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7004-FD35-4137-B944-C8C69BC3F42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C581-DA1A-4462-B5A1-D11DD23CA543}" type="datetimeFigureOut">
              <a:rPr lang="uk-UA" smtClean="0"/>
              <a:t>28.04.2016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7004-FD35-4137-B944-C8C69BC3F420}" type="slidenum">
              <a:rPr lang="uk-UA" smtClean="0"/>
              <a:t>‹#›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C581-DA1A-4462-B5A1-D11DD23CA543}" type="datetimeFigureOut">
              <a:rPr lang="uk-UA" smtClean="0"/>
              <a:t>28.04.2016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7004-FD35-4137-B944-C8C69BC3F4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C581-DA1A-4462-B5A1-D11DD23CA543}" type="datetimeFigureOut">
              <a:rPr lang="uk-UA" smtClean="0"/>
              <a:t>28.04.2016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0A7004-FD35-4137-B944-C8C69BC3F42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C581-DA1A-4462-B5A1-D11DD23CA543}" type="datetimeFigureOut">
              <a:rPr lang="uk-UA" smtClean="0"/>
              <a:t>28.04.2016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7004-FD35-4137-B944-C8C69BC3F42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3A4C581-DA1A-4462-B5A1-D11DD23CA543}" type="datetimeFigureOut">
              <a:rPr lang="uk-UA" smtClean="0"/>
              <a:t>28.04.2016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20A7004-FD35-4137-B944-C8C69BC3F42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cs typeface="BrowalliaUPC" pitchFamily="34" charset="-34"/>
              </a:rPr>
              <a:t>Мовне законодавство та мовна політика в Україні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714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uk-UA" sz="4400" dirty="0"/>
          </a:p>
          <a:p>
            <a:r>
              <a:rPr lang="uk-UA" sz="4400" dirty="0" smtClean="0"/>
              <a:t>мова </a:t>
            </a:r>
            <a:r>
              <a:rPr lang="uk-UA" sz="4400" dirty="0"/>
              <a:t>-</a:t>
            </a:r>
            <a:r>
              <a:rPr lang="uk-UA" sz="4400" dirty="0" smtClean="0"/>
              <a:t> </a:t>
            </a:r>
            <a:r>
              <a:rPr lang="uk-UA" sz="4400" dirty="0"/>
              <a:t>явище біологічне;</a:t>
            </a:r>
          </a:p>
          <a:p>
            <a:r>
              <a:rPr lang="uk-UA" sz="4400" dirty="0" err="1"/>
              <a:t>мова </a:t>
            </a:r>
            <a:r>
              <a:rPr lang="uk-UA" sz="4400" dirty="0" err="1" smtClean="0"/>
              <a:t>-</a:t>
            </a:r>
            <a:r>
              <a:rPr lang="uk-UA" sz="4400" dirty="0" err="1"/>
              <a:t> </a:t>
            </a:r>
            <a:r>
              <a:rPr lang="uk-UA" sz="4400" dirty="0"/>
              <a:t>явище психічне</a:t>
            </a:r>
            <a:r>
              <a:rPr lang="uk-UA" sz="4400" dirty="0" smtClean="0"/>
              <a:t>;</a:t>
            </a:r>
            <a:endParaRPr lang="uk-UA" sz="4400" dirty="0"/>
          </a:p>
          <a:p>
            <a:r>
              <a:rPr lang="uk-UA" sz="4400" dirty="0" err="1"/>
              <a:t>мова - </a:t>
            </a:r>
            <a:r>
              <a:rPr lang="uk-UA" sz="4400" dirty="0"/>
              <a:t>явище соціальне</a:t>
            </a:r>
            <a:r>
              <a:rPr lang="uk-UA" sz="4400" dirty="0" smtClean="0"/>
              <a:t>.</a:t>
            </a:r>
          </a:p>
          <a:p>
            <a:pPr marL="45720" indent="0">
              <a:buNone/>
            </a:pPr>
            <a:endParaRPr lang="uk-UA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таке мова?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7988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600" b="1" dirty="0">
                <a:latin typeface="Book Antiqua" pitchFamily="18" charset="0"/>
              </a:rPr>
              <a:t>Мовною ситуацією </a:t>
            </a:r>
            <a:r>
              <a:rPr lang="uk-UA" sz="2600" dirty="0">
                <a:latin typeface="Book Antiqua" pitchFamily="18" charset="0"/>
              </a:rPr>
              <a:t>називають сукупність усіх мов, територіальних і соціальних діалектів, функціональних стилів тощо, які використовуються в країні для забезпечення комунікації на всіх суспільних рівнях.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Мовна ситуація в </a:t>
            </a:r>
            <a:r>
              <a:rPr lang="uk-UA" dirty="0" err="1" smtClean="0"/>
              <a:t>україні</a:t>
            </a:r>
            <a:endParaRPr lang="uk-UA" dirty="0"/>
          </a:p>
        </p:txBody>
      </p:sp>
      <p:pic>
        <p:nvPicPr>
          <p:cNvPr id="2050" name="Picture 2" descr="C:\Users\Машка\Desktop\мова\22385E29-2019-4700-AF43-B067BB50F9C1_w640_r1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09109"/>
            <a:ext cx="5501743" cy="285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6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b="1" i="1" dirty="0"/>
              <a:t>Мовна політика </a:t>
            </a:r>
            <a:r>
              <a:rPr lang="uk-UA" sz="3600" i="1" dirty="0"/>
              <a:t>— це система заходів (політичних, юридичних, адміністративних), спрямованих на регулювання мовних відносин в державі, зміну чи збереження мовної ситуації в державі.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Book Antiqua" pitchFamily="18" charset="0"/>
              </a:rPr>
              <a:t>Мовна політика в Україні</a:t>
            </a:r>
            <a:endParaRPr lang="uk-UA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5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Правовою основою для здійснення державної мовної політики в Україні є </a:t>
            </a:r>
            <a:r>
              <a:rPr lang="uk-UA" sz="2800" b="1" u="sng" dirty="0"/>
              <a:t>Конституція </a:t>
            </a:r>
            <a:r>
              <a:rPr lang="uk-UA" sz="2800" b="1" u="sng" dirty="0" smtClean="0"/>
              <a:t>України </a:t>
            </a:r>
            <a:r>
              <a:rPr lang="uk-UA" sz="2800" dirty="0"/>
              <a:t>(ст. 10)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Машка\Desktop\мова\_26637d25ae9a7a8640d28efa267573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4879950" cy="299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59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sz="2400" dirty="0" smtClean="0">
                <a:solidFill>
                  <a:srgbClr val="C00000"/>
                </a:solidFill>
                <a:cs typeface="Aharoni" pitchFamily="2" charset="-79"/>
              </a:rPr>
              <a:t>"</a:t>
            </a:r>
            <a:r>
              <a:rPr lang="uk-UA" sz="2400" dirty="0">
                <a:solidFill>
                  <a:srgbClr val="C00000"/>
                </a:solidFill>
                <a:cs typeface="Aharoni" pitchFamily="2" charset="-79"/>
              </a:rPr>
              <a:t>Державною мовою в Україні є українська мова.</a:t>
            </a:r>
            <a:br>
              <a:rPr lang="uk-UA" sz="2400" dirty="0">
                <a:solidFill>
                  <a:srgbClr val="C00000"/>
                </a:solidFill>
                <a:cs typeface="Aharoni" pitchFamily="2" charset="-79"/>
              </a:rPr>
            </a:br>
            <a:r>
              <a:rPr lang="uk-UA" sz="2400" dirty="0">
                <a:solidFill>
                  <a:srgbClr val="C00000"/>
                </a:solidFill>
                <a:cs typeface="Aharoni" pitchFamily="2" charset="-79"/>
              </a:rPr>
              <a:t>Держава забезпечує всебічний розвиток і функціонування української мови в усіх сферах суспільного життя на всій території України.</a:t>
            </a:r>
            <a:br>
              <a:rPr lang="uk-UA" sz="2400" dirty="0">
                <a:solidFill>
                  <a:srgbClr val="C00000"/>
                </a:solidFill>
                <a:cs typeface="Aharoni" pitchFamily="2" charset="-79"/>
              </a:rPr>
            </a:br>
            <a:r>
              <a:rPr lang="uk-UA" sz="2400" dirty="0">
                <a:solidFill>
                  <a:srgbClr val="C00000"/>
                </a:solidFill>
                <a:cs typeface="Aharoni" pitchFamily="2" charset="-79"/>
              </a:rPr>
              <a:t>В Україні гарантується вільний розвиток, використання і захист російської, інших мов національних меншин України.</a:t>
            </a:r>
            <a:br>
              <a:rPr lang="uk-UA" sz="2400" dirty="0">
                <a:solidFill>
                  <a:srgbClr val="C00000"/>
                </a:solidFill>
                <a:cs typeface="Aharoni" pitchFamily="2" charset="-79"/>
              </a:rPr>
            </a:br>
            <a:r>
              <a:rPr lang="uk-UA" sz="2400" dirty="0">
                <a:solidFill>
                  <a:srgbClr val="C00000"/>
                </a:solidFill>
                <a:cs typeface="Aharoni" pitchFamily="2" charset="-79"/>
              </a:rPr>
              <a:t>Держава сприяє вивченню мов міжнародного спілкування.</a:t>
            </a:r>
            <a:br>
              <a:rPr lang="uk-UA" sz="2400" dirty="0">
                <a:solidFill>
                  <a:srgbClr val="C00000"/>
                </a:solidFill>
                <a:cs typeface="Aharoni" pitchFamily="2" charset="-79"/>
              </a:rPr>
            </a:br>
            <a:r>
              <a:rPr lang="uk-UA" sz="2400" dirty="0">
                <a:solidFill>
                  <a:srgbClr val="C00000"/>
                </a:solidFill>
                <a:cs typeface="Aharoni" pitchFamily="2" charset="-79"/>
              </a:rPr>
              <a:t>Застосування мов в Україні гарантується Конституцією України та визначається законом".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Чинна Конституція України (ст. 10) проголошує: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517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400" b="1" i="1" dirty="0">
                <a:latin typeface="Book Antiqua" pitchFamily="18" charset="0"/>
              </a:rPr>
              <a:t>Таким чином, мовну ситуацію  в </a:t>
            </a:r>
            <a:r>
              <a:rPr lang="uk-UA" sz="2400" b="1" i="1" dirty="0" err="1">
                <a:latin typeface="Book Antiqua" pitchFamily="18" charset="0"/>
              </a:rPr>
              <a:t>Україні  </a:t>
            </a:r>
            <a:r>
              <a:rPr lang="uk-UA" sz="2400" b="1" i="1" dirty="0">
                <a:latin typeface="Book Antiqua" pitchFamily="18" charset="0"/>
              </a:rPr>
              <a:t>сьогодні визначають два основні чинники:</a:t>
            </a:r>
          </a:p>
          <a:p>
            <a:r>
              <a:rPr lang="uk-UA" sz="2400" dirty="0">
                <a:solidFill>
                  <a:srgbClr val="6B3C9A"/>
                </a:solidFill>
                <a:latin typeface="Book Antiqua" pitchFamily="18" charset="0"/>
              </a:rPr>
              <a:t>а) наявність мовного законодавства, яке закріплює державний статус </a:t>
            </a:r>
            <a:r>
              <a:rPr lang="uk-UA" sz="2400" dirty="0" err="1" smtClean="0">
                <a:solidFill>
                  <a:srgbClr val="6B3C9A"/>
                </a:solidFill>
                <a:latin typeface="Book Antiqua" pitchFamily="18" charset="0"/>
              </a:rPr>
              <a:t>однієї</a:t>
            </a:r>
            <a:r>
              <a:rPr lang="uk-UA" sz="2400" dirty="0" err="1">
                <a:solidFill>
                  <a:srgbClr val="6B3C9A"/>
                </a:solidFill>
                <a:latin typeface="Book Antiqua" pitchFamily="18" charset="0"/>
              </a:rPr>
              <a:t> </a:t>
            </a:r>
            <a:r>
              <a:rPr lang="uk-UA" sz="2400" dirty="0" err="1" smtClean="0">
                <a:solidFill>
                  <a:srgbClr val="6B3C9A"/>
                </a:solidFill>
                <a:latin typeface="Book Antiqua" pitchFamily="18" charset="0"/>
              </a:rPr>
              <a:t>українськ</a:t>
            </a:r>
            <a:r>
              <a:rPr lang="uk-UA" sz="2400" dirty="0" smtClean="0">
                <a:solidFill>
                  <a:srgbClr val="6B3C9A"/>
                </a:solidFill>
                <a:latin typeface="Book Antiqua" pitchFamily="18" charset="0"/>
              </a:rPr>
              <a:t>ої</a:t>
            </a:r>
            <a:r>
              <a:rPr lang="uk-UA" sz="2400" dirty="0">
                <a:solidFill>
                  <a:srgbClr val="6B3C9A"/>
                </a:solidFill>
                <a:latin typeface="Book Antiqua" pitchFamily="18" charset="0"/>
              </a:rPr>
              <a:t> мови;</a:t>
            </a:r>
          </a:p>
          <a:p>
            <a:r>
              <a:rPr lang="uk-UA" sz="2400" dirty="0">
                <a:solidFill>
                  <a:srgbClr val="6B3C9A"/>
                </a:solidFill>
                <a:latin typeface="Book Antiqua" pitchFamily="18" charset="0"/>
              </a:rPr>
              <a:t>б) співіснування двох мов у багатьох сферах суспільного життя, що є наслідком декларативного характеру мовного законодавства, а також спадщиною багаторічної політики </a:t>
            </a:r>
            <a:r>
              <a:rPr lang="uk-UA" sz="2400" dirty="0" err="1" smtClean="0">
                <a:solidFill>
                  <a:srgbClr val="6B3C9A"/>
                </a:solidFill>
                <a:latin typeface="Book Antiqua" pitchFamily="18" charset="0"/>
              </a:rPr>
              <a:t>лінгвоциду</a:t>
            </a:r>
            <a:r>
              <a:rPr lang="uk-UA" sz="2400" dirty="0" smtClean="0">
                <a:solidFill>
                  <a:srgbClr val="6B3C9A"/>
                </a:solidFill>
                <a:latin typeface="Book Antiqua" pitchFamily="18" charset="0"/>
              </a:rPr>
              <a:t> (</a:t>
            </a:r>
            <a:r>
              <a:rPr lang="uk-UA" sz="2400" dirty="0" err="1" smtClean="0">
                <a:solidFill>
                  <a:srgbClr val="6B3C9A"/>
                </a:solidFill>
                <a:latin typeface="Book Antiqua" pitchFamily="18" charset="0"/>
              </a:rPr>
              <a:t>мововбивства</a:t>
            </a:r>
            <a:r>
              <a:rPr lang="uk-UA" sz="2400" dirty="0" smtClean="0">
                <a:solidFill>
                  <a:srgbClr val="6B3C9A"/>
                </a:solidFill>
                <a:latin typeface="Book Antiqua" pitchFamily="18" charset="0"/>
              </a:rPr>
              <a:t>) </a:t>
            </a:r>
            <a:r>
              <a:rPr lang="uk-UA" sz="2400" dirty="0">
                <a:solidFill>
                  <a:srgbClr val="6B3C9A"/>
                </a:solidFill>
                <a:latin typeface="Book Antiqua" pitchFamily="18" charset="0"/>
              </a:rPr>
              <a:t>щодо української мови</a:t>
            </a:r>
            <a:r>
              <a:rPr lang="uk-UA" sz="2400" dirty="0" smtClean="0">
                <a:solidFill>
                  <a:srgbClr val="6B3C9A"/>
                </a:solidFill>
                <a:latin typeface="Book Antiqua" pitchFamily="18" charset="0"/>
              </a:rPr>
              <a:t>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063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Машка\Desktop\мова\1346744368_mova-nasha-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32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9" name="Picture 3" descr="C:\Users\Машка\Desktop\dsc_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812031"/>
            <a:ext cx="41104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i="1" dirty="0" smtClean="0">
                <a:solidFill>
                  <a:srgbClr val="002060"/>
                </a:solidFill>
              </a:rPr>
              <a:t>Дякую за увагу!</a:t>
            </a:r>
            <a:endParaRPr lang="uk-UA" sz="4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7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59</TotalTime>
  <Words>127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Сетка</vt:lpstr>
      <vt:lpstr>Мовне законодавство та мовна політика в Україні </vt:lpstr>
      <vt:lpstr>Що таке мова? </vt:lpstr>
      <vt:lpstr>Мовна ситуація в україні</vt:lpstr>
      <vt:lpstr>Мовна політика в Україні</vt:lpstr>
      <vt:lpstr>Презентация PowerPoint</vt:lpstr>
      <vt:lpstr>Чинна Конституція України (ст. 10) проголошує: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Машка</dc:creator>
  <cp:lastModifiedBy>Машка</cp:lastModifiedBy>
  <cp:revision>6</cp:revision>
  <dcterms:created xsi:type="dcterms:W3CDTF">2016-04-28T12:41:00Z</dcterms:created>
  <dcterms:modified xsi:type="dcterms:W3CDTF">2016-04-28T13:40:22Z</dcterms:modified>
</cp:coreProperties>
</file>