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0" r:id="rId5"/>
    <p:sldId id="266" r:id="rId6"/>
    <p:sldId id="262" r:id="rId7"/>
    <p:sldId id="267" r:id="rId8"/>
    <p:sldId id="26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0AE"/>
    <a:srgbClr val="90A4AE"/>
    <a:srgbClr val="B0BEC5"/>
    <a:srgbClr val="78909C"/>
    <a:srgbClr val="ECEFF1"/>
    <a:srgbClr val="EEEEEE"/>
    <a:srgbClr val="8A8A8A"/>
    <a:srgbClr val="607D8B"/>
    <a:srgbClr val="00E67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5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3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9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7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6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8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4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0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D3534-3E82-4E91-8400-A270C57DC81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DB66-8FC0-43CA-B308-4F00F4BB0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1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906973"/>
            <a:ext cx="6858000" cy="8658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Світовий банк</a:t>
            </a:r>
            <a:endParaRPr lang="en-US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1026" name="Picture 2" descr="https://upload.wikimedia.org/wikipedia/uk/thumb/b/bd/World_Bank_Logo.svg/240px-World_Bank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1"/>
            <a:ext cx="3429000" cy="228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-1"/>
            <a:ext cx="3429000" cy="228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2285999"/>
            <a:ext cx="9144000" cy="126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2407486"/>
            <a:ext cx="9144000" cy="1260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8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2615089">
            <a:off x="3884778" y="-3892091"/>
            <a:ext cx="11298548" cy="822517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627196">
            <a:off x="1922628" y="2763588"/>
            <a:ext cx="9144000" cy="12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rot="2627196">
            <a:off x="1617829" y="2642101"/>
            <a:ext cx="9144000" cy="126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 rot="2627196">
            <a:off x="1617829" y="2763588"/>
            <a:ext cx="9144000" cy="1260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Группа 11"/>
          <p:cNvGrpSpPr/>
          <p:nvPr/>
        </p:nvGrpSpPr>
        <p:grpSpPr>
          <a:xfrm>
            <a:off x="6562251" y="419100"/>
            <a:ext cx="2286000" cy="2286001"/>
            <a:chOff x="7781450" y="1216532"/>
            <a:chExt cx="2286000" cy="228600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781450" y="1216532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2" descr="https://upload.wikimedia.org/wikipedia/uk/thumb/b/bd/World_Bank_Logo.svg/240px-World_Bank_Logo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1450" y="1216532"/>
              <a:ext cx="2286000" cy="2286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284904" y="1862035"/>
            <a:ext cx="5121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Світовий банк заснований 1944 року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903" y="2625298"/>
            <a:ext cx="5720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Є </a:t>
            </a:r>
            <a:r>
              <a:rPr lang="ru-RU" sz="2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однією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з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найбільших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у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світі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організацій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що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надають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допомогу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з метою </a:t>
            </a:r>
            <a:r>
              <a:rPr lang="ru-RU" sz="2000" dirty="0" err="1" smtClean="0">
                <a:latin typeface="Roboto" panose="02000000000000000000" pitchFamily="2" charset="0"/>
                <a:ea typeface="Roboto" panose="02000000000000000000" pitchFamily="2" charset="0"/>
              </a:rPr>
              <a:t>розвитку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903" y="5041681"/>
            <a:ext cx="84087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Банк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розробляє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стратегії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допомоги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для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кожної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зі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своїх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країн-клієнтів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у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співробітництві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з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державними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органами,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неурядовими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організаціями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й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приватним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сектором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4904" y="3662528"/>
            <a:ext cx="6852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Налічує в собі дві інституції: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Міжнародний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банк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реконструкції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та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розвитку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 (МБРР) та 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Міжнародна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асоціація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2000" dirty="0" err="1">
                <a:latin typeface="Roboto" panose="02000000000000000000" pitchFamily="2" charset="0"/>
                <a:ea typeface="Roboto" panose="02000000000000000000" pitchFamily="2" charset="0"/>
              </a:rPr>
              <a:t>розвитку</a:t>
            </a:r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 (МАР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903880" y="4436936"/>
            <a:ext cx="864071" cy="846000"/>
            <a:chOff x="7613825" y="1142775"/>
            <a:chExt cx="864071" cy="846000"/>
          </a:xfrm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8" name="Овал 17"/>
            <p:cNvSpPr/>
            <p:nvPr/>
          </p:nvSpPr>
          <p:spPr>
            <a:xfrm flipH="1">
              <a:off x="7613825" y="1142775"/>
              <a:ext cx="846000" cy="846000"/>
            </a:xfrm>
            <a:prstGeom prst="ellipse">
              <a:avLst/>
            </a:prstGeom>
            <a:solidFill>
              <a:srgbClr val="69F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1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50346" y="1152000"/>
              <a:ext cx="827550" cy="8275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0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0" y="126000"/>
            <a:ext cx="9144000" cy="126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247487"/>
            <a:ext cx="9144000" cy="1260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1332878" y="889387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332873" y="890076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>
            <a:off x="2047164" y="1452651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Історія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4" name="Прямоугольник 33">
            <a:hlinkClick r:id="rId3" action="ppaction://hlinksldjump"/>
          </p:cNvPr>
          <p:cNvSpPr/>
          <p:nvPr/>
        </p:nvSpPr>
        <p:spPr>
          <a:xfrm>
            <a:off x="1332872" y="2788628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Прямоугольник 34">
            <a:hlinkClick r:id="rId3" action="ppaction://hlinksldjump"/>
          </p:cNvPr>
          <p:cNvSpPr/>
          <p:nvPr/>
        </p:nvSpPr>
        <p:spPr>
          <a:xfrm>
            <a:off x="1332867" y="2789317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hlinkClick r:id="rId3" action="ppaction://hlinksldjump"/>
          </p:cNvPr>
          <p:cNvSpPr txBox="1"/>
          <p:nvPr/>
        </p:nvSpPr>
        <p:spPr>
          <a:xfrm>
            <a:off x="2047158" y="3351892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Цілі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1332866" y="4642670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Прямоугольник 37">
            <a:hlinkClick r:id="rId4" action="ppaction://hlinksldjump"/>
          </p:cNvPr>
          <p:cNvSpPr/>
          <p:nvPr/>
        </p:nvSpPr>
        <p:spPr>
          <a:xfrm>
            <a:off x="1332861" y="4643359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hlinkClick r:id="rId4" action="ppaction://hlinksldjump"/>
          </p:cNvPr>
          <p:cNvSpPr txBox="1"/>
          <p:nvPr/>
        </p:nvSpPr>
        <p:spPr>
          <a:xfrm>
            <a:off x="2047152" y="5205934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Членство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01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2" grpId="0"/>
      <p:bldP spid="34" grpId="0" animBg="1"/>
      <p:bldP spid="35" grpId="0" animBg="1"/>
      <p:bldP spid="36" grpId="0"/>
      <p:bldP spid="37" grpId="0" animBg="1"/>
      <p:bldP spid="38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6000"/>
            <a:ext cx="9144000" cy="1206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0" y="1332000"/>
            <a:ext cx="9144000" cy="1260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0000" y="344280"/>
            <a:ext cx="770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Історія</a:t>
            </a:r>
            <a:endParaRPr lang="en-US" sz="4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59929" y="966700"/>
            <a:ext cx="864071" cy="846000"/>
            <a:chOff x="7613825" y="1142775"/>
            <a:chExt cx="864071" cy="846000"/>
          </a:xfrm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Овал 7"/>
            <p:cNvSpPr/>
            <p:nvPr/>
          </p:nvSpPr>
          <p:spPr>
            <a:xfrm flipH="1">
              <a:off x="7613825" y="1142775"/>
              <a:ext cx="846000" cy="846000"/>
            </a:xfrm>
            <a:prstGeom prst="ellipse">
              <a:avLst/>
            </a:prstGeom>
            <a:solidFill>
              <a:srgbClr val="69F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11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50346" y="1152000"/>
              <a:ext cx="827550" cy="827551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393700" y="2003200"/>
            <a:ext cx="8356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На перших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етапах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своєї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 smtClean="0">
                <a:latin typeface="Roboto" panose="02000000000000000000" pitchFamily="2" charset="0"/>
                <a:ea typeface="Roboto" panose="02000000000000000000" pitchFamily="2" charset="0"/>
              </a:rPr>
              <a:t>діяльності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світовий 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банк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не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здійснював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активного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кредитування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внаслідок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підвищених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вимог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до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позичальників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В </a:t>
            </a:r>
            <a:r>
              <a:rPr lang="ru-RU" dirty="0" err="1" smtClean="0">
                <a:latin typeface="Roboto" panose="02000000000000000000" pitchFamily="2" charset="0"/>
                <a:ea typeface="Roboto" panose="02000000000000000000" pitchFamily="2" charset="0"/>
              </a:rPr>
              <a:t>якості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першого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позичальника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була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обрана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Франція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їй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був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виданий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кредит в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сумі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250 млн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доларів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США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Надалі Світовий банк брав активну участь у кредитуванні країн Західної Європи, яка активно відновлювала зруйновану Другою світовою війною економіку, реалізуючи план Маршалла. Фінансування цього плану в значній мірі йшло по лінії Світового банку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В 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70-80-х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роках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діяльність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Світового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банку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була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спрямована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на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допомогу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країнам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що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розвиваються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Збільшувалися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обсяги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та структура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наданих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кредитів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охоплюючи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різні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галузі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економіки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від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інфраструктури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до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вирішення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соціальних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питань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8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Для 80-90-х </a:t>
            </a:r>
            <a:r>
              <a:rPr lang="ru-RU" dirty="0" err="1" smtClean="0">
                <a:latin typeface="Roboto" panose="02000000000000000000" pitchFamily="2" charset="0"/>
                <a:ea typeface="Roboto" panose="02000000000000000000" pitchFamily="2" charset="0"/>
              </a:rPr>
              <a:t>років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 характерна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політика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спрямована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скорочення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залежності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економік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країн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третього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світу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від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</a:rPr>
              <a:t>зовнішніх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dirty="0" err="1" smtClean="0">
                <a:latin typeface="Roboto" panose="02000000000000000000" pitchFamily="2" charset="0"/>
                <a:ea typeface="Roboto" panose="02000000000000000000" pitchFamily="2" charset="0"/>
              </a:rPr>
              <a:t>кредитів</a:t>
            </a:r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59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0" y="126000"/>
            <a:ext cx="9144000" cy="126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247487"/>
            <a:ext cx="9144000" cy="1260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1332878" y="889387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332873" y="890076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>
            <a:off x="2047164" y="1452651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Історія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4" name="Прямоугольник 33">
            <a:hlinkClick r:id="rId3" action="ppaction://hlinksldjump"/>
          </p:cNvPr>
          <p:cNvSpPr/>
          <p:nvPr/>
        </p:nvSpPr>
        <p:spPr>
          <a:xfrm>
            <a:off x="1332872" y="2788628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Прямоугольник 34">
            <a:hlinkClick r:id="rId3" action="ppaction://hlinksldjump"/>
          </p:cNvPr>
          <p:cNvSpPr/>
          <p:nvPr/>
        </p:nvSpPr>
        <p:spPr>
          <a:xfrm>
            <a:off x="1332867" y="2789317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hlinkClick r:id="rId3" action="ppaction://hlinksldjump"/>
          </p:cNvPr>
          <p:cNvSpPr txBox="1"/>
          <p:nvPr/>
        </p:nvSpPr>
        <p:spPr>
          <a:xfrm>
            <a:off x="2047158" y="3351892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Цілі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1332866" y="4642670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Прямоугольник 37">
            <a:hlinkClick r:id="rId4" action="ppaction://hlinksldjump"/>
          </p:cNvPr>
          <p:cNvSpPr/>
          <p:nvPr/>
        </p:nvSpPr>
        <p:spPr>
          <a:xfrm>
            <a:off x="1332861" y="4643359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hlinkClick r:id="rId4" action="ppaction://hlinksldjump"/>
          </p:cNvPr>
          <p:cNvSpPr txBox="1"/>
          <p:nvPr/>
        </p:nvSpPr>
        <p:spPr>
          <a:xfrm>
            <a:off x="2047152" y="5205934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Членство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02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2" grpId="0"/>
      <p:bldP spid="34" grpId="0" animBg="1"/>
      <p:bldP spid="35" grpId="0" animBg="1"/>
      <p:bldP spid="36" grpId="0"/>
      <p:bldP spid="37" grpId="0" animBg="1"/>
      <p:bldP spid="38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6000"/>
            <a:ext cx="9144000" cy="1206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0" y="1332000"/>
            <a:ext cx="9144000" cy="1260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0000" y="344280"/>
            <a:ext cx="770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Цілі</a:t>
            </a:r>
            <a:endParaRPr lang="en-US" sz="4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59929" y="966700"/>
            <a:ext cx="864071" cy="846000"/>
            <a:chOff x="7613825" y="1142775"/>
            <a:chExt cx="864071" cy="846000"/>
          </a:xfrm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Овал 7"/>
            <p:cNvSpPr/>
            <p:nvPr/>
          </p:nvSpPr>
          <p:spPr>
            <a:xfrm flipH="1">
              <a:off x="7613825" y="1142775"/>
              <a:ext cx="846000" cy="846000"/>
            </a:xfrm>
            <a:prstGeom prst="ellipse">
              <a:avLst/>
            </a:prstGeom>
            <a:solidFill>
              <a:srgbClr val="69F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11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50346" y="1152000"/>
              <a:ext cx="827550" cy="827551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393700" y="2003200"/>
            <a:ext cx="8356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В даний час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Світовий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банк зосередив свою діяльність на досягнення цілей розвитку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тисячоліття.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У перехідний період до третього тисячоліття під егідою ООН були сформульовані вісім цілей, на досягнення яких повинні бути спрямовані зусилля міжнародних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організацій</a:t>
            </a:r>
            <a:endParaRPr lang="en-US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Ліквідація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бідності і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голоду</a:t>
            </a:r>
          </a:p>
          <a:p>
            <a:pPr marL="800100" lvl="1" indent="-342900">
              <a:buFont typeface="+mj-lt"/>
              <a:buAutoNum type="arabicPeriod"/>
            </a:pPr>
            <a:endParaRPr lang="en-US" sz="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З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абезпечення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загальної початкової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освіти</a:t>
            </a:r>
          </a:p>
          <a:p>
            <a:pPr marL="800100" lvl="1" indent="-342900">
              <a:buFont typeface="+mj-lt"/>
              <a:buAutoNum type="arabicPeriod"/>
            </a:pPr>
            <a:endParaRPr lang="en-US" sz="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З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аохочення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рівності чоловіків і жінок та розширення прав і можливостей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жінок</a:t>
            </a:r>
          </a:p>
          <a:p>
            <a:pPr marL="800100" lvl="1" indent="-342900">
              <a:buFont typeface="+mj-lt"/>
              <a:buAutoNum type="arabicPeriod"/>
            </a:pPr>
            <a:endParaRPr lang="en-US" sz="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С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корочення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дитячої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смертності</a:t>
            </a:r>
          </a:p>
          <a:p>
            <a:pPr marL="800100" lvl="1" indent="-342900">
              <a:buFont typeface="+mj-lt"/>
              <a:buAutoNum type="arabicPeriod"/>
            </a:pPr>
            <a:endParaRPr lang="en-US" sz="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П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оліпшення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охорони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материнства</a:t>
            </a:r>
          </a:p>
          <a:p>
            <a:pPr marL="800100" lvl="1" indent="-342900">
              <a:buFont typeface="+mj-lt"/>
              <a:buAutoNum type="arabicPeriod"/>
            </a:pPr>
            <a:endParaRPr lang="en-US" sz="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Б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оротьба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з ВІЛ/СНІДом, малярією та іншими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захворюваннями</a:t>
            </a:r>
          </a:p>
          <a:p>
            <a:pPr marL="800100" lvl="1" indent="-342900">
              <a:buFont typeface="+mj-lt"/>
              <a:buAutoNum type="arabicPeriod"/>
            </a:pPr>
            <a:endParaRPr lang="en-US" sz="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З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абезпечення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сталого розвитку навколишнього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середовища</a:t>
            </a:r>
          </a:p>
          <a:p>
            <a:pPr marL="800100" lvl="1" indent="-342900">
              <a:buFont typeface="+mj-lt"/>
              <a:buAutoNum type="arabicPeriod"/>
            </a:pPr>
            <a:endParaRPr lang="en-US" sz="6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Ф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ормування </a:t>
            </a:r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глобального партнерства в цілях </a:t>
            </a:r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розвитку</a:t>
            </a:r>
            <a:endParaRPr lang="uk-UA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3700" y="3251200"/>
            <a:ext cx="8355600" cy="288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28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0" y="126000"/>
            <a:ext cx="9144000" cy="126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247487"/>
            <a:ext cx="9144000" cy="1260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1332878" y="889387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>
            <a:hlinkClick r:id="rId2" action="ppaction://hlinksldjump"/>
          </p:cNvPr>
          <p:cNvSpPr/>
          <p:nvPr/>
        </p:nvSpPr>
        <p:spPr>
          <a:xfrm>
            <a:off x="1332873" y="890076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hlinkClick r:id="rId2" action="ppaction://hlinksldjump"/>
          </p:cNvPr>
          <p:cNvSpPr txBox="1"/>
          <p:nvPr/>
        </p:nvSpPr>
        <p:spPr>
          <a:xfrm>
            <a:off x="2047164" y="1452651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Історія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4" name="Прямоугольник 33">
            <a:hlinkClick r:id="rId3" action="ppaction://hlinksldjump"/>
          </p:cNvPr>
          <p:cNvSpPr/>
          <p:nvPr/>
        </p:nvSpPr>
        <p:spPr>
          <a:xfrm>
            <a:off x="1332872" y="2788628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Прямоугольник 34">
            <a:hlinkClick r:id="rId3" action="ppaction://hlinksldjump"/>
          </p:cNvPr>
          <p:cNvSpPr/>
          <p:nvPr/>
        </p:nvSpPr>
        <p:spPr>
          <a:xfrm>
            <a:off x="1332867" y="2789317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hlinkClick r:id="rId3" action="ppaction://hlinksldjump"/>
          </p:cNvPr>
          <p:cNvSpPr txBox="1"/>
          <p:nvPr/>
        </p:nvSpPr>
        <p:spPr>
          <a:xfrm>
            <a:off x="2047158" y="3351892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Цілі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37" name="Прямоугольник 36">
            <a:hlinkClick r:id="rId4" action="ppaction://hlinksldjump"/>
          </p:cNvPr>
          <p:cNvSpPr/>
          <p:nvPr/>
        </p:nvSpPr>
        <p:spPr>
          <a:xfrm>
            <a:off x="1332866" y="4642670"/>
            <a:ext cx="6478244" cy="15614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Прямоугольник 37">
            <a:hlinkClick r:id="rId4" action="ppaction://hlinksldjump"/>
          </p:cNvPr>
          <p:cNvSpPr/>
          <p:nvPr/>
        </p:nvSpPr>
        <p:spPr>
          <a:xfrm>
            <a:off x="1332861" y="4643359"/>
            <a:ext cx="6478255" cy="278912"/>
          </a:xfrm>
          <a:prstGeom prst="rect">
            <a:avLst/>
          </a:prstGeom>
          <a:solidFill>
            <a:srgbClr val="607D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hlinkClick r:id="rId4" action="ppaction://hlinksldjump"/>
          </p:cNvPr>
          <p:cNvSpPr txBox="1"/>
          <p:nvPr/>
        </p:nvSpPr>
        <p:spPr>
          <a:xfrm>
            <a:off x="2047152" y="5205934"/>
            <a:ext cx="506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Членство</a:t>
            </a:r>
            <a:endParaRPr lang="en-US" sz="4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05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2" grpId="0"/>
      <p:bldP spid="34" grpId="0" animBg="1"/>
      <p:bldP spid="35" grpId="0" animBg="1"/>
      <p:bldP spid="36" grpId="0"/>
      <p:bldP spid="37" grpId="0" animBg="1"/>
      <p:bldP spid="38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3700" y="2003200"/>
            <a:ext cx="835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Roboto" panose="02000000000000000000" pitchFamily="2" charset="0"/>
                <a:ea typeface="Roboto" panose="02000000000000000000" pitchFamily="2" charset="0"/>
              </a:rPr>
              <a:t>Співвласниками Світового банку є 187 країн-членів, інтереси яких представляють Раду керуючих і Раду директорів, що перебуває у Вашингтоні. Країни-члени є акціонерами Світового банку, що володіють правом приймати остаточне рішення.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2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6000"/>
            <a:ext cx="9144000" cy="1206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0" y="1332000"/>
            <a:ext cx="9144000" cy="126000"/>
          </a:xfrm>
          <a:prstGeom prst="rect">
            <a:avLst/>
          </a:prstGeom>
          <a:solidFill>
            <a:srgbClr val="69F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0000" y="344280"/>
            <a:ext cx="770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Членство</a:t>
            </a:r>
            <a:endParaRPr lang="en-US" sz="4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559929" y="966700"/>
            <a:ext cx="864071" cy="846000"/>
            <a:chOff x="7613825" y="1142775"/>
            <a:chExt cx="864071" cy="846000"/>
          </a:xfrm>
          <a:effectLst>
            <a:outerShdw blurRad="50800" dist="254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Овал 7"/>
            <p:cNvSpPr/>
            <p:nvPr/>
          </p:nvSpPr>
          <p:spPr>
            <a:xfrm flipH="1">
              <a:off x="7613825" y="1142775"/>
              <a:ext cx="846000" cy="846000"/>
            </a:xfrm>
            <a:prstGeom prst="ellipse">
              <a:avLst/>
            </a:prstGeom>
            <a:solidFill>
              <a:srgbClr val="69F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11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50346" y="1152000"/>
              <a:ext cx="827550" cy="827551"/>
            </a:xfrm>
            <a:prstGeom prst="rect">
              <a:avLst/>
            </a:prstGeom>
          </p:spPr>
        </p:pic>
      </p:grpSp>
      <p:sp>
        <p:nvSpPr>
          <p:cNvPr id="14" name="Прямоугольник 13"/>
          <p:cNvSpPr/>
          <p:nvPr/>
        </p:nvSpPr>
        <p:spPr>
          <a:xfrm>
            <a:off x="720000" y="1876200"/>
            <a:ext cx="1748366" cy="540000"/>
          </a:xfrm>
          <a:prstGeom prst="rect">
            <a:avLst/>
          </a:prstGeom>
          <a:solidFill>
            <a:srgbClr val="607D8B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Країна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50400" y="1876200"/>
            <a:ext cx="1748366" cy="540000"/>
          </a:xfrm>
          <a:prstGeom prst="rect">
            <a:avLst/>
          </a:prstGeom>
          <a:solidFill>
            <a:srgbClr val="607D8B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Доля, </a:t>
            </a:r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80800" y="1876200"/>
            <a:ext cx="1748366" cy="540000"/>
          </a:xfrm>
          <a:prstGeom prst="rect">
            <a:avLst/>
          </a:prstGeom>
          <a:solidFill>
            <a:srgbClr val="607D8B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latin typeface="Roboto" panose="02000000000000000000" pitchFamily="2" charset="0"/>
                <a:ea typeface="Roboto" panose="02000000000000000000" pitchFamily="2" charset="0"/>
              </a:rPr>
              <a:t>Країна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11200" y="1876200"/>
            <a:ext cx="1748366" cy="540000"/>
          </a:xfrm>
          <a:prstGeom prst="rect">
            <a:avLst/>
          </a:prstGeom>
          <a:solidFill>
            <a:srgbClr val="607D8B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</a:rPr>
              <a:t>Доля, </a:t>
            </a:r>
            <a:r>
              <a:rPr lang="en-US" dirty="0" smtClean="0"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0000" y="25431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США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50400" y="25431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16.39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80800" y="25431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Росія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11200" y="25431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2.78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0000" y="30248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Японія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50400" y="30248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7.86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80800" y="30248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Нідерланди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11200" y="30248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2.21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20000" y="35065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Німеччина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50400" y="35065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4.49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80800" y="35065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Бразилія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11200" y="35065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2.07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20000" y="39882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Франція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50400" y="39882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4.30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580800" y="39882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Бельгія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511200" y="39882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1.81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20000" y="44699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Британія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650400" y="44699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4.30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580800" y="44699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Іспанія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511200" y="44699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1.75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20000" y="49516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Китай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650400" y="49516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2.78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580800" y="49516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Швейцарія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511200" y="49516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1.66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0000" y="54333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Індія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50400" y="54333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2.78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580800" y="54333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Австралія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511200" y="54333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1.55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0000" y="59150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Італія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650400" y="59150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2.78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580800" y="59150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Іран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511200" y="59150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1.48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20000" y="63967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Канада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650400" y="63967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2.78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580800" y="63967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Решта країн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511200" y="6396787"/>
            <a:ext cx="1748366" cy="360000"/>
          </a:xfrm>
          <a:prstGeom prst="rect">
            <a:avLst/>
          </a:prstGeom>
          <a:solidFill>
            <a:srgbClr val="EEEEEE"/>
          </a:solidFill>
          <a:ln>
            <a:noFill/>
          </a:ln>
          <a:effectLst>
            <a:outerShdw blurRad="63500" sx="101000" sy="101000" algn="ctr" rotWithShape="0">
              <a:srgbClr val="8A8A8A">
                <a:alpha val="6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defTabSz="179388"/>
            <a:r>
              <a:rPr lang="uk-UA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36.23</a:t>
            </a: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08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F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3500000">
            <a:off x="4299050" y="1001315"/>
            <a:ext cx="4855371" cy="4855371"/>
          </a:xfrm>
          <a:prstGeom prst="rtTriangle">
            <a:avLst/>
          </a:prstGeom>
          <a:solidFill>
            <a:srgbClr val="B0BEC5"/>
          </a:solidFill>
          <a:ln>
            <a:noFill/>
          </a:ln>
          <a:effectLst>
            <a:outerShdw blurRad="50800" sx="101000" sy="101000" algn="l" rotWithShape="0">
              <a:schemeClr val="bg1">
                <a:lumMod val="50000"/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910986" y="-4267"/>
            <a:ext cx="2819400" cy="6857998"/>
          </a:xfrm>
          <a:prstGeom prst="rect">
            <a:avLst/>
          </a:prstGeom>
          <a:solidFill>
            <a:srgbClr val="B0BEC5"/>
          </a:solidFill>
          <a:ln>
            <a:solidFill>
              <a:srgbClr val="B0BE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ый треугольник 4"/>
          <p:cNvSpPr/>
          <p:nvPr/>
        </p:nvSpPr>
        <p:spPr>
          <a:xfrm rot="13500000">
            <a:off x="3073028" y="997048"/>
            <a:ext cx="4855371" cy="4855371"/>
          </a:xfrm>
          <a:prstGeom prst="rtTriangle">
            <a:avLst/>
          </a:prstGeom>
          <a:solidFill>
            <a:srgbClr val="90A4AE"/>
          </a:solidFill>
          <a:ln>
            <a:noFill/>
          </a:ln>
          <a:effectLst>
            <a:outerShdw blurRad="50800" sx="101000" sy="101000" algn="l" rotWithShape="0">
              <a:schemeClr val="bg1">
                <a:lumMod val="50000"/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670450" y="2136"/>
            <a:ext cx="2819400" cy="6857998"/>
          </a:xfrm>
          <a:prstGeom prst="rect">
            <a:avLst/>
          </a:prstGeom>
          <a:solidFill>
            <a:srgbClr val="90A4AE"/>
          </a:solidFill>
          <a:ln>
            <a:solidFill>
              <a:srgbClr val="90A4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13500000">
            <a:off x="1724175" y="1005583"/>
            <a:ext cx="4855371" cy="4855371"/>
          </a:xfrm>
          <a:prstGeom prst="rtTriangle">
            <a:avLst/>
          </a:prstGeom>
          <a:solidFill>
            <a:srgbClr val="69F0AE"/>
          </a:solidFill>
          <a:ln>
            <a:noFill/>
          </a:ln>
          <a:effectLst>
            <a:outerShdw blurRad="50800" sx="101000" sy="101000" algn="l" rotWithShape="0">
              <a:schemeClr val="bg1">
                <a:lumMod val="50000"/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32460" y="-4266"/>
            <a:ext cx="2819400" cy="6857998"/>
          </a:xfrm>
          <a:prstGeom prst="rect">
            <a:avLst/>
          </a:prstGeom>
          <a:solidFill>
            <a:srgbClr val="69F0AE"/>
          </a:solidFill>
          <a:ln>
            <a:solidFill>
              <a:srgbClr val="69F0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ый треугольник 6"/>
          <p:cNvSpPr/>
          <p:nvPr/>
        </p:nvSpPr>
        <p:spPr>
          <a:xfrm rot="13500000">
            <a:off x="363488" y="993412"/>
            <a:ext cx="4879036" cy="4879036"/>
          </a:xfrm>
          <a:prstGeom prst="rtTriangle">
            <a:avLst/>
          </a:prstGeom>
          <a:solidFill>
            <a:srgbClr val="78909C"/>
          </a:solidFill>
          <a:ln>
            <a:noFill/>
          </a:ln>
          <a:effectLst>
            <a:outerShdw blurRad="50800" sx="101000" sy="101000" algn="l" rotWithShape="0">
              <a:schemeClr val="bg1">
                <a:lumMod val="50000"/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-14514" y="3"/>
            <a:ext cx="2819400" cy="6857998"/>
          </a:xfrm>
          <a:prstGeom prst="rect">
            <a:avLst/>
          </a:prstGeom>
          <a:solidFill>
            <a:srgbClr val="78909C"/>
          </a:solidFill>
          <a:ln>
            <a:solidFill>
              <a:srgbClr val="7890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222" y="3046414"/>
            <a:ext cx="4479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Дякую за увагу</a:t>
            </a:r>
            <a:endParaRPr lang="en-US" sz="4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5273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250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Roboto Light</vt:lpstr>
      <vt:lpstr>Тема Office</vt:lpstr>
      <vt:lpstr>Світовий банк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Павлов</dc:creator>
  <cp:lastModifiedBy>Владислав Павлов</cp:lastModifiedBy>
  <cp:revision>29</cp:revision>
  <dcterms:created xsi:type="dcterms:W3CDTF">2016-04-27T15:36:43Z</dcterms:created>
  <dcterms:modified xsi:type="dcterms:W3CDTF">2016-04-27T19:07:49Z</dcterms:modified>
</cp:coreProperties>
</file>