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60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A6AD"/>
    <a:srgbClr val="929BA2"/>
    <a:srgbClr val="95A6AE"/>
    <a:srgbClr val="9CA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170C-0384-4FF8-9E63-B4383513FA58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292B-BDE3-46BC-A10D-D5DCD33F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3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170C-0384-4FF8-9E63-B4383513FA58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292B-BDE3-46BC-A10D-D5DCD33F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6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170C-0384-4FF8-9E63-B4383513FA58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292B-BDE3-46BC-A10D-D5DCD33F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0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170C-0384-4FF8-9E63-B4383513FA58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292B-BDE3-46BC-A10D-D5DCD33F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8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170C-0384-4FF8-9E63-B4383513FA58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292B-BDE3-46BC-A10D-D5DCD33F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7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170C-0384-4FF8-9E63-B4383513FA58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292B-BDE3-46BC-A10D-D5DCD33F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2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170C-0384-4FF8-9E63-B4383513FA58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292B-BDE3-46BC-A10D-D5DCD33F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3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170C-0384-4FF8-9E63-B4383513FA58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292B-BDE3-46BC-A10D-D5DCD33F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170C-0384-4FF8-9E63-B4383513FA58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292B-BDE3-46BC-A10D-D5DCD33F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5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170C-0384-4FF8-9E63-B4383513FA58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292B-BDE3-46BC-A10D-D5DCD33F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7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170C-0384-4FF8-9E63-B4383513FA58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292B-BDE3-46BC-A10D-D5DCD33F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4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D170C-0384-4FF8-9E63-B4383513FA58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5292B-BDE3-46BC-A10D-D5DCD33F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673600"/>
            <a:ext cx="7174969" cy="542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0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279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Поява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Пінзеля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сприяла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розвитку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талантів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Томаша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Гуттера</a:t>
            </a:r>
            <a:r>
              <a:rPr lang="ru-RU" dirty="0">
                <a:solidFill>
                  <a:srgbClr val="FFFF00"/>
                </a:solidFill>
              </a:rPr>
              <a:t>, Конрада </a:t>
            </a:r>
            <a:r>
              <a:rPr lang="ru-RU" dirty="0" err="1">
                <a:solidFill>
                  <a:srgbClr val="FFFF00"/>
                </a:solidFill>
              </a:rPr>
              <a:t>Кутченрайтера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Єжи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Маркварта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Христіана</a:t>
            </a:r>
            <a:r>
              <a:rPr lang="ru-RU" dirty="0">
                <a:solidFill>
                  <a:srgbClr val="FFFF00"/>
                </a:solidFill>
              </a:rPr>
              <a:t> Сейнера, Себастьяна </a:t>
            </a:r>
            <a:r>
              <a:rPr lang="ru-RU" dirty="0" err="1">
                <a:solidFill>
                  <a:srgbClr val="FFFF00"/>
                </a:solidFill>
              </a:rPr>
              <a:t>Фесінгера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спрямувало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їх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творчість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напрямку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розквітлого</a:t>
            </a:r>
            <a:r>
              <a:rPr lang="ru-RU" dirty="0">
                <a:solidFill>
                  <a:srgbClr val="FFFF00"/>
                </a:solidFill>
              </a:rPr>
              <a:t> рококо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14" y="2712720"/>
            <a:ext cx="5810070" cy="3870960"/>
          </a:xfrm>
        </p:spPr>
      </p:pic>
    </p:spTree>
    <p:extLst>
      <p:ext uri="{BB962C8B-B14F-4D97-AF65-F5344CB8AC3E}">
        <p14:creationId xmlns:p14="http://schemas.microsoft.com/office/powerpoint/2010/main" val="1822980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0" y="3498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/>
                </a:solidFill>
              </a:rPr>
              <a:t>З 21 листопада 2012 до 25 лютого 2013 р. у </a:t>
            </a:r>
            <a:r>
              <a:rPr lang="ru-RU" dirty="0" err="1" smtClean="0">
                <a:solidFill>
                  <a:schemeClr val="bg2"/>
                </a:solidFill>
              </a:rPr>
              <a:t>Луврі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відбулася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виставка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робіт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Івана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Пінзеля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1842701"/>
            <a:ext cx="5132070" cy="4174084"/>
          </a:xfrm>
        </p:spPr>
      </p:pic>
    </p:spTree>
    <p:extLst>
      <p:ext uri="{BB962C8B-B14F-4D97-AF65-F5344CB8AC3E}">
        <p14:creationId xmlns:p14="http://schemas.microsoft.com/office/powerpoint/2010/main" val="145988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90600" y="-640080"/>
            <a:ext cx="10515600" cy="3651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523875"/>
            <a:ext cx="8572500" cy="5657849"/>
          </a:xfrm>
          <a:ln>
            <a:solidFill>
              <a:srgbClr val="9CAEBA"/>
            </a:solidFill>
          </a:ln>
        </p:spPr>
      </p:pic>
      <p:sp>
        <p:nvSpPr>
          <p:cNvPr id="5" name="Блок-схема: процесс 4"/>
          <p:cNvSpPr/>
          <p:nvPr/>
        </p:nvSpPr>
        <p:spPr>
          <a:xfrm flipH="1">
            <a:off x="8138159" y="3352800"/>
            <a:ext cx="45719" cy="1219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8138159" y="3352799"/>
            <a:ext cx="1676400" cy="457199"/>
          </a:xfrm>
          <a:prstGeom prst="flowChartProcess">
            <a:avLst/>
          </a:prstGeom>
          <a:solidFill>
            <a:srgbClr val="929BA2"/>
          </a:solidFill>
          <a:ln>
            <a:solidFill>
              <a:srgbClr val="97A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53987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5" y="929640"/>
            <a:ext cx="9302310" cy="4880135"/>
          </a:xfrm>
        </p:spPr>
      </p:pic>
    </p:spTree>
    <p:extLst>
      <p:ext uri="{BB962C8B-B14F-4D97-AF65-F5344CB8AC3E}">
        <p14:creationId xmlns:p14="http://schemas.microsoft.com/office/powerpoint/2010/main" val="21016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72275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10" y="784287"/>
            <a:ext cx="9187180" cy="4848004"/>
          </a:xfrm>
        </p:spPr>
      </p:pic>
    </p:spTree>
    <p:extLst>
      <p:ext uri="{BB962C8B-B14F-4D97-AF65-F5344CB8AC3E}">
        <p14:creationId xmlns:p14="http://schemas.microsoft.com/office/powerpoint/2010/main" val="4282217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779780"/>
            <a:ext cx="10515600" cy="5834380"/>
          </a:xfrm>
        </p:spPr>
        <p:txBody>
          <a:bodyPr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 smtClean="0">
                <a:solidFill>
                  <a:srgbClr val="92D050"/>
                </a:solidFill>
              </a:rPr>
              <a:t>Місцезнаходження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робіт</a:t>
            </a:r>
            <a:r>
              <a:rPr lang="ru-RU" sz="2800" b="1" dirty="0">
                <a:solidFill>
                  <a:srgbClr val="92D050"/>
                </a:solidFill>
              </a:rPr>
              <a:t/>
            </a:r>
            <a:br>
              <a:rPr lang="ru-RU" sz="2800" b="1" dirty="0">
                <a:solidFill>
                  <a:srgbClr val="92D050"/>
                </a:solidFill>
              </a:rPr>
            </a:b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Україна</a:t>
            </a:r>
            <a:r>
              <a:rPr lang="ru-RU" altLang="ru-RU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Львівській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галереї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мистецтв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Музеї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Пінзеля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15 — у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Тернопільському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обласному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краєзнавчому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музеї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6 — в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Івано-Франківському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художньому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музеї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 («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Добрий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Пастир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») у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Національному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Музеї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Народного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Мистецтва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Гуцульщини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Покуття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Коломиї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 статуя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костелу Непорочного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Зачаття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Діви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Марі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Городенці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Польща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Розп'яття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костелу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Святих</a:t>
            </a:r>
            <a:r>
              <a:rPr lang="ru-RU" altLang="ru-RU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Годовиці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вивезене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переселення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поляків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тепер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вроцлавському</a:t>
            </a:r>
            <a:r>
              <a:rPr lang="ru-RU" altLang="ru-RU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костелі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Німеччина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(6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боцеті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Баварський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національний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музей</a:t>
            </a:r>
            <a:r>
              <a:rPr lang="ru-RU" altLang="ru-RU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 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Мюнхені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72437"/>
            <a:ext cx="256464" cy="6020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63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3714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</a:rPr>
              <a:t>Національний</a:t>
            </a:r>
            <a:r>
              <a:rPr lang="ru-RU" sz="2800" dirty="0" smtClean="0">
                <a:solidFill>
                  <a:srgbClr val="FFFF00"/>
                </a:solidFill>
              </a:rPr>
              <a:t> банк </a:t>
            </a:r>
            <a:r>
              <a:rPr lang="ru-RU" sz="2800" dirty="0" err="1" smtClean="0">
                <a:solidFill>
                  <a:srgbClr val="FFFF00"/>
                </a:solidFill>
              </a:rPr>
              <a:t>України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продовжуючи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серію</a:t>
            </a:r>
            <a:r>
              <a:rPr lang="ru-RU" sz="2800" dirty="0" smtClean="0">
                <a:solidFill>
                  <a:srgbClr val="FFFF00"/>
                </a:solidFill>
              </a:rPr>
              <a:t> «</a:t>
            </a:r>
            <a:r>
              <a:rPr lang="ru-RU" sz="2800" dirty="0" err="1" smtClean="0">
                <a:solidFill>
                  <a:srgbClr val="FFFF00"/>
                </a:solidFill>
              </a:rPr>
              <a:t>Видатні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особистості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України</a:t>
            </a:r>
            <a:r>
              <a:rPr lang="ru-RU" sz="2800" dirty="0" smtClean="0">
                <a:solidFill>
                  <a:srgbClr val="FFFF00"/>
                </a:solidFill>
              </a:rPr>
              <a:t>», 29 листопада 2010 року </a:t>
            </a:r>
            <a:r>
              <a:rPr lang="ru-RU" sz="2800" dirty="0" err="1" smtClean="0">
                <a:solidFill>
                  <a:srgbClr val="FFFF00"/>
                </a:solidFill>
              </a:rPr>
              <a:t>ввів</a:t>
            </a:r>
            <a:r>
              <a:rPr lang="ru-RU" sz="2800" dirty="0" smtClean="0">
                <a:solidFill>
                  <a:srgbClr val="FFFF00"/>
                </a:solidFill>
              </a:rPr>
              <a:t> в </a:t>
            </a:r>
            <a:r>
              <a:rPr lang="ru-RU" sz="2800" dirty="0" err="1" smtClean="0">
                <a:solidFill>
                  <a:srgbClr val="FFFF00"/>
                </a:solidFill>
              </a:rPr>
              <a:t>обіг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ювілейну</a:t>
            </a:r>
            <a:r>
              <a:rPr lang="ru-RU" sz="2800" dirty="0" smtClean="0">
                <a:solidFill>
                  <a:srgbClr val="FFFF00"/>
                </a:solidFill>
              </a:rPr>
              <a:t> монету «</a:t>
            </a:r>
            <a:r>
              <a:rPr lang="ru-RU" sz="2800" dirty="0" err="1" smtClean="0">
                <a:solidFill>
                  <a:srgbClr val="FFFF00"/>
                </a:solidFill>
              </a:rPr>
              <a:t>Іоанн</a:t>
            </a:r>
            <a:r>
              <a:rPr lang="ru-RU" sz="2800" dirty="0" smtClean="0">
                <a:solidFill>
                  <a:srgbClr val="FFFF00"/>
                </a:solidFill>
              </a:rPr>
              <a:t> Георг </a:t>
            </a:r>
            <a:r>
              <a:rPr lang="ru-RU" sz="2800" dirty="0" err="1" smtClean="0">
                <a:solidFill>
                  <a:srgbClr val="FFFF00"/>
                </a:solidFill>
              </a:rPr>
              <a:t>Пінзель</a:t>
            </a:r>
            <a:r>
              <a:rPr lang="ru-RU" sz="2800" dirty="0" smtClean="0">
                <a:solidFill>
                  <a:srgbClr val="FFFF00"/>
                </a:solidFill>
              </a:rPr>
              <a:t>» </a:t>
            </a:r>
            <a:r>
              <a:rPr lang="ru-RU" sz="2800" dirty="0" err="1" smtClean="0">
                <a:solidFill>
                  <a:srgbClr val="FFFF00"/>
                </a:solidFill>
              </a:rPr>
              <a:t>номіналом</a:t>
            </a:r>
            <a:r>
              <a:rPr lang="ru-RU" sz="2800" dirty="0" smtClean="0">
                <a:solidFill>
                  <a:srgbClr val="FFFF00"/>
                </a:solidFill>
              </a:rPr>
              <a:t> 5гривень, </a:t>
            </a:r>
            <a:r>
              <a:rPr lang="ru-RU" sz="2800" dirty="0" err="1" smtClean="0">
                <a:solidFill>
                  <a:srgbClr val="FFFF00"/>
                </a:solidFill>
              </a:rPr>
              <a:t>що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виготовлена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зі</a:t>
            </a:r>
            <a:r>
              <a:rPr lang="ru-RU" sz="2800" dirty="0" smtClean="0">
                <a:solidFill>
                  <a:srgbClr val="FFFF00"/>
                </a:solidFill>
              </a:rPr>
              <a:t> </a:t>
            </a:r>
            <a:r>
              <a:rPr lang="ru-RU" sz="2800" dirty="0" err="1" smtClean="0">
                <a:solidFill>
                  <a:srgbClr val="FFFF00"/>
                </a:solidFill>
              </a:rPr>
              <a:t>срібла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масою</a:t>
            </a:r>
            <a:r>
              <a:rPr lang="ru-RU" sz="2800" dirty="0" smtClean="0">
                <a:solidFill>
                  <a:srgbClr val="FFFF00"/>
                </a:solidFill>
              </a:rPr>
              <a:t> 15,55 г, </a:t>
            </a:r>
            <a:r>
              <a:rPr lang="ru-RU" sz="2800" dirty="0" err="1" smtClean="0">
                <a:solidFill>
                  <a:srgbClr val="FFFF00"/>
                </a:solidFill>
              </a:rPr>
              <a:t>діаметром</a:t>
            </a:r>
            <a:r>
              <a:rPr lang="ru-RU" sz="2800" dirty="0" smtClean="0">
                <a:solidFill>
                  <a:srgbClr val="FFFF00"/>
                </a:solidFill>
              </a:rPr>
              <a:t> 33 мм. Тираж 5000 </a:t>
            </a:r>
            <a:r>
              <a:rPr lang="ru-RU" sz="2800" dirty="0" err="1" smtClean="0">
                <a:solidFill>
                  <a:srgbClr val="FFFF00"/>
                </a:solidFill>
              </a:rPr>
              <a:t>шт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2504758"/>
            <a:ext cx="3131820" cy="31318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2504758"/>
            <a:ext cx="3131820" cy="3131820"/>
          </a:xfrm>
        </p:spPr>
      </p:pic>
    </p:spTree>
    <p:extLst>
      <p:ext uri="{BB962C8B-B14F-4D97-AF65-F5344CB8AC3E}">
        <p14:creationId xmlns:p14="http://schemas.microsoft.com/office/powerpoint/2010/main" val="24417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У 2010 </a:t>
            </a:r>
            <a:r>
              <a:rPr lang="ru-RU" sz="3200" dirty="0" err="1">
                <a:solidFill>
                  <a:srgbClr val="002060"/>
                </a:solidFill>
              </a:rPr>
              <a:t>році</a:t>
            </a:r>
            <a:r>
              <a:rPr lang="ru-RU" sz="3200" dirty="0">
                <a:solidFill>
                  <a:srgbClr val="002060"/>
                </a:solidFill>
              </a:rPr>
              <a:t> </a:t>
            </a:r>
            <a:r>
              <a:rPr lang="ru-RU" sz="3200" dirty="0" err="1">
                <a:solidFill>
                  <a:srgbClr val="002060"/>
                </a:solidFill>
              </a:rPr>
              <a:t>Укрпошта</a:t>
            </a:r>
            <a:r>
              <a:rPr lang="ru-RU" sz="3200" dirty="0">
                <a:solidFill>
                  <a:srgbClr val="002060"/>
                </a:solidFill>
              </a:rPr>
              <a:t> </a:t>
            </a:r>
            <a:r>
              <a:rPr lang="ru-RU" sz="3200" dirty="0" err="1">
                <a:solidFill>
                  <a:srgbClr val="002060"/>
                </a:solidFill>
              </a:rPr>
              <a:t>випустила</a:t>
            </a:r>
            <a:r>
              <a:rPr lang="ru-RU" sz="3200" dirty="0">
                <a:solidFill>
                  <a:srgbClr val="002060"/>
                </a:solidFill>
              </a:rPr>
              <a:t> в </a:t>
            </a:r>
            <a:r>
              <a:rPr lang="ru-RU" sz="3200" dirty="0" err="1">
                <a:solidFill>
                  <a:srgbClr val="002060"/>
                </a:solidFill>
              </a:rPr>
              <a:t>обіг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поштові</a:t>
            </a:r>
            <a:r>
              <a:rPr lang="ru-RU" sz="3200" dirty="0">
                <a:solidFill>
                  <a:srgbClr val="002060"/>
                </a:solidFill>
              </a:rPr>
              <a:t> марки «</a:t>
            </a:r>
            <a:r>
              <a:rPr lang="ru-RU" sz="3200" dirty="0" err="1">
                <a:solidFill>
                  <a:srgbClr val="002060"/>
                </a:solidFill>
              </a:rPr>
              <a:t>Іоан</a:t>
            </a:r>
            <a:r>
              <a:rPr lang="ru-RU" sz="3200" dirty="0">
                <a:solidFill>
                  <a:srgbClr val="002060"/>
                </a:solidFill>
              </a:rPr>
              <a:t> Георг </a:t>
            </a:r>
            <a:r>
              <a:rPr lang="ru-RU" sz="3200" dirty="0" err="1">
                <a:solidFill>
                  <a:srgbClr val="002060"/>
                </a:solidFill>
              </a:rPr>
              <a:t>Пінзель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r>
              <a:rPr lang="ru-RU" sz="3200" dirty="0" err="1">
                <a:solidFill>
                  <a:srgbClr val="002060"/>
                </a:solidFill>
              </a:rPr>
              <a:t>Богоматір</a:t>
            </a:r>
            <a:r>
              <a:rPr lang="ru-RU" sz="3200" dirty="0">
                <a:solidFill>
                  <a:srgbClr val="002060"/>
                </a:solidFill>
              </a:rPr>
              <a:t>» та «</a:t>
            </a:r>
            <a:r>
              <a:rPr lang="ru-RU" sz="3200" dirty="0" err="1">
                <a:solidFill>
                  <a:srgbClr val="002060"/>
                </a:solidFill>
              </a:rPr>
              <a:t>Іоан</a:t>
            </a:r>
            <a:r>
              <a:rPr lang="ru-RU" sz="3200" dirty="0">
                <a:solidFill>
                  <a:srgbClr val="002060"/>
                </a:solidFill>
              </a:rPr>
              <a:t> Георг </a:t>
            </a:r>
            <a:r>
              <a:rPr lang="ru-RU" sz="3200" dirty="0" err="1">
                <a:solidFill>
                  <a:srgbClr val="002060"/>
                </a:solidFill>
              </a:rPr>
              <a:t>Пінзель</a:t>
            </a:r>
            <a:r>
              <a:rPr lang="ru-RU" sz="3200" dirty="0">
                <a:solidFill>
                  <a:srgbClr val="002060"/>
                </a:solidFill>
              </a:rPr>
              <a:t>. Ангел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32" y="1996440"/>
            <a:ext cx="9211975" cy="4426109"/>
          </a:xfrm>
        </p:spPr>
      </p:pic>
    </p:spTree>
    <p:extLst>
      <p:ext uri="{BB962C8B-B14F-4D97-AF65-F5344CB8AC3E}">
        <p14:creationId xmlns:p14="http://schemas.microsoft.com/office/powerpoint/2010/main" val="33785281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92D050"/>
                </a:solidFill>
              </a:rPr>
              <a:t>16 листопада 2014 року в </a:t>
            </a:r>
            <a:r>
              <a:rPr lang="ru-RU" sz="3200" dirty="0" err="1">
                <a:solidFill>
                  <a:srgbClr val="92D050"/>
                </a:solidFill>
              </a:rPr>
              <a:t>Бучачі</a:t>
            </a:r>
            <a:r>
              <a:rPr lang="ru-RU" sz="3200" dirty="0">
                <a:solidFill>
                  <a:srgbClr val="92D050"/>
                </a:solidFill>
              </a:rPr>
              <a:t> </a:t>
            </a:r>
            <a:r>
              <a:rPr lang="ru-RU" sz="3200" dirty="0" err="1">
                <a:solidFill>
                  <a:srgbClr val="92D050"/>
                </a:solidFill>
              </a:rPr>
              <a:t>освячений</a:t>
            </a:r>
            <a:r>
              <a:rPr lang="ru-RU" sz="3200" dirty="0">
                <a:solidFill>
                  <a:srgbClr val="92D050"/>
                </a:solidFill>
              </a:rPr>
              <a:t> </a:t>
            </a:r>
            <a:r>
              <a:rPr lang="ru-RU" sz="3200" dirty="0" err="1">
                <a:solidFill>
                  <a:srgbClr val="92D050"/>
                </a:solidFill>
              </a:rPr>
              <a:t>пам'ятник</a:t>
            </a:r>
            <a:r>
              <a:rPr lang="ru-RU" sz="3200" dirty="0">
                <a:solidFill>
                  <a:srgbClr val="92D050"/>
                </a:solidFill>
              </a:rPr>
              <a:t> (скульптор — Роман </a:t>
            </a:r>
            <a:r>
              <a:rPr lang="ru-RU" sz="3200" dirty="0" err="1">
                <a:solidFill>
                  <a:srgbClr val="92D050"/>
                </a:solidFill>
              </a:rPr>
              <a:t>Вільгушинський</a:t>
            </a:r>
            <a:r>
              <a:rPr lang="ru-RU" sz="3200" dirty="0">
                <a:solidFill>
                  <a:srgbClr val="92D050"/>
                </a:solidFill>
              </a:rPr>
              <a:t>, меценат — Василь </a:t>
            </a:r>
            <a:r>
              <a:rPr lang="ru-RU" sz="3200" dirty="0" err="1">
                <a:solidFill>
                  <a:srgbClr val="92D050"/>
                </a:solidFill>
              </a:rPr>
              <a:t>Бабала</a:t>
            </a:r>
            <a:r>
              <a:rPr lang="ru-RU" sz="3200" dirty="0">
                <a:solidFill>
                  <a:srgbClr val="92D050"/>
                </a:solidFill>
              </a:rPr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40" y="1690688"/>
            <a:ext cx="3698240" cy="4909732"/>
          </a:xfrm>
        </p:spPr>
      </p:pic>
    </p:spTree>
    <p:extLst>
      <p:ext uri="{BB962C8B-B14F-4D97-AF65-F5344CB8AC3E}">
        <p14:creationId xmlns:p14="http://schemas.microsoft.com/office/powerpoint/2010/main" val="24219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274320"/>
            <a:ext cx="10515600" cy="908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78" y="563245"/>
            <a:ext cx="8259083" cy="5781358"/>
          </a:xfrm>
        </p:spPr>
      </p:pic>
    </p:spTree>
    <p:extLst>
      <p:ext uri="{BB962C8B-B14F-4D97-AF65-F5344CB8AC3E}">
        <p14:creationId xmlns:p14="http://schemas.microsoft.com/office/powerpoint/2010/main" val="35527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5" y="0"/>
            <a:ext cx="12192000" cy="6857999"/>
          </a:xfr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b="1" i="1" dirty="0" err="1">
                <a:solidFill>
                  <a:srgbClr val="FFFF00"/>
                </a:solidFill>
              </a:rPr>
              <a:t>Іва́н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Гео́ргій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Пі́нзель</a:t>
            </a:r>
            <a:r>
              <a:rPr lang="ru-RU" i="1" dirty="0" smtClean="0">
                <a:solidFill>
                  <a:srgbClr val="FFFF00"/>
                </a:solidFill>
              </a:rPr>
              <a:t> (</a:t>
            </a:r>
            <a:r>
              <a:rPr lang="en-US" i="1" dirty="0" smtClean="0">
                <a:solidFill>
                  <a:srgbClr val="FFFF00"/>
                </a:solidFill>
              </a:rPr>
              <a:t>1707</a:t>
            </a:r>
            <a:r>
              <a:rPr lang="en-US" i="1" dirty="0">
                <a:solidFill>
                  <a:srgbClr val="FFFF00"/>
                </a:solidFill>
              </a:rPr>
              <a:t> — </a:t>
            </a:r>
            <a:r>
              <a:rPr lang="en-US" i="1" dirty="0" smtClean="0">
                <a:solidFill>
                  <a:srgbClr val="FFFF00"/>
                </a:solidFill>
              </a:rPr>
              <a:t>1761</a:t>
            </a:r>
            <a:r>
              <a:rPr lang="en-US" i="1" dirty="0">
                <a:solidFill>
                  <a:srgbClr val="FFFF00"/>
                </a:solidFill>
              </a:rPr>
              <a:t>) — </a:t>
            </a:r>
            <a:r>
              <a:rPr lang="ru-RU" i="1" dirty="0" err="1" smtClean="0">
                <a:solidFill>
                  <a:srgbClr val="FFFF00"/>
                </a:solidFill>
              </a:rPr>
              <a:t>галицький</a:t>
            </a:r>
            <a:r>
              <a:rPr lang="ru-RU" i="1" dirty="0" smtClean="0">
                <a:solidFill>
                  <a:srgbClr val="FFFF00"/>
                </a:solidFill>
              </a:rPr>
              <a:t> скульптор</a:t>
            </a:r>
            <a:r>
              <a:rPr lang="ru-RU" i="1" dirty="0">
                <a:solidFill>
                  <a:srgbClr val="FFFF00"/>
                </a:solidFill>
              </a:rPr>
              <a:t> </a:t>
            </a:r>
            <a:r>
              <a:rPr lang="ru-RU" i="1" dirty="0" err="1">
                <a:solidFill>
                  <a:srgbClr val="FFFF00"/>
                </a:solidFill>
              </a:rPr>
              <a:t>середини</a:t>
            </a:r>
            <a:r>
              <a:rPr lang="ru-RU" i="1" dirty="0">
                <a:solidFill>
                  <a:srgbClr val="FFFF00"/>
                </a:solidFill>
              </a:rPr>
              <a:t> 18 </a:t>
            </a:r>
            <a:r>
              <a:rPr lang="ru-RU" i="1" dirty="0" err="1">
                <a:solidFill>
                  <a:srgbClr val="FFFF00"/>
                </a:solidFill>
              </a:rPr>
              <a:t>століття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представник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пізнього</a:t>
            </a:r>
            <a:r>
              <a:rPr lang="ru-RU" i="1" dirty="0">
                <a:solidFill>
                  <a:srgbClr val="FFFF00"/>
                </a:solidFill>
              </a:rPr>
              <a:t> </a:t>
            </a:r>
            <a:r>
              <a:rPr lang="ru-RU" i="1" dirty="0" err="1" smtClean="0">
                <a:solidFill>
                  <a:srgbClr val="FFFF00"/>
                </a:solidFill>
              </a:rPr>
              <a:t>бароко</a:t>
            </a:r>
            <a:r>
              <a:rPr lang="ru-RU" i="1" dirty="0" smtClean="0">
                <a:solidFill>
                  <a:srgbClr val="FFFF00"/>
                </a:solidFill>
              </a:rPr>
              <a:t> і</a:t>
            </a:r>
            <a:r>
              <a:rPr lang="ru-RU" i="1" dirty="0">
                <a:solidFill>
                  <a:srgbClr val="FFFF00"/>
                </a:solidFill>
              </a:rPr>
              <a:t> рококо. Зачинатель </a:t>
            </a:r>
            <a:r>
              <a:rPr lang="ru-RU" i="1" dirty="0" err="1">
                <a:solidFill>
                  <a:srgbClr val="FFFF00"/>
                </a:solidFill>
              </a:rPr>
              <a:t>Львівської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школи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скульпторів</a:t>
            </a:r>
            <a:r>
              <a:rPr lang="ru-RU" i="1" dirty="0">
                <a:solidFill>
                  <a:srgbClr val="FFFF00"/>
                </a:solidFill>
              </a:rPr>
              <a:t>.</a:t>
            </a:r>
            <a:endParaRPr lang="ru-RU" i="1" u="sng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38200" y="6857999"/>
            <a:ext cx="10515600" cy="14330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170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405"/>
            <a:ext cx="10515600" cy="630999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k-UA" sz="6600" i="1" dirty="0" smtClean="0">
                <a:solidFill>
                  <a:srgbClr val="FFC000"/>
                </a:solidFill>
              </a:rPr>
              <a:t>Дякую за увагу</a:t>
            </a:r>
            <a:endParaRPr lang="ru-RU" sz="66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28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003" y="491319"/>
            <a:ext cx="10152797" cy="1199369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i="1" dirty="0" err="1">
                <a:solidFill>
                  <a:srgbClr val="FFFF00"/>
                </a:solidFill>
              </a:rPr>
              <a:t>Біографічні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відомості</a:t>
            </a:r>
            <a:r>
              <a:rPr lang="ru-RU" i="1" dirty="0">
                <a:solidFill>
                  <a:srgbClr val="FFFF00"/>
                </a:solidFill>
              </a:rPr>
              <a:t> про </a:t>
            </a:r>
            <a:r>
              <a:rPr lang="ru-RU" i="1" dirty="0" err="1">
                <a:solidFill>
                  <a:srgbClr val="FFFF00"/>
                </a:solidFill>
              </a:rPr>
              <a:t>майстра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майже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відсутні</a:t>
            </a:r>
            <a:r>
              <a:rPr lang="ru-RU" i="1" dirty="0">
                <a:solidFill>
                  <a:srgbClr val="FFFF00"/>
                </a:solidFill>
              </a:rPr>
              <a:t>. </a:t>
            </a:r>
            <a:r>
              <a:rPr lang="ru-RU" i="1" dirty="0" err="1">
                <a:solidFill>
                  <a:srgbClr val="FFFF00"/>
                </a:solidFill>
              </a:rPr>
              <a:t>Його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етнічне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походження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місце</a:t>
            </a:r>
            <a:r>
              <a:rPr lang="ru-RU" i="1" dirty="0">
                <a:solidFill>
                  <a:srgbClr val="FFFF00"/>
                </a:solidFill>
              </a:rPr>
              <a:t> і час </a:t>
            </a:r>
            <a:r>
              <a:rPr lang="ru-RU" i="1" dirty="0" err="1">
                <a:solidFill>
                  <a:srgbClr val="FFFF00"/>
                </a:solidFill>
              </a:rPr>
              <a:t>народження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також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обставини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появи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вГаличині</a:t>
            </a:r>
            <a:r>
              <a:rPr lang="ru-RU" i="1" dirty="0">
                <a:solidFill>
                  <a:srgbClr val="FFFF00"/>
                </a:solidFill>
              </a:rPr>
              <a:t> та </a:t>
            </a:r>
            <a:r>
              <a:rPr lang="ru-RU" i="1" dirty="0" err="1">
                <a:solidFill>
                  <a:srgbClr val="FFFF00"/>
                </a:solidFill>
              </a:rPr>
              <a:t>смерті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наразі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невідомі</a:t>
            </a:r>
            <a:r>
              <a:rPr lang="ru-RU" dirty="0"/>
              <a:t>.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83" y="2506662"/>
            <a:ext cx="4852793" cy="4351338"/>
          </a:xfr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3423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6629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В </a:t>
            </a:r>
            <a:r>
              <a:rPr lang="ru-RU" i="1" dirty="0" err="1">
                <a:solidFill>
                  <a:srgbClr val="FFFF00"/>
                </a:solidFill>
              </a:rPr>
              <a:t>середині</a:t>
            </a:r>
            <a:r>
              <a:rPr lang="ru-RU" i="1" dirty="0">
                <a:solidFill>
                  <a:srgbClr val="FFFF00"/>
                </a:solidFill>
              </a:rPr>
              <a:t> </a:t>
            </a:r>
            <a:r>
              <a:rPr lang="ru-RU" i="1" dirty="0" smtClean="0">
                <a:solidFill>
                  <a:srgbClr val="FFFF00"/>
                </a:solidFill>
              </a:rPr>
              <a:t>1740-хроків </a:t>
            </a:r>
            <a:r>
              <a:rPr lang="ru-RU" i="1" dirty="0" err="1">
                <a:solidFill>
                  <a:srgbClr val="FFFF00"/>
                </a:solidFill>
              </a:rPr>
              <a:t>він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з'явився</a:t>
            </a:r>
            <a:r>
              <a:rPr lang="ru-RU" i="1" dirty="0">
                <a:solidFill>
                  <a:srgbClr val="FFFF00"/>
                </a:solidFill>
              </a:rPr>
              <a:t> при </a:t>
            </a:r>
            <a:r>
              <a:rPr lang="ru-RU" i="1" dirty="0" err="1">
                <a:solidFill>
                  <a:srgbClr val="FFFF00"/>
                </a:solidFill>
              </a:rPr>
              <a:t>дворі</a:t>
            </a:r>
            <a:r>
              <a:rPr lang="ru-RU" i="1" dirty="0">
                <a:solidFill>
                  <a:srgbClr val="FFFF00"/>
                </a:solidFill>
              </a:rPr>
              <a:t> магната </a:t>
            </a:r>
            <a:r>
              <a:rPr lang="ru-RU" i="1" dirty="0" err="1">
                <a:solidFill>
                  <a:srgbClr val="FFFF00"/>
                </a:solidFill>
              </a:rPr>
              <a:t>Миколи</a:t>
            </a:r>
            <a:r>
              <a:rPr lang="ru-RU" i="1" dirty="0">
                <a:solidFill>
                  <a:srgbClr val="FFFF00"/>
                </a:solidFill>
              </a:rPr>
              <a:t> Василя </a:t>
            </a:r>
            <a:r>
              <a:rPr lang="ru-RU" i="1" dirty="0" err="1">
                <a:solidFill>
                  <a:srgbClr val="FFFF00"/>
                </a:solidFill>
              </a:rPr>
              <a:t>Потоцького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який</a:t>
            </a:r>
            <a:r>
              <a:rPr lang="ru-RU" i="1" dirty="0">
                <a:solidFill>
                  <a:srgbClr val="FFFF00"/>
                </a:solidFill>
              </a:rPr>
              <a:t> став </a:t>
            </a:r>
            <a:r>
              <a:rPr lang="ru-RU" i="1" dirty="0" err="1">
                <a:solidFill>
                  <a:srgbClr val="FFFF00"/>
                </a:solidFill>
              </a:rPr>
              <a:t>його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головним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замовником</a:t>
            </a:r>
            <a:r>
              <a:rPr lang="ru-RU" i="1" dirty="0">
                <a:solidFill>
                  <a:srgbClr val="FFFF00"/>
                </a:solidFill>
              </a:rPr>
              <a:t> і патроном</a:t>
            </a:r>
            <a:r>
              <a:rPr lang="ru-RU" dirty="0"/>
              <a:t>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2791619"/>
            <a:ext cx="1885950" cy="2419350"/>
          </a:xfrm>
        </p:spPr>
      </p:pic>
    </p:spTree>
    <p:extLst>
      <p:ext uri="{BB962C8B-B14F-4D97-AF65-F5344CB8AC3E}">
        <p14:creationId xmlns:p14="http://schemas.microsoft.com/office/powerpoint/2010/main" val="4226369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4606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13 </a:t>
            </a:r>
            <a:r>
              <a:rPr lang="ru-RU" i="1" dirty="0" err="1" smtClean="0">
                <a:solidFill>
                  <a:srgbClr val="0070C0"/>
                </a:solidFill>
              </a:rPr>
              <a:t>травня</a:t>
            </a:r>
            <a:r>
              <a:rPr lang="ru-RU" i="1" dirty="0" smtClean="0">
                <a:solidFill>
                  <a:srgbClr val="0070C0"/>
                </a:solidFill>
              </a:rPr>
              <a:t> 1751</a:t>
            </a:r>
            <a:r>
              <a:rPr lang="ru-RU" i="1" dirty="0">
                <a:solidFill>
                  <a:srgbClr val="0070C0"/>
                </a:solidFill>
              </a:rPr>
              <a:t> року </a:t>
            </a:r>
            <a:r>
              <a:rPr lang="ru-RU" i="1" dirty="0" err="1">
                <a:solidFill>
                  <a:srgbClr val="0070C0"/>
                </a:solidFill>
              </a:rPr>
              <a:t>одружився</a:t>
            </a:r>
            <a:r>
              <a:rPr lang="ru-RU" i="1" dirty="0">
                <a:solidFill>
                  <a:srgbClr val="0070C0"/>
                </a:solidFill>
              </a:rPr>
              <a:t> у </a:t>
            </a:r>
            <a:r>
              <a:rPr lang="ru-RU" i="1" dirty="0" err="1">
                <a:solidFill>
                  <a:srgbClr val="0070C0"/>
                </a:solidFill>
              </a:rPr>
              <a:t>Бучачі</a:t>
            </a:r>
            <a:r>
              <a:rPr lang="ru-RU" i="1" dirty="0">
                <a:solidFill>
                  <a:srgbClr val="0070C0"/>
                </a:solidFill>
              </a:rPr>
              <a:t> </a:t>
            </a:r>
            <a:r>
              <a:rPr lang="ru-RU" i="1" dirty="0" err="1">
                <a:solidFill>
                  <a:srgbClr val="0070C0"/>
                </a:solidFill>
              </a:rPr>
              <a:t>із</a:t>
            </a:r>
            <a:r>
              <a:rPr lang="ru-RU" i="1" dirty="0">
                <a:solidFill>
                  <a:srgbClr val="0070C0"/>
                </a:solidFill>
              </a:rPr>
              <a:t> вдовою </a:t>
            </a:r>
            <a:r>
              <a:rPr lang="ru-RU" i="1" dirty="0" err="1">
                <a:solidFill>
                  <a:srgbClr val="0070C0"/>
                </a:solidFill>
              </a:rPr>
              <a:t>Маріанною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Єлизаветою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Кейтовою</a:t>
            </a:r>
            <a:r>
              <a:rPr lang="ru-RU" i="1" dirty="0">
                <a:solidFill>
                  <a:srgbClr val="0070C0"/>
                </a:solidFill>
              </a:rPr>
              <a:t> з </a:t>
            </a:r>
            <a:r>
              <a:rPr lang="ru-RU" i="1" dirty="0" err="1">
                <a:solidFill>
                  <a:srgbClr val="0070C0"/>
                </a:solidFill>
              </a:rPr>
              <a:t>родини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Маєвських</a:t>
            </a:r>
            <a:r>
              <a:rPr lang="ru-RU" i="1" dirty="0" smtClean="0">
                <a:solidFill>
                  <a:srgbClr val="0070C0"/>
                </a:solidFill>
              </a:rPr>
              <a:t>. </a:t>
            </a:r>
            <a:r>
              <a:rPr lang="ru-RU" i="1" dirty="0" err="1">
                <a:solidFill>
                  <a:srgbClr val="0070C0"/>
                </a:solidFill>
              </a:rPr>
              <a:t>Від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цього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шлюбу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мав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двох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синів</a:t>
            </a:r>
            <a:r>
              <a:rPr lang="ru-RU" i="1" dirty="0">
                <a:solidFill>
                  <a:srgbClr val="0070C0"/>
                </a:solidFill>
              </a:rPr>
              <a:t> — </a:t>
            </a:r>
            <a:r>
              <a:rPr lang="ru-RU" i="1" dirty="0" smtClean="0">
                <a:solidFill>
                  <a:srgbClr val="0070C0"/>
                </a:solidFill>
              </a:rPr>
              <a:t>Бернарда</a:t>
            </a:r>
            <a:r>
              <a:rPr lang="ru-RU" i="1" dirty="0">
                <a:solidFill>
                  <a:srgbClr val="0070C0"/>
                </a:solidFill>
              </a:rPr>
              <a:t> </a:t>
            </a:r>
            <a:r>
              <a:rPr lang="ru-RU" i="1" dirty="0" smtClean="0">
                <a:solidFill>
                  <a:srgbClr val="0070C0"/>
                </a:solidFill>
              </a:rPr>
              <a:t>(1752</a:t>
            </a:r>
            <a:r>
              <a:rPr lang="ru-RU" i="1" dirty="0">
                <a:solidFill>
                  <a:srgbClr val="0070C0"/>
                </a:solidFill>
              </a:rPr>
              <a:t>) і Антона </a:t>
            </a:r>
            <a:r>
              <a:rPr lang="ru-RU" i="1" dirty="0" smtClean="0">
                <a:solidFill>
                  <a:srgbClr val="0070C0"/>
                </a:solidFill>
              </a:rPr>
              <a:t>(1759).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40" y="23931"/>
            <a:ext cx="10515600" cy="2446314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5"/>
                </a:solidFill>
              </a:rPr>
              <a:t>Протягом</a:t>
            </a:r>
            <a:r>
              <a:rPr lang="ru-RU" sz="3600" dirty="0">
                <a:solidFill>
                  <a:schemeClr val="accent5"/>
                </a:solidFill>
              </a:rPr>
              <a:t> 1750-60-х </a:t>
            </a:r>
            <a:r>
              <a:rPr lang="ru-RU" sz="3600" dirty="0" err="1">
                <a:solidFill>
                  <a:schemeClr val="accent5"/>
                </a:solidFill>
              </a:rPr>
              <a:t>років</a:t>
            </a:r>
            <a:r>
              <a:rPr lang="ru-RU" sz="3600" dirty="0">
                <a:solidFill>
                  <a:schemeClr val="accent5"/>
                </a:solidFill>
              </a:rPr>
              <a:t> (</a:t>
            </a:r>
            <a:r>
              <a:rPr lang="ru-RU" sz="3600" dirty="0" err="1">
                <a:solidFill>
                  <a:schemeClr val="accent5"/>
                </a:solidFill>
              </a:rPr>
              <a:t>переважно</a:t>
            </a:r>
            <a:r>
              <a:rPr lang="ru-RU" sz="3600" dirty="0">
                <a:solidFill>
                  <a:schemeClr val="accent5"/>
                </a:solidFill>
              </a:rPr>
              <a:t> </a:t>
            </a:r>
            <a:r>
              <a:rPr lang="ru-RU" sz="3600" dirty="0" err="1">
                <a:solidFill>
                  <a:schemeClr val="accent5"/>
                </a:solidFill>
              </a:rPr>
              <a:t>спільно</a:t>
            </a:r>
            <a:r>
              <a:rPr lang="ru-RU" sz="3600" dirty="0">
                <a:solidFill>
                  <a:schemeClr val="accent5"/>
                </a:solidFill>
              </a:rPr>
              <a:t> з </a:t>
            </a:r>
            <a:r>
              <a:rPr lang="ru-RU" sz="3600" dirty="0" err="1">
                <a:solidFill>
                  <a:schemeClr val="accent5"/>
                </a:solidFill>
              </a:rPr>
              <a:t>архітектором</a:t>
            </a:r>
            <a:r>
              <a:rPr lang="ru-RU" sz="3600" dirty="0">
                <a:solidFill>
                  <a:schemeClr val="accent5"/>
                </a:solidFill>
              </a:rPr>
              <a:t> Бернардом </a:t>
            </a:r>
            <a:r>
              <a:rPr lang="ru-RU" sz="3600" dirty="0" err="1" smtClean="0">
                <a:solidFill>
                  <a:schemeClr val="accent5"/>
                </a:solidFill>
              </a:rPr>
              <a:t>Меретином</a:t>
            </a:r>
            <a:r>
              <a:rPr lang="ru-RU" sz="3600" dirty="0" smtClean="0">
                <a:solidFill>
                  <a:schemeClr val="accent5"/>
                </a:solidFill>
              </a:rPr>
              <a:t>) </a:t>
            </a:r>
            <a:r>
              <a:rPr lang="ru-RU" sz="3600" dirty="0" err="1">
                <a:solidFill>
                  <a:schemeClr val="accent5"/>
                </a:solidFill>
              </a:rPr>
              <a:t>працював</a:t>
            </a:r>
            <a:r>
              <a:rPr lang="ru-RU" sz="3600" dirty="0">
                <a:solidFill>
                  <a:schemeClr val="accent5"/>
                </a:solidFill>
              </a:rPr>
              <a:t> у </a:t>
            </a:r>
            <a:r>
              <a:rPr lang="ru-RU" sz="3600" dirty="0" err="1">
                <a:solidFill>
                  <a:schemeClr val="accent5"/>
                </a:solidFill>
              </a:rPr>
              <a:t>Львові</a:t>
            </a:r>
            <a:r>
              <a:rPr lang="ru-RU" sz="3600" dirty="0">
                <a:solidFill>
                  <a:schemeClr val="accent5"/>
                </a:solidFill>
              </a:rPr>
              <a:t>, </a:t>
            </a:r>
            <a:r>
              <a:rPr lang="ru-RU" sz="3600" dirty="0" err="1">
                <a:solidFill>
                  <a:schemeClr val="accent5"/>
                </a:solidFill>
              </a:rPr>
              <a:t>Ходовичах</a:t>
            </a:r>
            <a:r>
              <a:rPr lang="ru-RU" sz="3600" dirty="0">
                <a:solidFill>
                  <a:schemeClr val="accent5"/>
                </a:solidFill>
              </a:rPr>
              <a:t>  </a:t>
            </a:r>
            <a:r>
              <a:rPr lang="ru-RU" sz="3600" dirty="0" err="1">
                <a:solidFill>
                  <a:schemeClr val="accent5"/>
                </a:solidFill>
              </a:rPr>
              <a:t>Городенці</a:t>
            </a:r>
            <a:r>
              <a:rPr lang="ru-RU" sz="3600" dirty="0">
                <a:solidFill>
                  <a:schemeClr val="accent5"/>
                </a:solidFill>
              </a:rPr>
              <a:t>, </a:t>
            </a:r>
            <a:r>
              <a:rPr lang="ru-RU" sz="3600" dirty="0" err="1" smtClean="0">
                <a:solidFill>
                  <a:schemeClr val="accent5"/>
                </a:solidFill>
              </a:rPr>
              <a:t>Гвіздці</a:t>
            </a:r>
            <a:r>
              <a:rPr lang="ru-RU" sz="3600" dirty="0" smtClean="0">
                <a:solidFill>
                  <a:schemeClr val="accent5"/>
                </a:solidFill>
              </a:rPr>
              <a:t>,</a:t>
            </a:r>
            <a:r>
              <a:rPr lang="ru-RU" sz="3600" dirty="0">
                <a:solidFill>
                  <a:schemeClr val="accent5"/>
                </a:solidFill>
              </a:rPr>
              <a:t> </a:t>
            </a:r>
            <a:r>
              <a:rPr lang="ru-RU" sz="3600" dirty="0" err="1">
                <a:solidFill>
                  <a:schemeClr val="accent5"/>
                </a:solidFill>
              </a:rPr>
              <a:t>Монастириську</a:t>
            </a:r>
            <a:r>
              <a:rPr lang="ru-RU" sz="3600" dirty="0">
                <a:solidFill>
                  <a:schemeClr val="accent5"/>
                </a:solidFill>
              </a:rPr>
              <a:t> </a:t>
            </a:r>
            <a:r>
              <a:rPr lang="ru-RU" sz="3600" dirty="0" smtClean="0">
                <a:solidFill>
                  <a:schemeClr val="accent5"/>
                </a:solidFill>
              </a:rPr>
              <a:t>,</a:t>
            </a:r>
            <a:r>
              <a:rPr lang="ru-RU" sz="3600" dirty="0">
                <a:solidFill>
                  <a:schemeClr val="accent5"/>
                </a:solidFill>
              </a:rPr>
              <a:t> </a:t>
            </a:r>
            <a:r>
              <a:rPr lang="ru-RU" sz="3600" dirty="0" err="1" smtClean="0">
                <a:solidFill>
                  <a:schemeClr val="accent5"/>
                </a:solidFill>
              </a:rPr>
              <a:t>Бучачі</a:t>
            </a:r>
            <a:r>
              <a:rPr lang="ru-RU" sz="3600" dirty="0">
                <a:solidFill>
                  <a:schemeClr val="accent5"/>
                </a:solidFill>
              </a:rPr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72" y="1825625"/>
            <a:ext cx="2888056" cy="4351338"/>
          </a:xfrm>
        </p:spPr>
      </p:pic>
    </p:spTree>
    <p:extLst>
      <p:ext uri="{BB962C8B-B14F-4D97-AF65-F5344CB8AC3E}">
        <p14:creationId xmlns:p14="http://schemas.microsoft.com/office/powerpoint/2010/main" val="1289150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Для </a:t>
            </a:r>
            <a:r>
              <a:rPr lang="ru-RU" dirty="0" err="1">
                <a:solidFill>
                  <a:srgbClr val="FFFF00"/>
                </a:solidFill>
              </a:rPr>
              <a:t>творів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І.Г.Пінзеля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характерна велика </a:t>
            </a:r>
            <a:r>
              <a:rPr lang="ru-RU" dirty="0" err="1">
                <a:solidFill>
                  <a:srgbClr val="FFFF00"/>
                </a:solidFill>
              </a:rPr>
              <a:t>емоційність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динаміка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надання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створеним</a:t>
            </a:r>
            <a:r>
              <a:rPr lang="ru-RU" dirty="0">
                <a:solidFill>
                  <a:srgbClr val="FFFF00"/>
                </a:solidFill>
              </a:rPr>
              <a:t> формам </a:t>
            </a:r>
            <a:r>
              <a:rPr lang="ru-RU" dirty="0" err="1">
                <a:solidFill>
                  <a:srgbClr val="FFFF00"/>
                </a:solidFill>
              </a:rPr>
              <a:t>життєвих</a:t>
            </a:r>
            <a:r>
              <a:rPr lang="ru-RU" dirty="0">
                <a:solidFill>
                  <a:srgbClr val="FFFF00"/>
                </a:solidFill>
              </a:rPr>
              <a:t> рис.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25" y="2286000"/>
            <a:ext cx="5905149" cy="4008120"/>
          </a:xfrm>
        </p:spPr>
      </p:pic>
    </p:spTree>
    <p:extLst>
      <p:ext uri="{BB962C8B-B14F-4D97-AF65-F5344CB8AC3E}">
        <p14:creationId xmlns:p14="http://schemas.microsoft.com/office/powerpoint/2010/main" val="1918644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9035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/>
                </a:solidFill>
              </a:rPr>
              <a:t>Походив з </a:t>
            </a:r>
            <a:r>
              <a:rPr lang="ru-RU" sz="2800" dirty="0" err="1">
                <a:solidFill>
                  <a:schemeClr val="bg2"/>
                </a:solidFill>
              </a:rPr>
              <a:t>Чехії</a:t>
            </a:r>
            <a:r>
              <a:rPr lang="ru-RU" sz="2800" dirty="0">
                <a:solidFill>
                  <a:schemeClr val="bg2"/>
                </a:solidFill>
              </a:rPr>
              <a:t> (про </a:t>
            </a:r>
            <a:r>
              <a:rPr lang="ru-RU" sz="2800" dirty="0" err="1">
                <a:solidFill>
                  <a:schemeClr val="bg2"/>
                </a:solidFill>
              </a:rPr>
              <a:t>це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свідчить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схожість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його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творів</a:t>
            </a:r>
            <a:r>
              <a:rPr lang="ru-RU" sz="2800" dirty="0">
                <a:solidFill>
                  <a:schemeClr val="bg2"/>
                </a:solidFill>
              </a:rPr>
              <a:t> на твори </a:t>
            </a:r>
            <a:r>
              <a:rPr lang="ru-RU" sz="2800" dirty="0" err="1">
                <a:solidFill>
                  <a:schemeClr val="bg2"/>
                </a:solidFill>
              </a:rPr>
              <a:t>митців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празької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школи</a:t>
            </a:r>
            <a:r>
              <a:rPr lang="ru-RU" sz="2800" dirty="0">
                <a:solidFill>
                  <a:schemeClr val="bg2"/>
                </a:solidFill>
              </a:rPr>
              <a:t>). </a:t>
            </a:r>
            <a:r>
              <a:rPr lang="ru-RU" sz="2800" dirty="0" err="1">
                <a:solidFill>
                  <a:schemeClr val="bg2"/>
                </a:solidFill>
              </a:rPr>
              <a:t>Прибув</a:t>
            </a:r>
            <a:r>
              <a:rPr lang="ru-RU" sz="2800" dirty="0">
                <a:solidFill>
                  <a:schemeClr val="bg2"/>
                </a:solidFill>
              </a:rPr>
              <a:t> до </a:t>
            </a:r>
            <a:r>
              <a:rPr lang="ru-RU" sz="2800" dirty="0" err="1">
                <a:solidFill>
                  <a:schemeClr val="bg2"/>
                </a:solidFill>
              </a:rPr>
              <a:t>Польщі</a:t>
            </a:r>
            <a:r>
              <a:rPr lang="ru-RU" sz="2800" dirty="0">
                <a:solidFill>
                  <a:schemeClr val="bg2"/>
                </a:solidFill>
              </a:rPr>
              <a:t> в </a:t>
            </a:r>
            <a:r>
              <a:rPr lang="ru-RU" sz="2800" dirty="0" err="1">
                <a:solidFill>
                  <a:schemeClr val="bg2"/>
                </a:solidFill>
              </a:rPr>
              <a:t>кінці</a:t>
            </a:r>
            <a:r>
              <a:rPr lang="ru-RU" sz="2800" dirty="0">
                <a:solidFill>
                  <a:schemeClr val="bg2"/>
                </a:solidFill>
              </a:rPr>
              <a:t> 1740-х на </a:t>
            </a:r>
            <a:r>
              <a:rPr lang="ru-RU" sz="2800" dirty="0" err="1">
                <a:solidFill>
                  <a:schemeClr val="bg2"/>
                </a:solidFill>
              </a:rPr>
              <a:t>запрошення</a:t>
            </a:r>
            <a:r>
              <a:rPr lang="ru-RU" sz="2800" dirty="0">
                <a:solidFill>
                  <a:schemeClr val="bg2"/>
                </a:solidFill>
              </a:rPr>
              <a:t> Бернарда </a:t>
            </a:r>
            <a:r>
              <a:rPr lang="ru-RU" sz="2800" dirty="0" err="1">
                <a:solidFill>
                  <a:schemeClr val="bg2"/>
                </a:solidFill>
              </a:rPr>
              <a:t>Меретина</a:t>
            </a:r>
            <a:r>
              <a:rPr lang="ru-RU" sz="2800" dirty="0">
                <a:solidFill>
                  <a:schemeClr val="bg2"/>
                </a:solidFill>
              </a:rPr>
              <a:t> для </a:t>
            </a:r>
            <a:r>
              <a:rPr lang="ru-RU" sz="2800" dirty="0" err="1">
                <a:solidFill>
                  <a:schemeClr val="bg2"/>
                </a:solidFill>
              </a:rPr>
              <a:t>виконання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різьбарських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робіт</a:t>
            </a:r>
            <a:r>
              <a:rPr lang="ru-RU" sz="2800" dirty="0">
                <a:solidFill>
                  <a:schemeClr val="bg2"/>
                </a:solidFill>
              </a:rPr>
              <a:t> в </a:t>
            </a:r>
            <a:r>
              <a:rPr lang="ru-RU" sz="2800" dirty="0" err="1">
                <a:solidFill>
                  <a:schemeClr val="bg2"/>
                </a:solidFill>
              </a:rPr>
              <a:t>проектованих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архітектором</a:t>
            </a:r>
            <a:r>
              <a:rPr lang="ru-RU" sz="2800" dirty="0">
                <a:solidFill>
                  <a:schemeClr val="bg2"/>
                </a:solidFill>
              </a:rPr>
              <a:t> на </a:t>
            </a:r>
            <a:r>
              <a:rPr lang="ru-RU" sz="2800" dirty="0" err="1">
                <a:solidFill>
                  <a:schemeClr val="bg2"/>
                </a:solidFill>
              </a:rPr>
              <a:t>замовлення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Миколи</a:t>
            </a:r>
            <a:r>
              <a:rPr lang="ru-RU" sz="2800" dirty="0">
                <a:solidFill>
                  <a:schemeClr val="bg2"/>
                </a:solidFill>
              </a:rPr>
              <a:t> Василя </a:t>
            </a:r>
            <a:r>
              <a:rPr lang="ru-RU" sz="2800" dirty="0" err="1">
                <a:solidFill>
                  <a:schemeClr val="bg2"/>
                </a:solidFill>
              </a:rPr>
              <a:t>Потоцького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будівлях</a:t>
            </a:r>
            <a:r>
              <a:rPr lang="ru-RU" sz="2800" dirty="0">
                <a:solidFill>
                  <a:schemeClr val="bg2"/>
                </a:solidFill>
              </a:rPr>
              <a:t>. В </a:t>
            </a:r>
            <a:r>
              <a:rPr lang="ru-RU" sz="2800" dirty="0" err="1">
                <a:solidFill>
                  <a:schemeClr val="bg2"/>
                </a:solidFill>
              </a:rPr>
              <a:t>кінці</a:t>
            </a:r>
            <a:r>
              <a:rPr lang="ru-RU" sz="2800" dirty="0">
                <a:solidFill>
                  <a:schemeClr val="bg2"/>
                </a:solidFill>
              </a:rPr>
              <a:t> 1750-х </a:t>
            </a:r>
            <a:r>
              <a:rPr lang="ru-RU" sz="2800" dirty="0" err="1">
                <a:solidFill>
                  <a:schemeClr val="bg2"/>
                </a:solidFill>
              </a:rPr>
              <a:t>Меретин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замовив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Пінзелю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виконання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оздоблювальних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робіт</a:t>
            </a:r>
            <a:r>
              <a:rPr lang="ru-RU" sz="2800" dirty="0">
                <a:solidFill>
                  <a:schemeClr val="bg2"/>
                </a:solidFill>
              </a:rPr>
              <a:t> в </a:t>
            </a:r>
            <a:r>
              <a:rPr lang="ru-RU" sz="2800" dirty="0" err="1">
                <a:solidFill>
                  <a:schemeClr val="bg2"/>
                </a:solidFill>
              </a:rPr>
              <a:t>костелі</a:t>
            </a:r>
            <a:r>
              <a:rPr lang="ru-RU" sz="2800" dirty="0">
                <a:solidFill>
                  <a:schemeClr val="bg2"/>
                </a:solidFill>
              </a:rPr>
              <a:t> у </a:t>
            </a:r>
            <a:r>
              <a:rPr lang="ru-RU" sz="2800" dirty="0" err="1">
                <a:solidFill>
                  <a:schemeClr val="bg2"/>
                </a:solidFill>
              </a:rPr>
              <a:t>Годовиці</a:t>
            </a:r>
            <a:r>
              <a:rPr lang="ru-RU" sz="2800" dirty="0">
                <a:solidFill>
                  <a:schemeClr val="bg2"/>
                </a:solidFill>
              </a:rPr>
              <a:t>, </a:t>
            </a:r>
            <a:r>
              <a:rPr lang="ru-RU" sz="2800" dirty="0" err="1">
                <a:solidFill>
                  <a:schemeClr val="bg2"/>
                </a:solidFill>
              </a:rPr>
              <a:t>які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він</a:t>
            </a:r>
            <a:r>
              <a:rPr lang="ru-RU" sz="2800" dirty="0">
                <a:solidFill>
                  <a:schemeClr val="bg2"/>
                </a:solidFill>
              </a:rPr>
              <a:t> не </a:t>
            </a:r>
            <a:r>
              <a:rPr lang="ru-RU" sz="2800" dirty="0" err="1">
                <a:solidFill>
                  <a:schemeClr val="bg2"/>
                </a:solidFill>
              </a:rPr>
              <a:t>зміг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виконати</a:t>
            </a:r>
            <a:r>
              <a:rPr lang="ru-RU" sz="2800" dirty="0">
                <a:solidFill>
                  <a:schemeClr val="bg2"/>
                </a:solidFill>
              </a:rPr>
              <a:t> через </a:t>
            </a:r>
            <a:r>
              <a:rPr lang="ru-RU" sz="2800" dirty="0" err="1">
                <a:solidFill>
                  <a:schemeClr val="bg2"/>
                </a:solidFill>
              </a:rPr>
              <a:t>передчасну</a:t>
            </a:r>
            <a:r>
              <a:rPr lang="ru-RU" sz="2800" dirty="0">
                <a:solidFill>
                  <a:schemeClr val="bg2"/>
                </a:solidFill>
              </a:rPr>
              <a:t> смерть </a:t>
            </a:r>
            <a:r>
              <a:rPr lang="ru-RU" sz="2800" dirty="0" err="1">
                <a:solidFill>
                  <a:schemeClr val="bg2"/>
                </a:solidFill>
              </a:rPr>
              <a:t>архітектора</a:t>
            </a:r>
            <a:r>
              <a:rPr lang="ru-RU" sz="2800" dirty="0">
                <a:solidFill>
                  <a:schemeClr val="bg2"/>
                </a:solidFill>
              </a:rPr>
              <a:t> (</a:t>
            </a:r>
            <a:r>
              <a:rPr lang="ru-RU" sz="2800" dirty="0" err="1">
                <a:solidFill>
                  <a:schemeClr val="bg2"/>
                </a:solidFill>
              </a:rPr>
              <a:t>крім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казальниці</a:t>
            </a:r>
            <a:r>
              <a:rPr lang="ru-RU" sz="2800" dirty="0">
                <a:solidFill>
                  <a:schemeClr val="bg2"/>
                </a:solidFill>
              </a:rPr>
              <a:t> — </a:t>
            </a:r>
            <a:r>
              <a:rPr lang="ru-RU" sz="2800" dirty="0" err="1">
                <a:solidFill>
                  <a:schemeClr val="bg2"/>
                </a:solidFill>
              </a:rPr>
              <a:t>спрощеної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репліки</a:t>
            </a:r>
            <a:r>
              <a:rPr lang="ru-RU" sz="2800" dirty="0">
                <a:solidFill>
                  <a:schemeClr val="bg2"/>
                </a:solidFill>
              </a:rPr>
              <a:t> амвону в </a:t>
            </a:r>
            <a:r>
              <a:rPr lang="ru-RU" sz="2800" dirty="0" err="1">
                <a:solidFill>
                  <a:schemeClr val="bg2"/>
                </a:solidFill>
              </a:rPr>
              <a:t>костелі</a:t>
            </a:r>
            <a:r>
              <a:rPr lang="ru-RU" sz="2800" dirty="0">
                <a:solidFill>
                  <a:schemeClr val="bg2"/>
                </a:solidFill>
              </a:rPr>
              <a:t> Городенки). </a:t>
            </a:r>
            <a:r>
              <a:rPr lang="ru-RU" sz="2800" dirty="0" err="1">
                <a:solidFill>
                  <a:schemeClr val="bg2"/>
                </a:solidFill>
              </a:rPr>
              <a:t>Виконав</a:t>
            </a:r>
            <a:r>
              <a:rPr lang="ru-RU" sz="2800" dirty="0">
                <a:solidFill>
                  <a:schemeClr val="bg2"/>
                </a:solidFill>
              </a:rPr>
              <a:t> у 1759-61 роках </a:t>
            </a:r>
            <a:r>
              <a:rPr lang="ru-RU" sz="2800" dirty="0" err="1">
                <a:solidFill>
                  <a:schemeClr val="bg2"/>
                </a:solidFill>
              </a:rPr>
              <a:t>монументальні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статуї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святих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Атанасія</a:t>
            </a:r>
            <a:r>
              <a:rPr lang="ru-RU" sz="2800" dirty="0">
                <a:solidFill>
                  <a:schemeClr val="bg2"/>
                </a:solidFill>
              </a:rPr>
              <a:t>, Леона, </a:t>
            </a:r>
            <a:r>
              <a:rPr lang="ru-RU" sz="2800" dirty="0" err="1">
                <a:solidFill>
                  <a:schemeClr val="bg2"/>
                </a:solidFill>
              </a:rPr>
              <a:t>кінну</a:t>
            </a:r>
            <a:r>
              <a:rPr lang="ru-RU" sz="2800" dirty="0">
                <a:solidFill>
                  <a:schemeClr val="bg2"/>
                </a:solidFill>
              </a:rPr>
              <a:t> статую святого Юра, за </a:t>
            </a:r>
            <a:r>
              <a:rPr lang="ru-RU" sz="2800" dirty="0" err="1">
                <a:solidFill>
                  <a:schemeClr val="bg2"/>
                </a:solidFill>
              </a:rPr>
              <a:t>що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отримав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близько</a:t>
            </a:r>
            <a:r>
              <a:rPr lang="ru-RU" sz="2800" dirty="0">
                <a:solidFill>
                  <a:schemeClr val="bg2"/>
                </a:solidFill>
              </a:rPr>
              <a:t> 37000 </a:t>
            </a:r>
            <a:r>
              <a:rPr lang="ru-RU" sz="2800" dirty="0" err="1">
                <a:solidFill>
                  <a:schemeClr val="bg2"/>
                </a:solidFill>
              </a:rPr>
              <a:t>золотих</a:t>
            </a:r>
            <a:r>
              <a:rPr lang="ru-RU" sz="2800" dirty="0">
                <a:solidFill>
                  <a:schemeClr val="bg2"/>
                </a:solidFill>
              </a:rPr>
              <a:t> (</a:t>
            </a:r>
            <a:r>
              <a:rPr lang="ru-RU" sz="2800" dirty="0" err="1">
                <a:solidFill>
                  <a:schemeClr val="bg2"/>
                </a:solidFill>
              </a:rPr>
              <a:t>величезна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тоді</a:t>
            </a:r>
            <a:r>
              <a:rPr lang="ru-RU" sz="2800" dirty="0">
                <a:solidFill>
                  <a:schemeClr val="bg2"/>
                </a:solidFill>
              </a:rPr>
              <a:t> сума). Перед </a:t>
            </a:r>
            <a:r>
              <a:rPr lang="ru-RU" sz="2800" dirty="0" err="1">
                <a:solidFill>
                  <a:schemeClr val="bg2"/>
                </a:solidFill>
              </a:rPr>
              <a:t>смертю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Меретин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доручив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йому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виконання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двох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балконових</a:t>
            </a:r>
            <a:r>
              <a:rPr lang="ru-RU" sz="2800" dirty="0">
                <a:solidFill>
                  <a:schemeClr val="bg2"/>
                </a:solidFill>
              </a:rPr>
              <a:t> консолей з </a:t>
            </a:r>
            <a:r>
              <a:rPr lang="ru-RU" sz="2800" dirty="0" err="1">
                <a:solidFill>
                  <a:schemeClr val="bg2"/>
                </a:solidFill>
              </a:rPr>
              <a:t>чоловічими</a:t>
            </a:r>
            <a:r>
              <a:rPr lang="ru-RU" sz="2800" dirty="0">
                <a:solidFill>
                  <a:schemeClr val="bg2"/>
                </a:solidFill>
              </a:rPr>
              <a:t> торсами в </a:t>
            </a:r>
            <a:r>
              <a:rPr lang="ru-RU" sz="2800" dirty="0" err="1">
                <a:solidFill>
                  <a:schemeClr val="bg2"/>
                </a:solidFill>
              </a:rPr>
              <a:t>ринковій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кам'яниці</a:t>
            </a:r>
            <a:r>
              <a:rPr lang="ru-RU" sz="2800" dirty="0">
                <a:solidFill>
                  <a:schemeClr val="bg2"/>
                </a:solidFill>
              </a:rPr>
              <a:t> № 40, </a:t>
            </a:r>
            <a:r>
              <a:rPr lang="ru-RU" sz="2800" dirty="0" err="1">
                <a:solidFill>
                  <a:schemeClr val="bg2"/>
                </a:solidFill>
              </a:rPr>
              <a:t>перебудованій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під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резиденцію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львівського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 err="1">
                <a:solidFill>
                  <a:schemeClr val="bg2"/>
                </a:solidFill>
              </a:rPr>
              <a:t>єпископа</a:t>
            </a:r>
            <a:r>
              <a:rPr lang="ru-RU" sz="2800" dirty="0">
                <a:solidFill>
                  <a:schemeClr val="bg2"/>
                </a:solidFill>
              </a:rPr>
              <a:t> УГКЦ </a:t>
            </a:r>
            <a:r>
              <a:rPr lang="ru-RU" sz="2800" dirty="0" smtClean="0">
                <a:solidFill>
                  <a:schemeClr val="bg2"/>
                </a:solidFill>
              </a:rPr>
              <a:t>Леона </a:t>
            </a:r>
            <a:r>
              <a:rPr lang="ru-RU" sz="2800" dirty="0" err="1" smtClean="0">
                <a:solidFill>
                  <a:schemeClr val="bg2"/>
                </a:solidFill>
              </a:rPr>
              <a:t>Шептицького</a:t>
            </a:r>
            <a:r>
              <a:rPr lang="ru-RU" sz="28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894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1926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У 1761 р. </a:t>
            </a:r>
            <a:r>
              <a:rPr lang="ru-RU" sz="2400" dirty="0" err="1">
                <a:solidFill>
                  <a:srgbClr val="0070C0"/>
                </a:solidFill>
              </a:rPr>
              <a:t>Микола</a:t>
            </a:r>
            <a:r>
              <a:rPr lang="ru-RU" sz="2400" dirty="0">
                <a:solidFill>
                  <a:srgbClr val="0070C0"/>
                </a:solidFill>
              </a:rPr>
              <a:t> Василь </a:t>
            </a:r>
            <a:r>
              <a:rPr lang="ru-RU" sz="2400" dirty="0" err="1">
                <a:solidFill>
                  <a:srgbClr val="0070C0"/>
                </a:solidFill>
              </a:rPr>
              <a:t>Потоцький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офірував</a:t>
            </a:r>
            <a:r>
              <a:rPr lang="ru-RU" sz="2400" dirty="0">
                <a:solidFill>
                  <a:srgbClr val="0070C0"/>
                </a:solidFill>
              </a:rPr>
              <a:t> 10000 </a:t>
            </a:r>
            <a:r>
              <a:rPr lang="ru-RU" sz="2400" dirty="0" err="1">
                <a:solidFill>
                  <a:srgbClr val="0070C0"/>
                </a:solidFill>
              </a:rPr>
              <a:t>золотих</a:t>
            </a:r>
            <a:r>
              <a:rPr lang="ru-RU" sz="2400" dirty="0">
                <a:solidFill>
                  <a:srgbClr val="0070C0"/>
                </a:solidFill>
              </a:rPr>
              <a:t> для </a:t>
            </a:r>
            <a:r>
              <a:rPr lang="ru-RU" sz="2400" dirty="0" err="1">
                <a:solidFill>
                  <a:srgbClr val="0070C0"/>
                </a:solidFill>
              </a:rPr>
              <a:t>виконання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різьбарських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робіт</a:t>
            </a:r>
            <a:r>
              <a:rPr lang="ru-RU" sz="2400" dirty="0">
                <a:solidFill>
                  <a:srgbClr val="0070C0"/>
                </a:solidFill>
              </a:rPr>
              <a:t> в новому </a:t>
            </a:r>
            <a:r>
              <a:rPr lang="ru-RU" sz="2400" dirty="0" err="1" smtClean="0">
                <a:solidFill>
                  <a:srgbClr val="0070C0"/>
                </a:solidFill>
              </a:rPr>
              <a:t>Домініканському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костелі</a:t>
            </a:r>
            <a:r>
              <a:rPr lang="ru-RU" sz="2400" dirty="0">
                <a:solidFill>
                  <a:srgbClr val="0070C0"/>
                </a:solidFill>
              </a:rPr>
              <a:t> Львова, за </a:t>
            </a:r>
            <a:r>
              <a:rPr lang="ru-RU" sz="2400" dirty="0" err="1">
                <a:solidFill>
                  <a:srgbClr val="0070C0"/>
                </a:solidFill>
              </a:rPr>
              <a:t>виконання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робіт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взявся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Пінзель</a:t>
            </a:r>
            <a:r>
              <a:rPr lang="ru-RU" sz="2400" dirty="0">
                <a:solidFill>
                  <a:srgbClr val="0070C0"/>
                </a:solidFill>
              </a:rPr>
              <a:t>. Вони </a:t>
            </a:r>
            <a:r>
              <a:rPr lang="ru-RU" sz="2400" dirty="0" err="1">
                <a:solidFill>
                  <a:srgbClr val="0070C0"/>
                </a:solidFill>
              </a:rPr>
              <a:t>передбачали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виконання</a:t>
            </a:r>
            <a:r>
              <a:rPr lang="ru-RU" sz="2400" dirty="0">
                <a:solidFill>
                  <a:srgbClr val="0070C0"/>
                </a:solidFill>
              </a:rPr>
              <a:t> 2-х </a:t>
            </a:r>
            <a:r>
              <a:rPr lang="ru-RU" sz="2400" dirty="0" err="1">
                <a:solidFill>
                  <a:srgbClr val="0070C0"/>
                </a:solidFill>
              </a:rPr>
              <a:t>бічних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вівтарів</a:t>
            </a:r>
            <a:r>
              <a:rPr lang="ru-RU" sz="2400" dirty="0">
                <a:solidFill>
                  <a:srgbClr val="0070C0"/>
                </a:solidFill>
              </a:rPr>
              <a:t> у </a:t>
            </a:r>
            <a:r>
              <a:rPr lang="ru-RU" sz="2400" dirty="0" err="1">
                <a:solidFill>
                  <a:srgbClr val="0070C0"/>
                </a:solidFill>
              </a:rPr>
              <a:t>каплицях</a:t>
            </a:r>
            <a:r>
              <a:rPr lang="ru-RU" sz="2400" dirty="0">
                <a:solidFill>
                  <a:srgbClr val="0070C0"/>
                </a:solidFill>
              </a:rPr>
              <a:t> на </a:t>
            </a:r>
            <a:r>
              <a:rPr lang="ru-RU" sz="2400" dirty="0" err="1">
                <a:solidFill>
                  <a:srgbClr val="0070C0"/>
                </a:solidFill>
              </a:rPr>
              <a:t>поперечній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осі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храму.Пінзель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виконав</a:t>
            </a:r>
            <a:r>
              <a:rPr lang="ru-RU" sz="2400" dirty="0">
                <a:solidFill>
                  <a:srgbClr val="0070C0"/>
                </a:solidFill>
              </a:rPr>
              <a:t> статую </a:t>
            </a:r>
            <a:r>
              <a:rPr lang="ru-RU" sz="2400" dirty="0" err="1">
                <a:solidFill>
                  <a:srgbClr val="0070C0"/>
                </a:solidFill>
              </a:rPr>
              <a:t>Матері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Божої</a:t>
            </a:r>
            <a:r>
              <a:rPr lang="ru-RU" sz="2400" dirty="0">
                <a:solidFill>
                  <a:srgbClr val="0070C0"/>
                </a:solidFill>
              </a:rPr>
              <a:t> з дитятком в </a:t>
            </a:r>
            <a:r>
              <a:rPr lang="ru-RU" sz="2400" dirty="0" err="1">
                <a:solidFill>
                  <a:srgbClr val="0070C0"/>
                </a:solidFill>
              </a:rPr>
              <a:t>орторіумі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кляшторному</a:t>
            </a:r>
            <a:r>
              <a:rPr lang="ru-RU" sz="2400" dirty="0">
                <a:solidFill>
                  <a:srgbClr val="0070C0"/>
                </a:solidFill>
              </a:rPr>
              <a:t> за великим </a:t>
            </a:r>
            <a:r>
              <a:rPr lang="ru-RU" sz="2400" dirty="0" err="1">
                <a:solidFill>
                  <a:srgbClr val="0070C0"/>
                </a:solidFill>
              </a:rPr>
              <a:t>вівтарем</a:t>
            </a:r>
            <a:r>
              <a:rPr lang="ru-RU" sz="2400" dirty="0">
                <a:solidFill>
                  <a:srgbClr val="0070C0"/>
                </a:solidFill>
              </a:rPr>
              <a:t>. З 1764 р. </a:t>
            </a:r>
            <a:r>
              <a:rPr lang="ru-RU" sz="2400" dirty="0" err="1">
                <a:solidFill>
                  <a:srgbClr val="0070C0"/>
                </a:solidFill>
              </a:rPr>
              <a:t>тривали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роботи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із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зовнішньої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декорації</a:t>
            </a:r>
            <a:r>
              <a:rPr lang="ru-RU" sz="2400" dirty="0">
                <a:solidFill>
                  <a:srgbClr val="0070C0"/>
                </a:solidFill>
              </a:rPr>
              <a:t> костелу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2743200"/>
            <a:ext cx="2743200" cy="4114800"/>
          </a:xfrm>
        </p:spPr>
      </p:pic>
    </p:spTree>
    <p:extLst>
      <p:ext uri="{BB962C8B-B14F-4D97-AF65-F5344CB8AC3E}">
        <p14:creationId xmlns:p14="http://schemas.microsoft.com/office/powerpoint/2010/main" val="75338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171</Words>
  <Application>Microsoft Office PowerPoint</Application>
  <PresentationFormat>Произвольный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Іва́н Гео́ргій Пі́нзель (1707 — 1761) — галицький скульптор середини 18 століття, представник пізнього бароко і рококо. Зачинатель Львівської школи скульпторів.</vt:lpstr>
      <vt:lpstr>Біографічні відомості про майстра майже відсутні. Його етнічне походження, місце і час народження, також обставини появи вГаличині та смерті наразі невідомі. </vt:lpstr>
      <vt:lpstr>В середині 1740-хроків він з'явився при дворі магната Миколи Василя Потоцького, який став його головним замовником і патроном. </vt:lpstr>
      <vt:lpstr>13 травня 1751 року одружився у Бучачі із вдовою Маріанною Єлизаветою Кейтовою з родини Маєвських. Від цього шлюбу мав двох синів — Бернарда (1752) і Антона (1759).</vt:lpstr>
      <vt:lpstr>Протягом 1750-60-х років (переважно спільно з архітектором Бернардом Меретином) працював у Львові, Ходовичах  Городенці, Гвіздці, Монастириську , Бучачі </vt:lpstr>
      <vt:lpstr>Для творів І.Г.Пінзеля характерна велика емоційність та динаміка, надання створеним формам життєвих рис.</vt:lpstr>
      <vt:lpstr>Походив з Чехії (про це свідчить схожість його творів на твори митців празької школи). Прибув до Польщі в кінці 1740-х на запрошення Бернарда Меретина для виконання різьбарських робіт в проектованих архітектором на замовлення Миколи Василя Потоцького будівлях. В кінці 1750-х Меретин замовив Пінзелю виконання оздоблювальних робіт в костелі у Годовиці, які він не зміг виконати через передчасну смерть архітектора (крім казальниці — спрощеної репліки амвону в костелі Городенки). Виконав у 1759-61 роках монументальні статуї святих Атанасія, Леона, кінну статую святого Юра, за що отримав близько 37000 золотих (величезна тоді сума). Перед смертю Меретин доручив йому виконання двох балконових консолей з чоловічими торсами в ринковій кам'яниці № 40, перебудованій під резиденцію львівського єпископа УГКЦ Леона Шептицького.</vt:lpstr>
      <vt:lpstr>У 1761 р. Микола Василь Потоцький офірував 10000 золотих для виконання різьбарських робіт в новому Домініканському костелі Львова, за виконання робіт взявся Пінзель. Вони передбачали виконання 2-х бічних вівтарів у каплицях на поперечній осі храму.Пінзель виконав статую Матері Божої з дитятком в орторіумі кляшторному за великим вівтарем. З 1764 р. тривали роботи із зовнішньої декорації костелу.</vt:lpstr>
      <vt:lpstr>Поява Пінзеля сприяла розвитку талантів Томаша Гуттера, Конрада Кутченрайтера, Єжи Маркварта, Христіана Сейнера, Себастьяна Фесінгера, спрямувало їх творчість в напрямку розквітлого рококо</vt:lpstr>
      <vt:lpstr>З 21 листопада 2012 до 25 лютого 2013 р. у Луврі відбулася виставка робіт Івана Пінзеля.</vt:lpstr>
      <vt:lpstr>Презентация PowerPoint</vt:lpstr>
      <vt:lpstr>Презентация PowerPoint</vt:lpstr>
      <vt:lpstr>Презентация PowerPoint</vt:lpstr>
      <vt:lpstr>   Місцезнаходження робіт Україна(Львівській галереї мистецтв/Музеї Пінзеля, 15 — у Тернопільському обласному краєзнавчому музеї, 6 — в Івано-Франківському художньому музеї, 1 («Добрий Пастир») у Національному Музеї Народного Мистецтва Гуцульщини та Покуття в Коломиї, 1 статуя біля костелу Непорочного Зачаття Діви Марі в Городенці);    Польща (Розп'яття із костелу Всіх Святих у Годовиці вивезене під час переселення поляків, тепер у вроцлавському костелі);    Німеччина (6 боцеті, Баварський національний музей в Мюнхені).  </vt:lpstr>
      <vt:lpstr>Національний банк України, продовжуючи серію «Видатні особистості України», 29 листопада 2010 року ввів в обіг ювілейну монету «Іоанн Георг Пінзель» номіналом 5гривень, що виготовлена зі срібла, масою 15,55 г, діаметром 33 мм. Тираж 5000 шт</vt:lpstr>
      <vt:lpstr>У 2010 році Укрпошта випустила в обіг поштові марки «Іоан Георг Пінзель. Богоматір» та «Іоан Георг Пінзель. Ангел»</vt:lpstr>
      <vt:lpstr>16 листопада 2014 року в Бучачі освячений пам'ятник (скульптор — Роман Вільгушинський, меценат — Василь Бабала)</vt:lpstr>
      <vt:lpstr>Презентация PowerPoint</vt:lpstr>
      <vt:lpstr>Дякую за увагу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Іва́н Гео́ргій Пі́нзель </dc:title>
  <dc:creator>user</dc:creator>
  <cp:lastModifiedBy>Maksim Kitskaylo</cp:lastModifiedBy>
  <cp:revision>16</cp:revision>
  <dcterms:created xsi:type="dcterms:W3CDTF">2016-03-22T19:31:28Z</dcterms:created>
  <dcterms:modified xsi:type="dcterms:W3CDTF">2016-05-01T14:13:05Z</dcterms:modified>
</cp:coreProperties>
</file>